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sldIdLst>
    <p:sldId id="256" r:id="rId5"/>
    <p:sldId id="288" r:id="rId6"/>
    <p:sldId id="289" r:id="rId7"/>
    <p:sldId id="307" r:id="rId8"/>
    <p:sldId id="271" r:id="rId9"/>
    <p:sldId id="310" r:id="rId10"/>
    <p:sldId id="313" r:id="rId11"/>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4DBA23A-8D1C-DD33-93D1-ED213A2F82DF}" name="Stock, Gretel" initials="GS" userId="S::gstock@uwsp.edu::db099c65-138e-4ef4-8a3b-8de1dae21364" providerId="AD"/>
  <p188:author id="{FD6F2281-4BB8-75E3-5E13-881663DC7C07}" name="Randall, Lori" initials="RL" userId="S::lorandal@uwsp.edu::004c05bf-8e79-4b33-bc12-f1d1c26a7c60" providerId="AD"/>
  <p188:author id="{637EE0C0-B805-3A9D-8E58-A3D2AC659805}" name="Speetzen, Erin" initials="SE" userId="S::espeetze@uwsp.edu::54850886-39f8-4211-ba46-0c87aadeb17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C99341C-695E-0F12-4765-01E3CACAE463}" v="138" dt="2025-02-18T19:23:52.28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730" y="86"/>
      </p:cViewPr>
      <p:guideLst>
        <p:guide orient="horz" pos="180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358CA6-0169-3349-9469-DB97359270AB}" type="datetimeFigureOut">
              <a:rPr lang="en-US" smtClean="0"/>
              <a:t>2/18/2025</a:t>
            </a:fld>
            <a:endParaRPr lang="en-US"/>
          </a:p>
        </p:txBody>
      </p:sp>
      <p:sp>
        <p:nvSpPr>
          <p:cNvPr id="4" name="Slide Image Placeholder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C1EEDD-E3AC-CF48-B6EE-650605B94622}" type="slidenum">
              <a:rPr lang="en-US" smtClean="0"/>
              <a:t>‹#›</a:t>
            </a:fld>
            <a:endParaRPr lang="en-US"/>
          </a:p>
        </p:txBody>
      </p:sp>
    </p:spTree>
    <p:extLst>
      <p:ext uri="{BB962C8B-B14F-4D97-AF65-F5344CB8AC3E}">
        <p14:creationId xmlns:p14="http://schemas.microsoft.com/office/powerpoint/2010/main" val="265527442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A8C1EEDD-E3AC-CF48-B6EE-650605B94622}" type="slidenum">
              <a:rPr lang="en-US" smtClean="0"/>
              <a:t>4</a:t>
            </a:fld>
            <a:endParaRPr lang="en-US"/>
          </a:p>
        </p:txBody>
      </p:sp>
    </p:spTree>
    <p:extLst>
      <p:ext uri="{BB962C8B-B14F-4D97-AF65-F5344CB8AC3E}">
        <p14:creationId xmlns:p14="http://schemas.microsoft.com/office/powerpoint/2010/main" val="15113086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132DC9-FD4E-60CA-B442-A6392C6C20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F02FAB-5A98-DFD1-4EF2-A2A1DC46A6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E9C659-58E5-8B39-3322-49792948BF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B5B053-8755-6BFD-5EA5-5314FF25DAC6}"/>
              </a:ext>
            </a:extLst>
          </p:cNvPr>
          <p:cNvSpPr>
            <a:spLocks noGrp="1"/>
          </p:cNvSpPr>
          <p:nvPr>
            <p:ph type="sldNum" sz="quarter" idx="5"/>
          </p:nvPr>
        </p:nvSpPr>
        <p:spPr/>
        <p:txBody>
          <a:bodyPr/>
          <a:lstStyle/>
          <a:p>
            <a:fld id="{72DE4564-DBFF-4DA4-A907-70C3A1FE8E30}" type="slidenum">
              <a:rPr lang="en-US" smtClean="0"/>
              <a:t>5</a:t>
            </a:fld>
            <a:endParaRPr lang="en-US"/>
          </a:p>
        </p:txBody>
      </p:sp>
    </p:spTree>
    <p:extLst>
      <p:ext uri="{BB962C8B-B14F-4D97-AF65-F5344CB8AC3E}">
        <p14:creationId xmlns:p14="http://schemas.microsoft.com/office/powerpoint/2010/main" val="40722160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C91957-38D1-DE43-8BF2-2A7076E09D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407117-DE92-0974-62AC-318B1AE2E3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761543-12DF-FBD8-4EF7-A4D446A3058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0F32EE2-4A14-8AFC-0F31-EFF99DB0C86F}"/>
              </a:ext>
            </a:extLst>
          </p:cNvPr>
          <p:cNvSpPr>
            <a:spLocks noGrp="1"/>
          </p:cNvSpPr>
          <p:nvPr>
            <p:ph type="sldNum" sz="quarter" idx="5"/>
          </p:nvPr>
        </p:nvSpPr>
        <p:spPr/>
        <p:txBody>
          <a:bodyPr/>
          <a:lstStyle/>
          <a:p>
            <a:fld id="{72DE4564-DBFF-4DA4-A907-70C3A1FE8E30}" type="slidenum">
              <a:rPr lang="en-US" smtClean="0"/>
              <a:t>6</a:t>
            </a:fld>
            <a:endParaRPr lang="en-US"/>
          </a:p>
        </p:txBody>
      </p:sp>
    </p:spTree>
    <p:extLst>
      <p:ext uri="{BB962C8B-B14F-4D97-AF65-F5344CB8AC3E}">
        <p14:creationId xmlns:p14="http://schemas.microsoft.com/office/powerpoint/2010/main" val="38269671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80822C-634A-3AD7-E414-761CDF51B0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1E2FF6-94F5-9195-F85C-7DA5D0904A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5B0DE9-80D7-0A05-ABD1-80433ECB6C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F46D1F-0415-2A74-571A-C4181A4B22F4}"/>
              </a:ext>
            </a:extLst>
          </p:cNvPr>
          <p:cNvSpPr>
            <a:spLocks noGrp="1"/>
          </p:cNvSpPr>
          <p:nvPr>
            <p:ph type="sldNum" sz="quarter" idx="5"/>
          </p:nvPr>
        </p:nvSpPr>
        <p:spPr/>
        <p:txBody>
          <a:bodyPr/>
          <a:lstStyle/>
          <a:p>
            <a:fld id="{72DE4564-DBFF-4DA4-A907-70C3A1FE8E30}" type="slidenum">
              <a:rPr lang="en-US" smtClean="0"/>
              <a:t>7</a:t>
            </a:fld>
            <a:endParaRPr lang="en-US"/>
          </a:p>
        </p:txBody>
      </p:sp>
    </p:spTree>
    <p:extLst>
      <p:ext uri="{BB962C8B-B14F-4D97-AF65-F5344CB8AC3E}">
        <p14:creationId xmlns:p14="http://schemas.microsoft.com/office/powerpoint/2010/main" val="2884581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a:t>Click to edit Master title style</a:t>
            </a:r>
          </a:p>
        </p:txBody>
      </p:sp>
      <p:sp>
        <p:nvSpPr>
          <p:cNvPr id="3" name="Subtitle 2"/>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FC34EAE-F438-1645-ADC4-17EBBFD8A85F}"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F4CA4-23FD-B94A-B8EB-A3A3C22A99E6}" type="slidenum">
              <a:rPr lang="en-US" smtClean="0"/>
              <a:t>‹#›</a:t>
            </a:fld>
            <a:endParaRPr lang="en-US"/>
          </a:p>
        </p:txBody>
      </p:sp>
    </p:spTree>
    <p:extLst>
      <p:ext uri="{BB962C8B-B14F-4D97-AF65-F5344CB8AC3E}">
        <p14:creationId xmlns:p14="http://schemas.microsoft.com/office/powerpoint/2010/main" val="1121235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C34EAE-F438-1645-ADC4-17EBBFD8A85F}"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F4CA4-23FD-B94A-B8EB-A3A3C22A99E6}" type="slidenum">
              <a:rPr lang="en-US" smtClean="0"/>
              <a:t>‹#›</a:t>
            </a:fld>
            <a:endParaRPr lang="en-US"/>
          </a:p>
        </p:txBody>
      </p:sp>
    </p:spTree>
    <p:extLst>
      <p:ext uri="{BB962C8B-B14F-4D97-AF65-F5344CB8AC3E}">
        <p14:creationId xmlns:p14="http://schemas.microsoft.com/office/powerpoint/2010/main" val="4271411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90500"/>
            <a:ext cx="2057400" cy="4064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90500"/>
            <a:ext cx="6019800" cy="4064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C34EAE-F438-1645-ADC4-17EBBFD8A85F}"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F4CA4-23FD-B94A-B8EB-A3A3C22A99E6}" type="slidenum">
              <a:rPr lang="en-US" smtClean="0"/>
              <a:t>‹#›</a:t>
            </a:fld>
            <a:endParaRPr lang="en-US"/>
          </a:p>
        </p:txBody>
      </p:sp>
    </p:spTree>
    <p:extLst>
      <p:ext uri="{BB962C8B-B14F-4D97-AF65-F5344CB8AC3E}">
        <p14:creationId xmlns:p14="http://schemas.microsoft.com/office/powerpoint/2010/main" val="3416993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C34EAE-F438-1645-ADC4-17EBBFD8A85F}"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F4CA4-23FD-B94A-B8EB-A3A3C22A99E6}" type="slidenum">
              <a:rPr lang="en-US" smtClean="0"/>
              <a:t>‹#›</a:t>
            </a:fld>
            <a:endParaRPr lang="en-US"/>
          </a:p>
        </p:txBody>
      </p:sp>
    </p:spTree>
    <p:extLst>
      <p:ext uri="{BB962C8B-B14F-4D97-AF65-F5344CB8AC3E}">
        <p14:creationId xmlns:p14="http://schemas.microsoft.com/office/powerpoint/2010/main" val="1813242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7"/>
            <a:ext cx="7772400" cy="113506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C34EAE-F438-1645-ADC4-17EBBFD8A85F}"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F4CA4-23FD-B94A-B8EB-A3A3C22A99E6}" type="slidenum">
              <a:rPr lang="en-US" smtClean="0"/>
              <a:t>‹#›</a:t>
            </a:fld>
            <a:endParaRPr lang="en-US"/>
          </a:p>
        </p:txBody>
      </p:sp>
    </p:spTree>
    <p:extLst>
      <p:ext uri="{BB962C8B-B14F-4D97-AF65-F5344CB8AC3E}">
        <p14:creationId xmlns:p14="http://schemas.microsoft.com/office/powerpoint/2010/main" val="1285607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FC34EAE-F438-1645-ADC4-17EBBFD8A85F}"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BF4CA4-23FD-B94A-B8EB-A3A3C22A99E6}" type="slidenum">
              <a:rPr lang="en-US" smtClean="0"/>
              <a:t>‹#›</a:t>
            </a:fld>
            <a:endParaRPr lang="en-US"/>
          </a:p>
        </p:txBody>
      </p:sp>
    </p:spTree>
    <p:extLst>
      <p:ext uri="{BB962C8B-B14F-4D97-AF65-F5344CB8AC3E}">
        <p14:creationId xmlns:p14="http://schemas.microsoft.com/office/powerpoint/2010/main" val="3221947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865"/>
            <a:ext cx="8229600" cy="9525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FC34EAE-F438-1645-ADC4-17EBBFD8A85F}" type="datetimeFigureOut">
              <a:rPr lang="en-US" smtClean="0"/>
              <a:t>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BF4CA4-23FD-B94A-B8EB-A3A3C22A99E6}" type="slidenum">
              <a:rPr lang="en-US" smtClean="0"/>
              <a:t>‹#›</a:t>
            </a:fld>
            <a:endParaRPr lang="en-US"/>
          </a:p>
        </p:txBody>
      </p:sp>
    </p:spTree>
    <p:extLst>
      <p:ext uri="{BB962C8B-B14F-4D97-AF65-F5344CB8AC3E}">
        <p14:creationId xmlns:p14="http://schemas.microsoft.com/office/powerpoint/2010/main" val="2871356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FC34EAE-F438-1645-ADC4-17EBBFD8A85F}" type="datetimeFigureOut">
              <a:rPr lang="en-US" smtClean="0"/>
              <a:t>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BF4CA4-23FD-B94A-B8EB-A3A3C22A99E6}" type="slidenum">
              <a:rPr lang="en-US" smtClean="0"/>
              <a:t>‹#›</a:t>
            </a:fld>
            <a:endParaRPr lang="en-US"/>
          </a:p>
        </p:txBody>
      </p:sp>
    </p:spTree>
    <p:extLst>
      <p:ext uri="{BB962C8B-B14F-4D97-AF65-F5344CB8AC3E}">
        <p14:creationId xmlns:p14="http://schemas.microsoft.com/office/powerpoint/2010/main" val="1057352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C34EAE-F438-1645-ADC4-17EBBFD8A85F}" type="datetimeFigureOut">
              <a:rPr lang="en-US" smtClean="0"/>
              <a:t>2/18/2025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BF4CA4-23FD-B94A-B8EB-A3A3C22A99E6}" type="slidenum">
              <a:rPr lang="en-US" smtClean="0"/>
              <a:t>‹#›</a:t>
            </a:fld>
            <a:endParaRPr lang="en-US"/>
          </a:p>
        </p:txBody>
      </p:sp>
    </p:spTree>
    <p:extLst>
      <p:ext uri="{BB962C8B-B14F-4D97-AF65-F5344CB8AC3E}">
        <p14:creationId xmlns:p14="http://schemas.microsoft.com/office/powerpoint/2010/main" val="1314057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27542"/>
            <a:ext cx="3008313" cy="96837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FC34EAE-F438-1645-ADC4-17EBBFD8A85F}"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BF4CA4-23FD-B94A-B8EB-A3A3C22A99E6}" type="slidenum">
              <a:rPr lang="en-US" smtClean="0"/>
              <a:t>‹#›</a:t>
            </a:fld>
            <a:endParaRPr lang="en-US"/>
          </a:p>
        </p:txBody>
      </p:sp>
    </p:spTree>
    <p:extLst>
      <p:ext uri="{BB962C8B-B14F-4D97-AF65-F5344CB8AC3E}">
        <p14:creationId xmlns:p14="http://schemas.microsoft.com/office/powerpoint/2010/main" val="2792888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FC34EAE-F438-1645-ADC4-17EBBFD8A85F}"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BF4CA4-23FD-B94A-B8EB-A3A3C22A99E6}" type="slidenum">
              <a:rPr lang="en-US" smtClean="0"/>
              <a:t>‹#›</a:t>
            </a:fld>
            <a:endParaRPr lang="en-US"/>
          </a:p>
        </p:txBody>
      </p:sp>
    </p:spTree>
    <p:extLst>
      <p:ext uri="{BB962C8B-B14F-4D97-AF65-F5344CB8AC3E}">
        <p14:creationId xmlns:p14="http://schemas.microsoft.com/office/powerpoint/2010/main" val="3874802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28865"/>
            <a:ext cx="8229600" cy="9525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333500"/>
            <a:ext cx="8229600" cy="37716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fld id="{CFC34EAE-F438-1645-ADC4-17EBBFD8A85F}" type="datetimeFigureOut">
              <a:rPr lang="en-US" smtClean="0"/>
              <a:t>2/18/2025</a:t>
            </a:fld>
            <a:endParaRPr lang="en-US"/>
          </a:p>
        </p:txBody>
      </p:sp>
      <p:sp>
        <p:nvSpPr>
          <p:cNvPr id="5" name="Footer Placeholder 4"/>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2BBF4CA4-23FD-B94A-B8EB-A3A3C22A99E6}" type="slidenum">
              <a:rPr lang="en-US" smtClean="0"/>
              <a:t>‹#›</a:t>
            </a:fld>
            <a:endParaRPr lang="en-US"/>
          </a:p>
        </p:txBody>
      </p:sp>
      <p:pic>
        <p:nvPicPr>
          <p:cNvPr id="15" name="Picture 14" descr="UWSP1-16-10ratio.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43999" cy="5715000"/>
          </a:xfrm>
          <a:prstGeom prst="rect">
            <a:avLst/>
          </a:prstGeom>
        </p:spPr>
      </p:pic>
    </p:spTree>
    <p:extLst>
      <p:ext uri="{BB962C8B-B14F-4D97-AF65-F5344CB8AC3E}">
        <p14:creationId xmlns:p14="http://schemas.microsoft.com/office/powerpoint/2010/main" val="10493332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doi:%2010.1177/0272431620977659"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lorandal@uwsp.edu"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8FECDE4-A9A7-C1A5-E8BC-4EDD3C06BF4E}"/>
              </a:ext>
            </a:extLst>
          </p:cNvPr>
          <p:cNvSpPr>
            <a:spLocks noGrp="1"/>
          </p:cNvSpPr>
          <p:nvPr>
            <p:ph type="ctrTitle"/>
          </p:nvPr>
        </p:nvSpPr>
        <p:spPr>
          <a:xfrm>
            <a:off x="685800" y="620323"/>
            <a:ext cx="7772400" cy="1225021"/>
          </a:xfrm>
        </p:spPr>
        <p:txBody>
          <a:bodyPr>
            <a:normAutofit fontScale="90000"/>
          </a:bodyPr>
          <a:lstStyle/>
          <a:p>
            <a:r>
              <a:rPr lang="en-US" sz="4400" dirty="0">
                <a:ea typeface="Calibri"/>
                <a:cs typeface="Calibri"/>
              </a:rPr>
              <a:t>Fostering Belonging and Building Authentic Academic Confidence: Student Panel Discussion</a:t>
            </a:r>
            <a:endParaRPr lang="en-US" dirty="0"/>
          </a:p>
        </p:txBody>
      </p:sp>
      <p:sp>
        <p:nvSpPr>
          <p:cNvPr id="4" name="Subtitle 3">
            <a:extLst>
              <a:ext uri="{FF2B5EF4-FFF2-40B4-BE49-F238E27FC236}">
                <a16:creationId xmlns:a16="http://schemas.microsoft.com/office/drawing/2014/main" id="{7BC04457-E87E-B3AA-60D5-986DB602C994}"/>
              </a:ext>
            </a:extLst>
          </p:cNvPr>
          <p:cNvSpPr>
            <a:spLocks noGrp="1"/>
          </p:cNvSpPr>
          <p:nvPr>
            <p:ph type="subTitle" idx="1"/>
          </p:nvPr>
        </p:nvSpPr>
        <p:spPr>
          <a:xfrm>
            <a:off x="192505" y="3238500"/>
            <a:ext cx="8626642" cy="1460500"/>
          </a:xfrm>
        </p:spPr>
        <p:txBody>
          <a:bodyPr>
            <a:normAutofit/>
          </a:bodyPr>
          <a:lstStyle/>
          <a:p>
            <a:r>
              <a:rPr lang="en-US" sz="2500" dirty="0"/>
              <a:t>Panelists: Hailey Bay, Litzy Gomez, and Leo Angel Rivera-Pacheco</a:t>
            </a:r>
          </a:p>
          <a:p>
            <a:r>
              <a:rPr lang="en-US" sz="2500" dirty="0"/>
              <a:t>Facilitator: Lori Randall </a:t>
            </a:r>
          </a:p>
        </p:txBody>
      </p:sp>
    </p:spTree>
    <p:extLst>
      <p:ext uri="{BB962C8B-B14F-4D97-AF65-F5344CB8AC3E}">
        <p14:creationId xmlns:p14="http://schemas.microsoft.com/office/powerpoint/2010/main" val="2765265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07F15-52BD-B019-FAD9-8FEB33C73BFE}"/>
              </a:ext>
            </a:extLst>
          </p:cNvPr>
          <p:cNvSpPr>
            <a:spLocks noGrp="1"/>
          </p:cNvSpPr>
          <p:nvPr>
            <p:ph type="title"/>
          </p:nvPr>
        </p:nvSpPr>
        <p:spPr/>
        <p:txBody>
          <a:bodyPr/>
          <a:lstStyle/>
          <a:p>
            <a:r>
              <a:rPr lang="en-US" dirty="0">
                <a:ea typeface="Calibri"/>
                <a:cs typeface="Calibri"/>
              </a:rPr>
              <a:t>Before we meet our panelists…</a:t>
            </a:r>
            <a:endParaRPr lang="en-US" dirty="0"/>
          </a:p>
        </p:txBody>
      </p:sp>
      <p:sp>
        <p:nvSpPr>
          <p:cNvPr id="3" name="Content Placeholder 2">
            <a:extLst>
              <a:ext uri="{FF2B5EF4-FFF2-40B4-BE49-F238E27FC236}">
                <a16:creationId xmlns:a16="http://schemas.microsoft.com/office/drawing/2014/main" id="{3AB874D9-4720-FA4B-D735-810B7395E1E5}"/>
              </a:ext>
            </a:extLst>
          </p:cNvPr>
          <p:cNvSpPr>
            <a:spLocks noGrp="1"/>
          </p:cNvSpPr>
          <p:nvPr>
            <p:ph idx="1"/>
          </p:nvPr>
        </p:nvSpPr>
        <p:spPr>
          <a:xfrm>
            <a:off x="298475" y="1181365"/>
            <a:ext cx="8547049" cy="3771636"/>
          </a:xfrm>
        </p:spPr>
        <p:txBody>
          <a:bodyPr vert="horz" lIns="91440" tIns="45720" rIns="91440" bIns="45720" rtlCol="0" anchor="t">
            <a:normAutofit lnSpcReduction="10000"/>
          </a:bodyPr>
          <a:lstStyle/>
          <a:p>
            <a:pPr marL="0" indent="0">
              <a:buNone/>
            </a:pPr>
            <a:r>
              <a:rPr lang="en-US" sz="2500" i="1" dirty="0">
                <a:ea typeface="Calibri"/>
                <a:cs typeface="Calibri"/>
              </a:rPr>
              <a:t>Academic Identity  - </a:t>
            </a:r>
            <a:r>
              <a:rPr lang="en-US" sz="2500" dirty="0">
                <a:ea typeface="Calibri"/>
                <a:cs typeface="Calibri"/>
              </a:rPr>
              <a:t>the role and relative importance of academic accomplishments in defining a person’s sense of self</a:t>
            </a:r>
          </a:p>
          <a:p>
            <a:pPr marL="0" indent="0">
              <a:buNone/>
            </a:pPr>
            <a:endParaRPr lang="en-US" sz="2500" dirty="0">
              <a:ea typeface="Calibri"/>
              <a:cs typeface="Calibri"/>
            </a:endParaRPr>
          </a:p>
          <a:p>
            <a:pPr marL="0" indent="0">
              <a:buNone/>
            </a:pPr>
            <a:r>
              <a:rPr lang="en-US" sz="2500" i="1" dirty="0">
                <a:ea typeface="Calibri"/>
                <a:cs typeface="Calibri"/>
              </a:rPr>
              <a:t>Academic Self-Concept – </a:t>
            </a:r>
            <a:r>
              <a:rPr lang="en-US" sz="2500" dirty="0">
                <a:ea typeface="Calibri"/>
                <a:cs typeface="Calibri"/>
              </a:rPr>
              <a:t>a person’s awareness of her/his/their academic strengths and weaknesses</a:t>
            </a:r>
          </a:p>
          <a:p>
            <a:pPr marL="0" indent="0">
              <a:buNone/>
            </a:pPr>
            <a:endParaRPr lang="en-US" sz="2500" i="1" dirty="0">
              <a:ea typeface="Calibri"/>
              <a:cs typeface="Calibri"/>
            </a:endParaRPr>
          </a:p>
          <a:p>
            <a:pPr marL="0" indent="0">
              <a:buNone/>
            </a:pPr>
            <a:r>
              <a:rPr lang="en-US" sz="2500" i="1" dirty="0">
                <a:ea typeface="Calibri"/>
                <a:cs typeface="Calibri"/>
              </a:rPr>
              <a:t>Academic (or school) belonging </a:t>
            </a:r>
            <a:r>
              <a:rPr lang="en-US" sz="2500" dirty="0">
                <a:ea typeface="Calibri"/>
                <a:cs typeface="Calibri"/>
              </a:rPr>
              <a:t>– the extent to which a person feels valued, respected, supported, or embedded in a school setting</a:t>
            </a:r>
            <a:endParaRPr lang="en-US" sz="2500" i="1" dirty="0">
              <a:ea typeface="Calibri"/>
              <a:cs typeface="Calibri"/>
            </a:endParaRPr>
          </a:p>
        </p:txBody>
      </p:sp>
    </p:spTree>
    <p:extLst>
      <p:ext uri="{BB962C8B-B14F-4D97-AF65-F5344CB8AC3E}">
        <p14:creationId xmlns:p14="http://schemas.microsoft.com/office/powerpoint/2010/main" val="342675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1026D-2A94-19AF-3896-5800926D012A}"/>
              </a:ext>
            </a:extLst>
          </p:cNvPr>
          <p:cNvSpPr>
            <a:spLocks noGrp="1"/>
          </p:cNvSpPr>
          <p:nvPr>
            <p:ph type="title"/>
          </p:nvPr>
        </p:nvSpPr>
        <p:spPr/>
        <p:txBody>
          <a:bodyPr/>
          <a:lstStyle/>
          <a:p>
            <a:r>
              <a:rPr lang="en-US" dirty="0"/>
              <a:t>Before we meet our panelists…</a:t>
            </a:r>
          </a:p>
        </p:txBody>
      </p:sp>
      <p:sp>
        <p:nvSpPr>
          <p:cNvPr id="13" name="TextBox 12">
            <a:extLst>
              <a:ext uri="{FF2B5EF4-FFF2-40B4-BE49-F238E27FC236}">
                <a16:creationId xmlns:a16="http://schemas.microsoft.com/office/drawing/2014/main" id="{28DD447E-7522-D5A1-D720-99BB347ACAE2}"/>
              </a:ext>
            </a:extLst>
          </p:cNvPr>
          <p:cNvSpPr txBox="1"/>
          <p:nvPr/>
        </p:nvSpPr>
        <p:spPr>
          <a:xfrm>
            <a:off x="192505" y="1099414"/>
            <a:ext cx="8819148" cy="3693319"/>
          </a:xfrm>
          <a:prstGeom prst="rect">
            <a:avLst/>
          </a:prstGeom>
          <a:noFill/>
        </p:spPr>
        <p:txBody>
          <a:bodyPr wrap="square" rtlCol="0">
            <a:spAutoFit/>
          </a:bodyPr>
          <a:lstStyle/>
          <a:p>
            <a:r>
              <a:rPr lang="en-US" dirty="0"/>
              <a:t>A cross-disciplinary body of literature suggests that academic identity, academic </a:t>
            </a:r>
            <a:br>
              <a:rPr lang="en-US" dirty="0"/>
            </a:br>
            <a:r>
              <a:rPr lang="en-US" dirty="0"/>
              <a:t>self-concept, and academic belonging influence one another, with positive changes to one element creating a ripple effect of positive changes in the other two elements. Meanwhile, negative changes to one element create a ripple effect of negative changes in the other two elements. </a:t>
            </a:r>
          </a:p>
          <a:p>
            <a:endParaRPr lang="en-US" dirty="0"/>
          </a:p>
          <a:p>
            <a:r>
              <a:rPr lang="en-US" dirty="0"/>
              <a:t>The complex interplay between and among academic identity, academic self-concept, and academic belonging is further complicated by the influence of cultural, institutional, and individual instructors’ perceptions of what it means to be a “good” student, what it means to be “smart” or “talented”, and how instruction should be differentiated for various groups of students. Finally, academic identity, academic self-concept, and academic belonging are influenced by individual students’ ever-evolving understanding of the purpose of education and the way schooling “works.” </a:t>
            </a:r>
          </a:p>
        </p:txBody>
      </p:sp>
    </p:spTree>
    <p:extLst>
      <p:ext uri="{BB962C8B-B14F-4D97-AF65-F5344CB8AC3E}">
        <p14:creationId xmlns:p14="http://schemas.microsoft.com/office/powerpoint/2010/main" val="2051813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77503A-55DC-5E1C-9E30-8A5A0BF410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64730B-F99F-CB9C-A733-7E6D541742F5}"/>
              </a:ext>
            </a:extLst>
          </p:cNvPr>
          <p:cNvSpPr>
            <a:spLocks noGrp="1"/>
          </p:cNvSpPr>
          <p:nvPr>
            <p:ph type="title"/>
          </p:nvPr>
        </p:nvSpPr>
        <p:spPr>
          <a:xfrm>
            <a:off x="457200" y="396644"/>
            <a:ext cx="8229600" cy="952500"/>
          </a:xfrm>
        </p:spPr>
        <p:txBody>
          <a:bodyPr>
            <a:normAutofit fontScale="90000"/>
          </a:bodyPr>
          <a:lstStyle/>
          <a:p>
            <a:r>
              <a:rPr lang="en-US" dirty="0"/>
              <a:t>Recommended Reading</a:t>
            </a:r>
            <a:br>
              <a:rPr lang="en-US" dirty="0"/>
            </a:br>
            <a:endParaRPr lang="en-US" sz="1400" dirty="0">
              <a:ea typeface="Calibri"/>
              <a:cs typeface="Calibri"/>
            </a:endParaRPr>
          </a:p>
        </p:txBody>
      </p:sp>
      <p:sp>
        <p:nvSpPr>
          <p:cNvPr id="4" name="TextBox 3">
            <a:extLst>
              <a:ext uri="{FF2B5EF4-FFF2-40B4-BE49-F238E27FC236}">
                <a16:creationId xmlns:a16="http://schemas.microsoft.com/office/drawing/2014/main" id="{8ECF7694-33B6-0C8F-5684-755CDC18712F}"/>
              </a:ext>
            </a:extLst>
          </p:cNvPr>
          <p:cNvSpPr txBox="1"/>
          <p:nvPr/>
        </p:nvSpPr>
        <p:spPr>
          <a:xfrm>
            <a:off x="336884" y="1708484"/>
            <a:ext cx="8398042" cy="2031325"/>
          </a:xfrm>
          <a:prstGeom prst="rect">
            <a:avLst/>
          </a:prstGeom>
          <a:noFill/>
        </p:spPr>
        <p:txBody>
          <a:bodyPr wrap="square" rtlCol="0">
            <a:spAutoFit/>
          </a:bodyPr>
          <a:lstStyle/>
          <a:p>
            <a:r>
              <a:rPr lang="en-US" dirty="0"/>
              <a:t>	Legette, K. B., &amp; Kurtz-Costes, B. (2021). Curricular tracking, students’ academic identity, and school belonging. </a:t>
            </a:r>
            <a:r>
              <a:rPr lang="en-US" i="1" dirty="0"/>
              <a:t>Journal of Early Adolescence, 41</a:t>
            </a:r>
            <a:r>
              <a:rPr lang="en-US" dirty="0"/>
              <a:t>(7), 961-981. </a:t>
            </a:r>
            <a:r>
              <a:rPr lang="en-US" dirty="0">
                <a:hlinkClick r:id="rId3"/>
              </a:rPr>
              <a:t>DOI: 10.1177/0272431620977659 </a:t>
            </a:r>
            <a:endParaRPr lang="en-US" dirty="0"/>
          </a:p>
          <a:p>
            <a:endParaRPr lang="en-US" dirty="0"/>
          </a:p>
          <a:p>
            <a:r>
              <a:rPr lang="en-US" dirty="0"/>
              <a:t>This article provides a compact, accessible introduction to the individual and intersectional concepts of academic identity, academic self-concept, and academic belonging. </a:t>
            </a:r>
          </a:p>
        </p:txBody>
      </p:sp>
    </p:spTree>
    <p:extLst>
      <p:ext uri="{BB962C8B-B14F-4D97-AF65-F5344CB8AC3E}">
        <p14:creationId xmlns:p14="http://schemas.microsoft.com/office/powerpoint/2010/main" val="3175447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082576-D565-ACEB-6930-2A02F662DD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48F5A6-1C9A-88A8-01E7-1B978FFCBC00}"/>
              </a:ext>
            </a:extLst>
          </p:cNvPr>
          <p:cNvSpPr>
            <a:spLocks noGrp="1"/>
          </p:cNvSpPr>
          <p:nvPr>
            <p:ph type="title"/>
          </p:nvPr>
        </p:nvSpPr>
        <p:spPr/>
        <p:txBody>
          <a:bodyPr>
            <a:normAutofit/>
          </a:bodyPr>
          <a:lstStyle/>
          <a:p>
            <a:r>
              <a:rPr lang="en-US" dirty="0"/>
              <a:t>Let’s meet our panelists!</a:t>
            </a:r>
          </a:p>
        </p:txBody>
      </p:sp>
      <p:sp>
        <p:nvSpPr>
          <p:cNvPr id="3" name="TextBox 2">
            <a:extLst>
              <a:ext uri="{FF2B5EF4-FFF2-40B4-BE49-F238E27FC236}">
                <a16:creationId xmlns:a16="http://schemas.microsoft.com/office/drawing/2014/main" id="{4C5DB624-B770-442C-436F-48E774E2CD92}"/>
              </a:ext>
            </a:extLst>
          </p:cNvPr>
          <p:cNvSpPr txBox="1"/>
          <p:nvPr/>
        </p:nvSpPr>
        <p:spPr>
          <a:xfrm>
            <a:off x="210552" y="1181365"/>
            <a:ext cx="8722895" cy="5355312"/>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US" dirty="0"/>
              <a:t>Panelist Introductions</a:t>
            </a:r>
            <a:br>
              <a:rPr lang="en-US" dirty="0"/>
            </a:br>
            <a:endParaRPr lang="en-US" dirty="0">
              <a:ea typeface="Calibri"/>
              <a:cs typeface="Calibri"/>
            </a:endParaRPr>
          </a:p>
          <a:p>
            <a:pPr marL="285750" indent="-285750">
              <a:buFont typeface="Arial" panose="020B0604020202020204" pitchFamily="34" charset="0"/>
              <a:buChar char="•"/>
            </a:pPr>
            <a:r>
              <a:rPr lang="en-US" dirty="0"/>
              <a:t>Question 1:	   Before you came to UWSP, what did you think college would be like?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Question 2:	   In what ways did your first semester as a college student meet—or not meet—your expectations of what college would be like? </a:t>
            </a:r>
            <a:br>
              <a:rPr lang="en-US" dirty="0"/>
            </a:br>
            <a:endParaRPr lang="en-US" dirty="0"/>
          </a:p>
          <a:p>
            <a:pPr marL="285750" indent="-285750">
              <a:buFont typeface="Arial" panose="020B0604020202020204" pitchFamily="34" charset="0"/>
              <a:buChar char="•"/>
            </a:pPr>
            <a:r>
              <a:rPr lang="en-US" dirty="0">
                <a:ea typeface="Calibri"/>
                <a:cs typeface="Calibri"/>
              </a:rPr>
              <a:t>Question 3: Before you came to UWSP, did you see yourself as the kind of person who would feel “at home” in college? Or did you worry that you might feel like an outsider? Why did you feel this way?</a:t>
            </a:r>
          </a:p>
          <a:p>
            <a:pPr marL="285750" indent="-285750">
              <a:buFont typeface="Arial,Sans-Serif" panose="020B0604020202020204" pitchFamily="34" charset="0"/>
              <a:buChar char="•"/>
            </a:pPr>
            <a:endParaRPr lang="en-US" dirty="0">
              <a:ea typeface="Calibri"/>
              <a:cs typeface="Calibri"/>
            </a:endParaRPr>
          </a:p>
          <a:p>
            <a:pPr marL="285750" indent="-285750">
              <a:buFont typeface="Arial,Sans-Serif" panose="020B0604020202020204" pitchFamily="34" charset="0"/>
              <a:buChar char="•"/>
            </a:pPr>
            <a:r>
              <a:rPr lang="en-US" dirty="0">
                <a:ea typeface="Calibri"/>
                <a:cs typeface="Calibri"/>
              </a:rPr>
              <a:t>Question 4: During your first semester at UWSP, did you feel “at home”, or did you feel like an outsider, or somewhere in between? Why?</a:t>
            </a:r>
            <a:br>
              <a:rPr lang="en-US" dirty="0">
                <a:ea typeface="Calibri"/>
                <a:cs typeface="Calibri"/>
              </a:rPr>
            </a:br>
            <a:endParaRPr lang="en-US">
              <a:ea typeface="Calibri"/>
              <a:cs typeface="Calibri"/>
            </a:endParaRPr>
          </a:p>
          <a:p>
            <a:pPr marL="285750" indent="-285750">
              <a:buFont typeface="Arial" panose="020B0604020202020204" pitchFamily="34" charset="0"/>
              <a:buChar char="•"/>
            </a:pPr>
            <a:endParaRPr lang="en-US" dirty="0">
              <a:ea typeface="Calibri"/>
              <a:cs typeface="Calibri"/>
            </a:endParaRP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ea typeface="Calibri"/>
              <a:cs typeface="Calibri"/>
            </a:endParaRPr>
          </a:p>
          <a:p>
            <a:pPr marL="285750" indent="-285750">
              <a:buFont typeface="Arial" panose="020B0604020202020204" pitchFamily="34" charset="0"/>
              <a:buChar char="•"/>
            </a:pPr>
            <a:endParaRPr lang="en-US" dirty="0">
              <a:ea typeface="Calibri"/>
              <a:cs typeface="Calibri"/>
            </a:endParaRPr>
          </a:p>
          <a:p>
            <a:endParaRPr lang="en-US" dirty="0">
              <a:ea typeface="Calibri"/>
              <a:cs typeface="Calibri"/>
            </a:endParaRPr>
          </a:p>
        </p:txBody>
      </p:sp>
    </p:spTree>
    <p:extLst>
      <p:ext uri="{BB962C8B-B14F-4D97-AF65-F5344CB8AC3E}">
        <p14:creationId xmlns:p14="http://schemas.microsoft.com/office/powerpoint/2010/main" val="3539675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5AE6CD-7AA7-DF50-8EF0-25A4CA299D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6F3255-F2A1-85DD-CC36-0AD0D6B397BF}"/>
              </a:ext>
            </a:extLst>
          </p:cNvPr>
          <p:cNvSpPr>
            <a:spLocks noGrp="1"/>
          </p:cNvSpPr>
          <p:nvPr>
            <p:ph type="title"/>
          </p:nvPr>
        </p:nvSpPr>
        <p:spPr/>
        <p:txBody>
          <a:bodyPr>
            <a:normAutofit/>
          </a:bodyPr>
          <a:lstStyle/>
          <a:p>
            <a:r>
              <a:rPr lang="en-US" dirty="0"/>
              <a:t>Let’s meet our panelists!</a:t>
            </a:r>
          </a:p>
        </p:txBody>
      </p:sp>
      <p:sp>
        <p:nvSpPr>
          <p:cNvPr id="3" name="TextBox 2">
            <a:extLst>
              <a:ext uri="{FF2B5EF4-FFF2-40B4-BE49-F238E27FC236}">
                <a16:creationId xmlns:a16="http://schemas.microsoft.com/office/drawing/2014/main" id="{1B509FDA-FA3B-6D8F-3DA3-6A3F78CA6307}"/>
              </a:ext>
            </a:extLst>
          </p:cNvPr>
          <p:cNvSpPr txBox="1"/>
          <p:nvPr/>
        </p:nvSpPr>
        <p:spPr>
          <a:xfrm>
            <a:off x="219122" y="1181365"/>
            <a:ext cx="8722895" cy="4862870"/>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US" sz="1700" dirty="0"/>
              <a:t>Question 5:	   What activities, relationships, opportunities, or circumstances have contributed to your feeling like an outsider in college?</a:t>
            </a:r>
            <a:endParaRPr lang="en-US" sz="1700" dirty="0">
              <a:ea typeface="Calibri"/>
              <a:cs typeface="Calibri"/>
            </a:endParaRPr>
          </a:p>
          <a:p>
            <a:pPr marL="285750" indent="-285750">
              <a:buFont typeface="Arial" panose="020B0604020202020204" pitchFamily="34" charset="0"/>
              <a:buChar char="•"/>
            </a:pPr>
            <a:endParaRPr lang="en-US" sz="1700" dirty="0">
              <a:ea typeface="Calibri"/>
              <a:cs typeface="Calibri"/>
            </a:endParaRPr>
          </a:p>
          <a:p>
            <a:pPr marL="285750" indent="-285750">
              <a:buFont typeface="Arial" panose="020B0604020202020204" pitchFamily="34" charset="0"/>
              <a:buChar char="•"/>
            </a:pPr>
            <a:r>
              <a:rPr lang="en-US" sz="1700" dirty="0"/>
              <a:t>Question 6:	   What activities, relationships, opportunities, or circumstances have helped you feel “at home” in college?</a:t>
            </a:r>
            <a:br>
              <a:rPr lang="en-US" sz="1700" dirty="0"/>
            </a:br>
            <a:endParaRPr lang="en-US" sz="1700" dirty="0">
              <a:ea typeface="Calibri"/>
              <a:cs typeface="Calibri"/>
            </a:endParaRPr>
          </a:p>
          <a:p>
            <a:pPr marL="285750" indent="-285750">
              <a:buFont typeface="Arial" panose="020B0604020202020204" pitchFamily="34" charset="0"/>
              <a:buChar char="•"/>
            </a:pPr>
            <a:r>
              <a:rPr lang="en-US" sz="1700" dirty="0">
                <a:ea typeface="Calibri"/>
                <a:cs typeface="Calibri"/>
              </a:rPr>
              <a:t>Question 7: What factors have contributed to your feeling like you don’t want to stay in college?</a:t>
            </a:r>
            <a:br>
              <a:rPr lang="en-US" sz="1700" dirty="0">
                <a:ea typeface="Calibri"/>
                <a:cs typeface="Calibri"/>
              </a:rPr>
            </a:br>
            <a:endParaRPr lang="en-US" sz="1700" dirty="0">
              <a:ea typeface="Calibri"/>
              <a:cs typeface="Calibri"/>
            </a:endParaRPr>
          </a:p>
          <a:p>
            <a:pPr marL="285750" indent="-285750">
              <a:buFont typeface="Arial" panose="020B0604020202020204" pitchFamily="34" charset="0"/>
              <a:buChar char="•"/>
            </a:pPr>
            <a:r>
              <a:rPr lang="en-US" sz="1700" dirty="0">
                <a:ea typeface="Calibri"/>
                <a:cs typeface="Calibri"/>
              </a:rPr>
              <a:t>Question 8: What factors have contributed to your feeling like you want to stay in college?</a:t>
            </a:r>
            <a:br>
              <a:rPr lang="en-US" sz="1700" dirty="0">
                <a:ea typeface="Calibri"/>
                <a:cs typeface="Calibri"/>
              </a:rPr>
            </a:br>
            <a:endParaRPr lang="en-US" sz="1700" dirty="0">
              <a:ea typeface="Calibri"/>
              <a:cs typeface="Calibri"/>
            </a:endParaRPr>
          </a:p>
          <a:p>
            <a:pPr marL="285750" indent="-285750">
              <a:buFont typeface="Arial" panose="020B0604020202020204" pitchFamily="34" charset="0"/>
              <a:buChar char="•"/>
            </a:pPr>
            <a:r>
              <a:rPr lang="en-US" sz="1700" dirty="0">
                <a:ea typeface="Calibri"/>
                <a:cs typeface="Calibri"/>
              </a:rPr>
              <a:t>Question 9: What advice would you give to faculty and staff who want to support </a:t>
            </a:r>
            <a:br>
              <a:rPr lang="en-US" sz="1700" dirty="0">
                <a:ea typeface="Calibri"/>
                <a:cs typeface="Calibri"/>
              </a:rPr>
            </a:br>
            <a:r>
              <a:rPr lang="en-US" sz="1700" dirty="0">
                <a:ea typeface="Calibri"/>
                <a:cs typeface="Calibri"/>
              </a:rPr>
              <a:t>first-year students in finding a “home” on campus and feeling like they want to stay in college?</a:t>
            </a:r>
            <a:endParaRPr lang="en-US" sz="170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ea typeface="Calibri"/>
              <a:cs typeface="Calibri"/>
            </a:endParaRPr>
          </a:p>
          <a:p>
            <a:pPr marL="285750" indent="-285750">
              <a:buFont typeface="Arial" panose="020B0604020202020204" pitchFamily="34" charset="0"/>
              <a:buChar char="•"/>
            </a:pPr>
            <a:endParaRPr lang="en-US" dirty="0">
              <a:ea typeface="Calibri"/>
              <a:cs typeface="Calibri"/>
            </a:endParaRPr>
          </a:p>
          <a:p>
            <a:endParaRPr lang="en-US" dirty="0">
              <a:ea typeface="Calibri"/>
              <a:cs typeface="Calibri"/>
            </a:endParaRPr>
          </a:p>
        </p:txBody>
      </p:sp>
    </p:spTree>
    <p:extLst>
      <p:ext uri="{BB962C8B-B14F-4D97-AF65-F5344CB8AC3E}">
        <p14:creationId xmlns:p14="http://schemas.microsoft.com/office/powerpoint/2010/main" val="196093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5A679E-BB03-D341-4279-4BB7D5B54E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C3EC9D-B3D2-8DAC-4EF8-AE4DF6C94BA0}"/>
              </a:ext>
            </a:extLst>
          </p:cNvPr>
          <p:cNvSpPr>
            <a:spLocks noGrp="1"/>
          </p:cNvSpPr>
          <p:nvPr>
            <p:ph type="title"/>
          </p:nvPr>
        </p:nvSpPr>
        <p:spPr/>
        <p:txBody>
          <a:bodyPr>
            <a:normAutofit/>
          </a:bodyPr>
          <a:lstStyle/>
          <a:p>
            <a:r>
              <a:rPr lang="en-US" dirty="0"/>
              <a:t>Thank you for joining us today!</a:t>
            </a:r>
          </a:p>
        </p:txBody>
      </p:sp>
      <p:sp>
        <p:nvSpPr>
          <p:cNvPr id="3" name="TextBox 2">
            <a:extLst>
              <a:ext uri="{FF2B5EF4-FFF2-40B4-BE49-F238E27FC236}">
                <a16:creationId xmlns:a16="http://schemas.microsoft.com/office/drawing/2014/main" id="{920D92E7-6AD8-53A9-B588-1140F1C5DE60}"/>
              </a:ext>
            </a:extLst>
          </p:cNvPr>
          <p:cNvSpPr txBox="1"/>
          <p:nvPr/>
        </p:nvSpPr>
        <p:spPr>
          <a:xfrm>
            <a:off x="210552" y="1482155"/>
            <a:ext cx="8722895" cy="3693319"/>
          </a:xfrm>
          <a:prstGeom prst="rect">
            <a:avLst/>
          </a:prstGeom>
          <a:noFill/>
        </p:spPr>
        <p:txBody>
          <a:bodyPr wrap="square" rtlCol="0">
            <a:spAutoFit/>
          </a:bodyPr>
          <a:lstStyle/>
          <a:p>
            <a:r>
              <a:rPr lang="en-US" dirty="0"/>
              <a:t>Please contact the panel facilitator, Dr. Lori Randall, </a:t>
            </a:r>
            <a:r>
              <a:rPr lang="en-US" dirty="0" err="1"/>
              <a:t>UWSP</a:t>
            </a:r>
            <a:r>
              <a:rPr lang="en-US" dirty="0"/>
              <a:t> Director of Student Retention, with questions, comments, or requests for resources: </a:t>
            </a:r>
          </a:p>
          <a:p>
            <a:endParaRPr lang="en-US" dirty="0"/>
          </a:p>
          <a:p>
            <a:r>
              <a:rPr lang="en-US" dirty="0" err="1">
                <a:hlinkClick r:id="rId3"/>
              </a:rPr>
              <a:t>lorandal@uwsp.edu</a:t>
            </a:r>
            <a:endParaRPr lang="en-US" dirty="0"/>
          </a:p>
          <a:p>
            <a:r>
              <a:rPr lang="en-US" dirty="0"/>
              <a:t>715-346-2484</a:t>
            </a:r>
          </a:p>
          <a:p>
            <a:r>
              <a:rPr lang="en-US" dirty="0"/>
              <a:t>CCC (Collins Classroom Center) 332</a:t>
            </a:r>
          </a:p>
          <a:p>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1444928076"/>
      </p:ext>
    </p:extLst>
  </p:cSld>
  <p:clrMapOvr>
    <a:masterClrMapping/>
  </p:clrMapOvr>
</p:sld>
</file>

<file path=ppt/theme/theme1.xml><?xml version="1.0" encoding="utf-8"?>
<a:theme xmlns:a="http://schemas.openxmlformats.org/drawingml/2006/main" name="template-sixteen10rati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template-uwsp-16x10" id="{DE3208EA-8DAE-2E4F-AD98-DE9EF5F44BB0}" vid="{FCA8B213-1AC5-9040-826B-CAAA94F2AAF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4BB9F26657F1E439DD06034F71D2B81" ma:contentTypeVersion="" ma:contentTypeDescription="Create a new document." ma:contentTypeScope="" ma:versionID="f80a416b8d31be69639460abccc53bad">
  <xsd:schema xmlns:xsd="http://www.w3.org/2001/XMLSchema" xmlns:xs="http://www.w3.org/2001/XMLSchema" xmlns:p="http://schemas.microsoft.com/office/2006/metadata/properties" xmlns:ns1="http://schemas.microsoft.com/sharepoint/v3" xmlns:ns2="beaf5f31-8cd1-41e4-a47a-7a8ecc96f470" targetNamespace="http://schemas.microsoft.com/office/2006/metadata/properties" ma:root="true" ma:fieldsID="f08dadf4ebe8932eb85bdfb33fde586c" ns1:_="" ns2:_="">
    <xsd:import namespace="http://schemas.microsoft.com/sharepoint/v3"/>
    <xsd:import namespace="beaf5f31-8cd1-41e4-a47a-7a8ecc96f470"/>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eaf5f31-8cd1-41e4-a47a-7a8ecc96f47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7516437C-5292-4CE3-BD56-FBE96E1F624C}">
  <ds:schemaRefs>
    <ds:schemaRef ds:uri="http://schemas.microsoft.com/sharepoint/v3/contenttype/forms"/>
  </ds:schemaRefs>
</ds:datastoreItem>
</file>

<file path=customXml/itemProps2.xml><?xml version="1.0" encoding="utf-8"?>
<ds:datastoreItem xmlns:ds="http://schemas.openxmlformats.org/officeDocument/2006/customXml" ds:itemID="{6581D790-4518-498D-87E0-7EDBFE2F6B29}"/>
</file>

<file path=customXml/itemProps3.xml><?xml version="1.0" encoding="utf-8"?>
<ds:datastoreItem xmlns:ds="http://schemas.openxmlformats.org/officeDocument/2006/customXml" ds:itemID="{23316849-2945-4E4B-AFAC-611F371219B6}">
  <ds:schemaRefs>
    <ds:schemaRef ds:uri="fa630fdb-c5ad-4beb-924c-90b4bc47332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template-sixteen10ratio</Template>
  <TotalTime>1388</TotalTime>
  <Words>647</Words>
  <Application>Microsoft Office PowerPoint</Application>
  <PresentationFormat>On-screen Show (16:10)</PresentationFormat>
  <Paragraphs>52</Paragraphs>
  <Slides>7</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Arial,Sans-Serif</vt:lpstr>
      <vt:lpstr>Calibri</vt:lpstr>
      <vt:lpstr>template-sixteen10ratio</vt:lpstr>
      <vt:lpstr>Fostering Belonging and Building Authentic Academic Confidence: Student Panel Discussion</vt:lpstr>
      <vt:lpstr>Before we meet our panelists…</vt:lpstr>
      <vt:lpstr>Before we meet our panelists…</vt:lpstr>
      <vt:lpstr>Recommended Reading </vt:lpstr>
      <vt:lpstr>Let’s meet our panelists!</vt:lpstr>
      <vt:lpstr>Let’s meet our panelists!</vt:lpstr>
      <vt:lpstr>Thank you for joining us today!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Fall Teaching Extravaganza!</dc:title>
  <dc:creator>Speetzen, Erin</dc:creator>
  <cp:lastModifiedBy>Randall, Lori</cp:lastModifiedBy>
  <cp:revision>81</cp:revision>
  <dcterms:created xsi:type="dcterms:W3CDTF">2024-08-08T16:02:09Z</dcterms:created>
  <dcterms:modified xsi:type="dcterms:W3CDTF">2025-02-18T19:24:31Z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0x01010014BB9F26657F1E439DD06034F71D2B81</vt:lpwstr>
  </property>
</Properties>
</file>