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3" r:id="rId2"/>
    <p:sldId id="334" r:id="rId3"/>
    <p:sldId id="335" r:id="rId4"/>
    <p:sldId id="355" r:id="rId5"/>
    <p:sldId id="348" r:id="rId6"/>
    <p:sldId id="350" r:id="rId7"/>
    <p:sldId id="351" r:id="rId8"/>
    <p:sldId id="352" r:id="rId9"/>
    <p:sldId id="349" r:id="rId10"/>
    <p:sldId id="336" r:id="rId11"/>
    <p:sldId id="338" r:id="rId12"/>
    <p:sldId id="339" r:id="rId13"/>
    <p:sldId id="340" r:id="rId14"/>
    <p:sldId id="341" r:id="rId15"/>
    <p:sldId id="353" r:id="rId16"/>
    <p:sldId id="354" r:id="rId17"/>
    <p:sldId id="358" r:id="rId18"/>
    <p:sldId id="342" r:id="rId19"/>
    <p:sldId id="343" r:id="rId20"/>
    <p:sldId id="344" r:id="rId21"/>
    <p:sldId id="345" r:id="rId22"/>
    <p:sldId id="346" r:id="rId23"/>
    <p:sldId id="356" r:id="rId24"/>
    <p:sldId id="347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EB883-7C5B-424C-9F7A-7B0784CBB55E}" v="1" dt="2025-02-14T16:27:13.234"/>
    <p1510:client id="{846D469F-2B86-4F0B-9EE0-E87A37B5A8E6}" v="1" dt="2025-02-14T18:17:37.221"/>
    <p1510:client id="{E52FDBD8-0C43-B397-21E9-61A95CB9F392}" v="170" dt="2025-02-14T16:59:59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79B5A-FBFD-4FA5-9895-A9F7A081FBD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770E7C-72EA-4A7D-A4AB-D4929C5EF331}">
      <dgm:prSet phldrT="[Text]" custT="1"/>
      <dgm:spPr>
        <a:solidFill>
          <a:srgbClr val="512698"/>
        </a:solidFill>
      </dgm:spPr>
      <dgm:t>
        <a:bodyPr/>
        <a:lstStyle/>
        <a:p>
          <a:r>
            <a:rPr lang="en-US" sz="2500">
              <a:solidFill>
                <a:srgbClr val="FFC82E"/>
              </a:solidFill>
            </a:rPr>
            <a:t>Semester 1</a:t>
          </a:r>
          <a:br>
            <a:rPr lang="en-US" sz="2500"/>
          </a:br>
          <a:r>
            <a:rPr lang="en-US" sz="2500"/>
            <a:t>Transition </a:t>
          </a:r>
        </a:p>
      </dgm:t>
    </dgm:pt>
    <dgm:pt modelId="{08B6FA13-AF34-4869-8016-D1DFF1F96F35}" type="parTrans" cxnId="{8D5BB375-DE1A-4360-B003-65557DAE726D}">
      <dgm:prSet/>
      <dgm:spPr/>
      <dgm:t>
        <a:bodyPr/>
        <a:lstStyle/>
        <a:p>
          <a:endParaRPr lang="en-US"/>
        </a:p>
      </dgm:t>
    </dgm:pt>
    <dgm:pt modelId="{00A0F7EF-2B57-4E53-96B9-24FBE3F31945}" type="sibTrans" cxnId="{8D5BB375-DE1A-4360-B003-65557DAE726D}">
      <dgm:prSet/>
      <dgm:spPr/>
      <dgm:t>
        <a:bodyPr/>
        <a:lstStyle/>
        <a:p>
          <a:endParaRPr lang="en-US"/>
        </a:p>
      </dgm:t>
    </dgm:pt>
    <dgm:pt modelId="{F7A99A67-5F98-457C-8874-5D85F57AF80F}">
      <dgm:prSet phldrT="[Text]" custT="1"/>
      <dgm:spPr>
        <a:solidFill>
          <a:srgbClr val="512698"/>
        </a:solidFill>
      </dgm:spPr>
      <dgm:t>
        <a:bodyPr/>
        <a:lstStyle/>
        <a:p>
          <a:r>
            <a:rPr lang="en-US" sz="2500">
              <a:solidFill>
                <a:srgbClr val="FFC82E"/>
              </a:solidFill>
            </a:rPr>
            <a:t>Semester 2</a:t>
          </a:r>
          <a:br>
            <a:rPr lang="en-US" sz="2500"/>
          </a:br>
          <a:r>
            <a:rPr lang="en-US" sz="2500"/>
            <a:t>Exploration</a:t>
          </a:r>
        </a:p>
      </dgm:t>
    </dgm:pt>
    <dgm:pt modelId="{E7CFBE03-1BDD-4D4E-B4B8-A965FD94C363}" type="parTrans" cxnId="{9AFE537F-2DB9-43BB-B0B8-F8D4BB239A68}">
      <dgm:prSet/>
      <dgm:spPr/>
      <dgm:t>
        <a:bodyPr/>
        <a:lstStyle/>
        <a:p>
          <a:endParaRPr lang="en-US"/>
        </a:p>
      </dgm:t>
    </dgm:pt>
    <dgm:pt modelId="{D191BE9F-19EC-4022-8315-4D13F80A7D7D}" type="sibTrans" cxnId="{9AFE537F-2DB9-43BB-B0B8-F8D4BB239A68}">
      <dgm:prSet/>
      <dgm:spPr/>
      <dgm:t>
        <a:bodyPr/>
        <a:lstStyle/>
        <a:p>
          <a:endParaRPr lang="en-US"/>
        </a:p>
      </dgm:t>
    </dgm:pt>
    <dgm:pt modelId="{20A75AC6-C442-4EF7-ABBD-827DEE9E3ECC}">
      <dgm:prSet phldrT="[Text]" custT="1"/>
      <dgm:spPr>
        <a:solidFill>
          <a:srgbClr val="512698"/>
        </a:solidFill>
      </dgm:spPr>
      <dgm:t>
        <a:bodyPr/>
        <a:lstStyle/>
        <a:p>
          <a:r>
            <a:rPr lang="en-US" sz="2500">
              <a:solidFill>
                <a:srgbClr val="FFC82E"/>
              </a:solidFill>
            </a:rPr>
            <a:t>Semester 3</a:t>
          </a:r>
          <a:br>
            <a:rPr lang="en-US" sz="2500"/>
          </a:br>
          <a:r>
            <a:rPr lang="en-US" sz="2500"/>
            <a:t>Engage</a:t>
          </a:r>
        </a:p>
      </dgm:t>
    </dgm:pt>
    <dgm:pt modelId="{CD2EEB2C-B912-4B06-9D2A-20C93A3D28FC}" type="parTrans" cxnId="{B6F64A7F-6CC5-47FB-808F-8F2FD1A7D1C4}">
      <dgm:prSet/>
      <dgm:spPr/>
      <dgm:t>
        <a:bodyPr/>
        <a:lstStyle/>
        <a:p>
          <a:endParaRPr lang="en-US"/>
        </a:p>
      </dgm:t>
    </dgm:pt>
    <dgm:pt modelId="{291F6CF1-5CD6-49B6-BC7D-ACEC8EDFD710}" type="sibTrans" cxnId="{B6F64A7F-6CC5-47FB-808F-8F2FD1A7D1C4}">
      <dgm:prSet/>
      <dgm:spPr/>
      <dgm:t>
        <a:bodyPr/>
        <a:lstStyle/>
        <a:p>
          <a:endParaRPr lang="en-US"/>
        </a:p>
      </dgm:t>
    </dgm:pt>
    <dgm:pt modelId="{D5976ABC-31B7-4447-9877-C619AA798899}">
      <dgm:prSet custT="1"/>
      <dgm:spPr>
        <a:solidFill>
          <a:srgbClr val="512698"/>
        </a:solidFill>
      </dgm:spPr>
      <dgm:t>
        <a:bodyPr/>
        <a:lstStyle/>
        <a:p>
          <a:r>
            <a:rPr lang="en-US" sz="2500">
              <a:solidFill>
                <a:srgbClr val="FFC82E"/>
              </a:solidFill>
            </a:rPr>
            <a:t>Semester </a:t>
          </a:r>
          <a:r>
            <a:rPr lang="en-US" sz="2000">
              <a:solidFill>
                <a:srgbClr val="FFC82E"/>
              </a:solidFill>
            </a:rPr>
            <a:t>4+</a:t>
          </a:r>
          <a:br>
            <a:rPr lang="en-US" sz="2000">
              <a:solidFill>
                <a:srgbClr val="FFC82E"/>
              </a:solidFill>
            </a:rPr>
          </a:br>
          <a:r>
            <a:rPr lang="en-US" sz="2000"/>
            <a:t>Academic Department + ACAC Career </a:t>
          </a:r>
          <a:r>
            <a:rPr lang="en-US" sz="2000">
              <a:latin typeface="Calibri"/>
            </a:rPr>
            <a:t>Coaches</a:t>
          </a:r>
          <a:endParaRPr lang="en-US" sz="2000"/>
        </a:p>
      </dgm:t>
    </dgm:pt>
    <dgm:pt modelId="{C764C865-B83C-47A5-AE17-2948B0657A9A}" type="parTrans" cxnId="{998FA9C3-3FBF-46C9-BF34-86E1A04D1069}">
      <dgm:prSet/>
      <dgm:spPr/>
      <dgm:t>
        <a:bodyPr/>
        <a:lstStyle/>
        <a:p>
          <a:endParaRPr lang="en-US"/>
        </a:p>
      </dgm:t>
    </dgm:pt>
    <dgm:pt modelId="{2070CD62-C4F9-4B9C-B769-4E405378FC16}" type="sibTrans" cxnId="{998FA9C3-3FBF-46C9-BF34-86E1A04D1069}">
      <dgm:prSet/>
      <dgm:spPr/>
      <dgm:t>
        <a:bodyPr/>
        <a:lstStyle/>
        <a:p>
          <a:endParaRPr lang="en-US"/>
        </a:p>
      </dgm:t>
    </dgm:pt>
    <dgm:pt modelId="{6FFC4E23-C582-424A-B3C3-15D745AF5B31}" type="pres">
      <dgm:prSet presAssocID="{DF379B5A-FBFD-4FA5-9895-A9F7A081FBD5}" presName="CompostProcess" presStyleCnt="0">
        <dgm:presLayoutVars>
          <dgm:dir/>
          <dgm:resizeHandles val="exact"/>
        </dgm:presLayoutVars>
      </dgm:prSet>
      <dgm:spPr/>
    </dgm:pt>
    <dgm:pt modelId="{DF4BC458-3D4F-42AD-B444-C4D7FEE4BFE7}" type="pres">
      <dgm:prSet presAssocID="{DF379B5A-FBFD-4FA5-9895-A9F7A081FBD5}" presName="arrow" presStyleLbl="bgShp" presStyleIdx="0" presStyleCnt="1" custScaleX="117647" custLinFactNeighborX="3952"/>
      <dgm:spPr>
        <a:solidFill>
          <a:srgbClr val="FFC82E"/>
        </a:solidFill>
      </dgm:spPr>
    </dgm:pt>
    <dgm:pt modelId="{B32F078F-4B4F-492F-B4F0-5C2F196034FA}" type="pres">
      <dgm:prSet presAssocID="{DF379B5A-FBFD-4FA5-9895-A9F7A081FBD5}" presName="linearProcess" presStyleCnt="0"/>
      <dgm:spPr/>
    </dgm:pt>
    <dgm:pt modelId="{5A089F98-693A-443E-AEF4-933D8DD31ECC}" type="pres">
      <dgm:prSet presAssocID="{27770E7C-72EA-4A7D-A4AB-D4929C5EF331}" presName="textNode" presStyleLbl="node1" presStyleIdx="0" presStyleCnt="4" custScaleX="126175" custScaleY="101485">
        <dgm:presLayoutVars>
          <dgm:bulletEnabled val="1"/>
        </dgm:presLayoutVars>
      </dgm:prSet>
      <dgm:spPr/>
    </dgm:pt>
    <dgm:pt modelId="{76E5D2C2-4143-48DD-89D8-79BD483A1422}" type="pres">
      <dgm:prSet presAssocID="{00A0F7EF-2B57-4E53-96B9-24FBE3F31945}" presName="sibTrans" presStyleCnt="0"/>
      <dgm:spPr/>
    </dgm:pt>
    <dgm:pt modelId="{3AED9E80-FC37-4A4C-9FB5-217F21D65ED9}" type="pres">
      <dgm:prSet presAssocID="{F7A99A67-5F98-457C-8874-5D85F57AF80F}" presName="textNode" presStyleLbl="node1" presStyleIdx="1" presStyleCnt="4" custScaleX="116623">
        <dgm:presLayoutVars>
          <dgm:bulletEnabled val="1"/>
        </dgm:presLayoutVars>
      </dgm:prSet>
      <dgm:spPr/>
    </dgm:pt>
    <dgm:pt modelId="{405F49A9-B619-4BDA-BEE9-F23F7A118EC2}" type="pres">
      <dgm:prSet presAssocID="{D191BE9F-19EC-4022-8315-4D13F80A7D7D}" presName="sibTrans" presStyleCnt="0"/>
      <dgm:spPr/>
    </dgm:pt>
    <dgm:pt modelId="{E9FC42A8-08B1-4120-A7AC-20873E9F5090}" type="pres">
      <dgm:prSet presAssocID="{20A75AC6-C442-4EF7-ABBD-827DEE9E3ECC}" presName="textNode" presStyleLbl="node1" presStyleIdx="2" presStyleCnt="4" custScaleX="123878">
        <dgm:presLayoutVars>
          <dgm:bulletEnabled val="1"/>
        </dgm:presLayoutVars>
      </dgm:prSet>
      <dgm:spPr/>
    </dgm:pt>
    <dgm:pt modelId="{908FFF8E-9A99-48B4-9C67-A666155B09DB}" type="pres">
      <dgm:prSet presAssocID="{291F6CF1-5CD6-49B6-BC7D-ACEC8EDFD710}" presName="sibTrans" presStyleCnt="0"/>
      <dgm:spPr/>
    </dgm:pt>
    <dgm:pt modelId="{22CBD586-B8BE-467F-BA33-87DA511F3CF2}" type="pres">
      <dgm:prSet presAssocID="{D5976ABC-31B7-4447-9877-C619AA798899}" presName="textNode" presStyleLbl="node1" presStyleIdx="3" presStyleCnt="4" custScaleX="123078">
        <dgm:presLayoutVars>
          <dgm:bulletEnabled val="1"/>
        </dgm:presLayoutVars>
      </dgm:prSet>
      <dgm:spPr/>
    </dgm:pt>
  </dgm:ptLst>
  <dgm:cxnLst>
    <dgm:cxn modelId="{83ADDB3C-395F-413B-8C2C-DA5C4FC7C4FA}" type="presOf" srcId="{F7A99A67-5F98-457C-8874-5D85F57AF80F}" destId="{3AED9E80-FC37-4A4C-9FB5-217F21D65ED9}" srcOrd="0" destOrd="0" presId="urn:microsoft.com/office/officeart/2005/8/layout/hProcess9"/>
    <dgm:cxn modelId="{8D5BB375-DE1A-4360-B003-65557DAE726D}" srcId="{DF379B5A-FBFD-4FA5-9895-A9F7A081FBD5}" destId="{27770E7C-72EA-4A7D-A4AB-D4929C5EF331}" srcOrd="0" destOrd="0" parTransId="{08B6FA13-AF34-4869-8016-D1DFF1F96F35}" sibTransId="{00A0F7EF-2B57-4E53-96B9-24FBE3F31945}"/>
    <dgm:cxn modelId="{B6F64A7F-6CC5-47FB-808F-8F2FD1A7D1C4}" srcId="{DF379B5A-FBFD-4FA5-9895-A9F7A081FBD5}" destId="{20A75AC6-C442-4EF7-ABBD-827DEE9E3ECC}" srcOrd="2" destOrd="0" parTransId="{CD2EEB2C-B912-4B06-9D2A-20C93A3D28FC}" sibTransId="{291F6CF1-5CD6-49B6-BC7D-ACEC8EDFD710}"/>
    <dgm:cxn modelId="{9AFE537F-2DB9-43BB-B0B8-F8D4BB239A68}" srcId="{DF379B5A-FBFD-4FA5-9895-A9F7A081FBD5}" destId="{F7A99A67-5F98-457C-8874-5D85F57AF80F}" srcOrd="1" destOrd="0" parTransId="{E7CFBE03-1BDD-4D4E-B4B8-A965FD94C363}" sibTransId="{D191BE9F-19EC-4022-8315-4D13F80A7D7D}"/>
    <dgm:cxn modelId="{55F96188-75C4-4B78-BD2C-B5D4EA317144}" type="presOf" srcId="{DF379B5A-FBFD-4FA5-9895-A9F7A081FBD5}" destId="{6FFC4E23-C582-424A-B3C3-15D745AF5B31}" srcOrd="0" destOrd="0" presId="urn:microsoft.com/office/officeart/2005/8/layout/hProcess9"/>
    <dgm:cxn modelId="{E29D0A97-BADF-4F68-A401-629B84ACF691}" type="presOf" srcId="{D5976ABC-31B7-4447-9877-C619AA798899}" destId="{22CBD586-B8BE-467F-BA33-87DA511F3CF2}" srcOrd="0" destOrd="0" presId="urn:microsoft.com/office/officeart/2005/8/layout/hProcess9"/>
    <dgm:cxn modelId="{170AC6BF-3068-4466-873E-0224679EF64B}" type="presOf" srcId="{20A75AC6-C442-4EF7-ABBD-827DEE9E3ECC}" destId="{E9FC42A8-08B1-4120-A7AC-20873E9F5090}" srcOrd="0" destOrd="0" presId="urn:microsoft.com/office/officeart/2005/8/layout/hProcess9"/>
    <dgm:cxn modelId="{998FA9C3-3FBF-46C9-BF34-86E1A04D1069}" srcId="{DF379B5A-FBFD-4FA5-9895-A9F7A081FBD5}" destId="{D5976ABC-31B7-4447-9877-C619AA798899}" srcOrd="3" destOrd="0" parTransId="{C764C865-B83C-47A5-AE17-2948B0657A9A}" sibTransId="{2070CD62-C4F9-4B9C-B769-4E405378FC16}"/>
    <dgm:cxn modelId="{FB21F9F5-81AD-4A7D-A655-577CF850489A}" type="presOf" srcId="{27770E7C-72EA-4A7D-A4AB-D4929C5EF331}" destId="{5A089F98-693A-443E-AEF4-933D8DD31ECC}" srcOrd="0" destOrd="0" presId="urn:microsoft.com/office/officeart/2005/8/layout/hProcess9"/>
    <dgm:cxn modelId="{A12F9FF4-95E8-415F-86EC-8E4C9CB0241C}" type="presParOf" srcId="{6FFC4E23-C582-424A-B3C3-15D745AF5B31}" destId="{DF4BC458-3D4F-42AD-B444-C4D7FEE4BFE7}" srcOrd="0" destOrd="0" presId="urn:microsoft.com/office/officeart/2005/8/layout/hProcess9"/>
    <dgm:cxn modelId="{44169753-9C2E-4464-8474-3DC1553F3B41}" type="presParOf" srcId="{6FFC4E23-C582-424A-B3C3-15D745AF5B31}" destId="{B32F078F-4B4F-492F-B4F0-5C2F196034FA}" srcOrd="1" destOrd="0" presId="urn:microsoft.com/office/officeart/2005/8/layout/hProcess9"/>
    <dgm:cxn modelId="{4FE44E69-979B-4157-BE28-FAD8656781D6}" type="presParOf" srcId="{B32F078F-4B4F-492F-B4F0-5C2F196034FA}" destId="{5A089F98-693A-443E-AEF4-933D8DD31ECC}" srcOrd="0" destOrd="0" presId="urn:microsoft.com/office/officeart/2005/8/layout/hProcess9"/>
    <dgm:cxn modelId="{41E0B7E8-C3F4-40F7-BA07-DB19E2FE0A8B}" type="presParOf" srcId="{B32F078F-4B4F-492F-B4F0-5C2F196034FA}" destId="{76E5D2C2-4143-48DD-89D8-79BD483A1422}" srcOrd="1" destOrd="0" presId="urn:microsoft.com/office/officeart/2005/8/layout/hProcess9"/>
    <dgm:cxn modelId="{F8C54CE1-502D-41FD-A04B-F6CEFE874CE1}" type="presParOf" srcId="{B32F078F-4B4F-492F-B4F0-5C2F196034FA}" destId="{3AED9E80-FC37-4A4C-9FB5-217F21D65ED9}" srcOrd="2" destOrd="0" presId="urn:microsoft.com/office/officeart/2005/8/layout/hProcess9"/>
    <dgm:cxn modelId="{BE40C196-3E31-4623-A863-A2FFF95550E8}" type="presParOf" srcId="{B32F078F-4B4F-492F-B4F0-5C2F196034FA}" destId="{405F49A9-B619-4BDA-BEE9-F23F7A118EC2}" srcOrd="3" destOrd="0" presId="urn:microsoft.com/office/officeart/2005/8/layout/hProcess9"/>
    <dgm:cxn modelId="{894720F1-E27E-4A63-BA6A-2B0645ACE2DC}" type="presParOf" srcId="{B32F078F-4B4F-492F-B4F0-5C2F196034FA}" destId="{E9FC42A8-08B1-4120-A7AC-20873E9F5090}" srcOrd="4" destOrd="0" presId="urn:microsoft.com/office/officeart/2005/8/layout/hProcess9"/>
    <dgm:cxn modelId="{86D5C979-5D59-403F-A16D-F3F3F19C6D89}" type="presParOf" srcId="{B32F078F-4B4F-492F-B4F0-5C2F196034FA}" destId="{908FFF8E-9A99-48B4-9C67-A666155B09DB}" srcOrd="5" destOrd="0" presId="urn:microsoft.com/office/officeart/2005/8/layout/hProcess9"/>
    <dgm:cxn modelId="{ADBECA35-7859-4918-A9AE-5FB47ED7CD28}" type="presParOf" srcId="{B32F078F-4B4F-492F-B4F0-5C2F196034FA}" destId="{22CBD586-B8BE-467F-BA33-87DA511F3CF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C458-3D4F-42AD-B444-C4D7FEE4BFE7}">
      <dsp:nvSpPr>
        <dsp:cNvPr id="0" name=""/>
        <dsp:cNvSpPr/>
      </dsp:nvSpPr>
      <dsp:spPr>
        <a:xfrm>
          <a:off x="5" y="0"/>
          <a:ext cx="10962660" cy="5269145"/>
        </a:xfrm>
        <a:prstGeom prst="rightArrow">
          <a:avLst/>
        </a:prstGeom>
        <a:solidFill>
          <a:srgbClr val="FFC8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89F98-693A-443E-AEF4-933D8DD31ECC}">
      <dsp:nvSpPr>
        <dsp:cNvPr id="0" name=""/>
        <dsp:cNvSpPr/>
      </dsp:nvSpPr>
      <dsp:spPr>
        <a:xfrm>
          <a:off x="3353" y="1565094"/>
          <a:ext cx="2561107" cy="2138956"/>
        </a:xfrm>
        <a:prstGeom prst="roundRect">
          <a:avLst/>
        </a:prstGeom>
        <a:solidFill>
          <a:srgbClr val="5126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rgbClr val="FFC82E"/>
              </a:solidFill>
            </a:rPr>
            <a:t>Semester 1</a:t>
          </a:r>
          <a:br>
            <a:rPr lang="en-US" sz="2500" kern="1200"/>
          </a:br>
          <a:r>
            <a:rPr lang="en-US" sz="2500" kern="1200"/>
            <a:t>Transition </a:t>
          </a:r>
        </a:p>
      </dsp:txBody>
      <dsp:txXfrm>
        <a:off x="107768" y="1669509"/>
        <a:ext cx="2352277" cy="1930126"/>
      </dsp:txXfrm>
    </dsp:sp>
    <dsp:sp modelId="{3AED9E80-FC37-4A4C-9FB5-217F21D65ED9}">
      <dsp:nvSpPr>
        <dsp:cNvPr id="0" name=""/>
        <dsp:cNvSpPr/>
      </dsp:nvSpPr>
      <dsp:spPr>
        <a:xfrm>
          <a:off x="2902762" y="1580743"/>
          <a:ext cx="2367220" cy="2107658"/>
        </a:xfrm>
        <a:prstGeom prst="roundRect">
          <a:avLst/>
        </a:prstGeom>
        <a:solidFill>
          <a:srgbClr val="5126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rgbClr val="FFC82E"/>
              </a:solidFill>
            </a:rPr>
            <a:t>Semester 2</a:t>
          </a:r>
          <a:br>
            <a:rPr lang="en-US" sz="2500" kern="1200"/>
          </a:br>
          <a:r>
            <a:rPr lang="en-US" sz="2500" kern="1200"/>
            <a:t>Exploration</a:t>
          </a:r>
        </a:p>
      </dsp:txBody>
      <dsp:txXfrm>
        <a:off x="3005649" y="1683630"/>
        <a:ext cx="2161446" cy="1901884"/>
      </dsp:txXfrm>
    </dsp:sp>
    <dsp:sp modelId="{E9FC42A8-08B1-4120-A7AC-20873E9F5090}">
      <dsp:nvSpPr>
        <dsp:cNvPr id="0" name=""/>
        <dsp:cNvSpPr/>
      </dsp:nvSpPr>
      <dsp:spPr>
        <a:xfrm>
          <a:off x="5608283" y="1580743"/>
          <a:ext cx="2514483" cy="2107658"/>
        </a:xfrm>
        <a:prstGeom prst="roundRect">
          <a:avLst/>
        </a:prstGeom>
        <a:solidFill>
          <a:srgbClr val="5126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rgbClr val="FFC82E"/>
              </a:solidFill>
            </a:rPr>
            <a:t>Semester 3</a:t>
          </a:r>
          <a:br>
            <a:rPr lang="en-US" sz="2500" kern="1200"/>
          </a:br>
          <a:r>
            <a:rPr lang="en-US" sz="2500" kern="1200"/>
            <a:t>Engage</a:t>
          </a:r>
        </a:p>
      </dsp:txBody>
      <dsp:txXfrm>
        <a:off x="5711170" y="1683630"/>
        <a:ext cx="2308709" cy="1901884"/>
      </dsp:txXfrm>
    </dsp:sp>
    <dsp:sp modelId="{22CBD586-B8BE-467F-BA33-87DA511F3CF2}">
      <dsp:nvSpPr>
        <dsp:cNvPr id="0" name=""/>
        <dsp:cNvSpPr/>
      </dsp:nvSpPr>
      <dsp:spPr>
        <a:xfrm>
          <a:off x="8461068" y="1580743"/>
          <a:ext cx="2498244" cy="2107658"/>
        </a:xfrm>
        <a:prstGeom prst="roundRect">
          <a:avLst/>
        </a:prstGeom>
        <a:solidFill>
          <a:srgbClr val="5126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rgbClr val="FFC82E"/>
              </a:solidFill>
            </a:rPr>
            <a:t>Semester </a:t>
          </a:r>
          <a:r>
            <a:rPr lang="en-US" sz="2000" kern="1200">
              <a:solidFill>
                <a:srgbClr val="FFC82E"/>
              </a:solidFill>
            </a:rPr>
            <a:t>4+</a:t>
          </a:r>
          <a:br>
            <a:rPr lang="en-US" sz="2000" kern="1200">
              <a:solidFill>
                <a:srgbClr val="FFC82E"/>
              </a:solidFill>
            </a:rPr>
          </a:br>
          <a:r>
            <a:rPr lang="en-US" sz="2000" kern="1200"/>
            <a:t>Academic Department + ACAC Career </a:t>
          </a:r>
          <a:r>
            <a:rPr lang="en-US" sz="2000" kern="1200">
              <a:latin typeface="Calibri"/>
            </a:rPr>
            <a:t>Coaches</a:t>
          </a:r>
          <a:endParaRPr lang="en-US" sz="2000" kern="1200"/>
        </a:p>
      </dsp:txBody>
      <dsp:txXfrm>
        <a:off x="8563955" y="1683630"/>
        <a:ext cx="2292470" cy="1901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EE81BA-6241-47F9-9B54-E935E321FD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3FE2A4-8E88-499F-9EF9-4E0897AE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3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53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4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54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60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19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19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74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58359-4F73-A3E7-62C5-D5CB58EEF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932FAF-68AB-04AB-42A6-268EB332B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40DA2E-AC2A-EFBC-1564-47D6E7A04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40976-C6C6-1062-D7E2-85DA07018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80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OIRE and Office of Student Retention data with higher DFW rates in 2020 and 2021 cohorts and made this discovery. (Side finding)</a:t>
            </a:r>
          </a:p>
          <a:p>
            <a:r>
              <a:rPr lang="en-US"/>
              <a:t>Fall 2023 cohort reinforces understanding that students that are undeclared benefit from changing the major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31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80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18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28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54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41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6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2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1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8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60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E2A4-8E88-499F-9EF9-4E0897AE7C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9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A4AA-8599-F044-B410-32B4F60B148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8684-0C30-7240-AB2A-FA5B825DC5C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5BBD78-DA0A-5348-B194-564C86F206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9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A4AA-8599-F044-B410-32B4F60B148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8684-0C30-7240-AB2A-FA5B825DC5C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54D5FB-ABB1-AE4F-A567-C61CC150B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9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A4AA-8599-F044-B410-32B4F60B148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8684-0C30-7240-AB2A-FA5B825D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6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0A4AA-8599-F044-B410-32B4F60B148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F8684-0C30-7240-AB2A-FA5B825DC5C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0350CF-4634-164E-A416-3AB4E2F1AF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uwsp.edu/oire/Pages/UWSP-Graduate-Exit-Survey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59PrcJQK98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wsp.ed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84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25CD9-D604-3FE1-37D9-6F92F9FAB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EA5B-DE6F-FCE3-04B7-7AE1415A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22" y="1479400"/>
            <a:ext cx="4654408" cy="1726259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latin typeface="Franklin Gothic Medium"/>
              </a:rPr>
              <a:t>Knowledge Economy: Key skills for the future</a:t>
            </a:r>
            <a:endParaRPr lang="en-US" sz="3600">
              <a:latin typeface="Franklin Gothic Medium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41231A-29EA-216C-2411-E5977F1033F4}"/>
              </a:ext>
            </a:extLst>
          </p:cNvPr>
          <p:cNvSpPr txBox="1"/>
          <p:nvPr/>
        </p:nvSpPr>
        <p:spPr>
          <a:xfrm>
            <a:off x="6189162" y="1067075"/>
            <a:ext cx="5114399" cy="56963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latin typeface="Franklin Gothic"/>
                <a:ea typeface="Calibri"/>
                <a:cs typeface="Calibri"/>
              </a:rPr>
              <a:t>1. Critical Thinking* </a:t>
            </a:r>
            <a:endParaRPr lang="en-US" sz="2200">
              <a:latin typeface="Franklin Gothic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latin typeface="Franklin Gothic"/>
                <a:ea typeface="Calibri"/>
                <a:cs typeface="Calibri"/>
              </a:rPr>
              <a:t>2. Problem Solving*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>
                <a:latin typeface="Franklin Gothic"/>
                <a:ea typeface="Calibri"/>
                <a:cs typeface="Calibri"/>
              </a:rPr>
              <a:t>Newly emerging skills on this list: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latin typeface="Franklin Gothic"/>
                <a:ea typeface="Calibri"/>
                <a:cs typeface="Calibri"/>
              </a:rPr>
              <a:t>3. Resilience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latin typeface="Franklin Gothic"/>
                <a:ea typeface="Calibri"/>
                <a:cs typeface="Calibri"/>
              </a:rPr>
              <a:t>4. Stress Tolerance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latin typeface="Franklin Gothic"/>
                <a:ea typeface="Calibri"/>
                <a:cs typeface="Calibri"/>
              </a:rPr>
              <a:t>5. Flexibility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latin typeface="Franklin Gothic"/>
                <a:ea typeface="Calibri"/>
                <a:cs typeface="Calibri"/>
              </a:rPr>
              <a:t>6. Active Learning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>
                <a:latin typeface="Franklin Gothic"/>
                <a:ea typeface="Calibri"/>
                <a:cs typeface="Calibri"/>
              </a:rPr>
              <a:t>Others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latin typeface="Franklin Gothic"/>
                <a:ea typeface="Calibri"/>
                <a:cs typeface="Calibri"/>
              </a:rPr>
              <a:t>7. Creativity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latin typeface="Franklin Gothic"/>
                <a:ea typeface="Calibri"/>
                <a:cs typeface="Calibri"/>
              </a:rPr>
              <a:t>8. Leadership and social influence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latin typeface="Franklin Gothic"/>
                <a:ea typeface="Calibri"/>
                <a:cs typeface="Calibri"/>
              </a:rPr>
              <a:t>9. Technology use/monitoring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latin typeface="Franklin Gothic"/>
                <a:ea typeface="Calibri"/>
                <a:cs typeface="Calibri"/>
              </a:rPr>
              <a:t>10. Technology design/programming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800">
              <a:latin typeface="Aptos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A8853-D667-4AF1-96EB-E7CEE5A09E9C}"/>
              </a:ext>
            </a:extLst>
          </p:cNvPr>
          <p:cNvSpPr txBox="1"/>
          <p:nvPr/>
        </p:nvSpPr>
        <p:spPr>
          <a:xfrm>
            <a:off x="434623" y="3614325"/>
            <a:ext cx="5471347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Franklin Gothic"/>
                <a:cs typeface="Segoe UI"/>
              </a:rPr>
              <a:t>Top 10 skills of 2025 (</a:t>
            </a:r>
            <a:r>
              <a:rPr lang="en-US" sz="3200" b="1" i="1">
                <a:latin typeface="Franklin Gothic"/>
                <a:cs typeface="Segoe UI"/>
              </a:rPr>
              <a:t>World Economic Forum</a:t>
            </a:r>
            <a:r>
              <a:rPr lang="en-US" sz="4000" b="1">
                <a:latin typeface="Franklin Gothic"/>
                <a:cs typeface="Segoe UI"/>
              </a:rPr>
              <a:t>)​</a:t>
            </a:r>
            <a:endParaRPr lang="en-US" sz="4000" b="1">
              <a:latin typeface="Franklin Gothic"/>
              <a:ea typeface="Calibri"/>
              <a:cs typeface="Segoe UI"/>
            </a:endParaRPr>
          </a:p>
          <a:p>
            <a:pPr algn="ctr"/>
            <a:r>
              <a:rPr lang="en-US" sz="4000" b="1">
                <a:latin typeface="Franklin Gothic"/>
                <a:cs typeface="Segoe UI"/>
              </a:rPr>
              <a:t> </a:t>
            </a:r>
            <a:r>
              <a:rPr lang="en-US" b="1">
                <a:latin typeface="Franklin Gothic"/>
                <a:cs typeface="Segoe UI"/>
              </a:rPr>
              <a:t>*</a:t>
            </a:r>
            <a:r>
              <a:rPr lang="en-US">
                <a:ea typeface="+mn-lt"/>
                <a:cs typeface="+mn-lt"/>
              </a:rPr>
              <a:t>The top 2 skills have remained employers' highest priorities since 2016 and are projected to maintain this ranking</a:t>
            </a:r>
            <a:endParaRPr lang="en-US" b="1">
              <a:latin typeface="Franklin Gothic"/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6788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87674-152F-5ACD-D59C-A25C8C23E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high school graduates&#10;&#10;AI-generated content may be incorrect.">
            <a:extLst>
              <a:ext uri="{FF2B5EF4-FFF2-40B4-BE49-F238E27FC236}">
                <a16:creationId xmlns:a16="http://schemas.microsoft.com/office/drawing/2014/main" id="{8D61A3FD-BF19-F3AF-BA60-BF0DA42B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974" y="979276"/>
            <a:ext cx="5894210" cy="5458553"/>
          </a:xfrm>
          <a:prstGeom prst="rect">
            <a:avLst/>
          </a:prstGeom>
        </p:spPr>
      </p:pic>
      <p:pic>
        <p:nvPicPr>
          <p:cNvPr id="8" name="Picture 7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9FEC2659-9724-4D51-4869-0FC49B288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09" y="1353297"/>
            <a:ext cx="3612691" cy="34824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E8E033-B33B-837E-BD89-75B579969F7C}"/>
              </a:ext>
            </a:extLst>
          </p:cNvPr>
          <p:cNvSpPr txBox="1"/>
          <p:nvPr/>
        </p:nvSpPr>
        <p:spPr>
          <a:xfrm>
            <a:off x="566326" y="5298252"/>
            <a:ext cx="574416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Franklin Gothic Medium"/>
              </a:rPr>
              <a:t>Wisconsin High School Graduates (OPAR)</a:t>
            </a:r>
            <a:endParaRPr lang="en-US" sz="3600" b="1">
              <a:latin typeface="Franklin Gothic Medium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192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E79DC-600E-A81F-E450-7E6D92303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a line going up&#10;&#10;AI-generated content may be incorrect.">
            <a:extLst>
              <a:ext uri="{FF2B5EF4-FFF2-40B4-BE49-F238E27FC236}">
                <a16:creationId xmlns:a16="http://schemas.microsoft.com/office/drawing/2014/main" id="{7F64CD30-B71A-E1A8-33D7-46AF86843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7" y="2482006"/>
            <a:ext cx="6694164" cy="3932729"/>
          </a:xfrm>
          <a:prstGeom prst="rect">
            <a:avLst/>
          </a:prstGeom>
        </p:spPr>
      </p:pic>
      <p:pic>
        <p:nvPicPr>
          <p:cNvPr id="5" name="Picture 4" descr="A pie chart with text on it&#10;&#10;AI-generated content may be incorrect.">
            <a:extLst>
              <a:ext uri="{FF2B5EF4-FFF2-40B4-BE49-F238E27FC236}">
                <a16:creationId xmlns:a16="http://schemas.microsoft.com/office/drawing/2014/main" id="{E7C7DC60-0126-0BA4-B52A-9CCBC1C74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983" y="1833383"/>
            <a:ext cx="5727404" cy="456732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73EB5D6-AB11-55EF-4033-42BEF5D0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693" y="1265679"/>
            <a:ext cx="7364114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>
                <a:latin typeface="Franklin Gothic Medium"/>
              </a:rPr>
              <a:t>Higher Education </a:t>
            </a:r>
            <a:br>
              <a:rPr lang="en-US" sz="4000">
                <a:latin typeface="Franklin Gothic Medium"/>
              </a:rPr>
            </a:br>
            <a:r>
              <a:rPr lang="en-US" sz="4000">
                <a:latin typeface="Franklin Gothic Medium"/>
              </a:rPr>
              <a:t>Non-consumption</a:t>
            </a:r>
            <a:endParaRPr lang="en-US" sz="4000">
              <a:latin typeface="Franklin Gothic Medium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909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171FD-C31A-AB24-13EB-A0B83A1CB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66214D-D111-1F81-5B2A-B65672D9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48715"/>
            <a:ext cx="10972800" cy="1143000"/>
          </a:xfrm>
        </p:spPr>
        <p:txBody>
          <a:bodyPr/>
          <a:lstStyle/>
          <a:p>
            <a:r>
              <a:rPr lang="en-US" sz="3600">
                <a:latin typeface="Franklin Gothic Medium"/>
              </a:rPr>
              <a:t>What are Student </a:t>
            </a:r>
            <a:r>
              <a:rPr lang="en-US" sz="3600" err="1">
                <a:latin typeface="Franklin Gothic Medium"/>
              </a:rPr>
              <a:t>Mindsets</a:t>
            </a:r>
            <a:r>
              <a:rPr lang="en-US" sz="3600" baseline="30000" err="1">
                <a:latin typeface="Franklin Gothic Medium"/>
              </a:rPr>
              <a:t>TM</a:t>
            </a:r>
            <a:r>
              <a:rPr lang="en-US" sz="3600">
                <a:latin typeface="Franklin Gothic Medium"/>
              </a:rPr>
              <a:t> – Encoura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FB939-9E08-C1C2-4B2E-1B370B71EB4C}"/>
              </a:ext>
            </a:extLst>
          </p:cNvPr>
          <p:cNvSpPr txBox="1"/>
          <p:nvPr/>
        </p:nvSpPr>
        <p:spPr>
          <a:xfrm>
            <a:off x="1617785" y="1959708"/>
            <a:ext cx="929835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400">
                <a:latin typeface="Franklin Gothic"/>
                <a:cs typeface="Arial"/>
              </a:rPr>
              <a:t>Prospective Student </a:t>
            </a:r>
            <a:r>
              <a:rPr lang="en-US" sz="2400" err="1">
                <a:latin typeface="Franklin Gothic"/>
                <a:cs typeface="Arial"/>
              </a:rPr>
              <a:t>Mindsets</a:t>
            </a:r>
            <a:r>
              <a:rPr lang="en-US" sz="1600" baseline="30000" err="1">
                <a:latin typeface="Franklin Gothic"/>
                <a:cs typeface="Arial"/>
              </a:rPr>
              <a:t>TM</a:t>
            </a:r>
            <a:r>
              <a:rPr lang="en-US" sz="2400">
                <a:latin typeface="Franklin Gothic"/>
                <a:cs typeface="Arial"/>
              </a:rPr>
              <a:t> allow for </a:t>
            </a:r>
            <a:r>
              <a:rPr lang="en-US" sz="2400" b="1" u="sng">
                <a:latin typeface="Franklin Gothic"/>
                <a:cs typeface="Arial"/>
              </a:rPr>
              <a:t>persona-based marketing and recruiting </a:t>
            </a:r>
            <a:r>
              <a:rPr lang="en-US" sz="2400">
                <a:latin typeface="Franklin Gothic"/>
                <a:cs typeface="Arial"/>
              </a:rPr>
              <a:t>around 3 themes: SOCIAL-, ACADEMIC EXPERIENCE-, </a:t>
            </a:r>
            <a:br>
              <a:rPr lang="en-US" sz="2400">
                <a:latin typeface="Franklin Gothic"/>
                <a:cs typeface="Arial"/>
              </a:rPr>
            </a:br>
            <a:r>
              <a:rPr lang="en-US" sz="2400">
                <a:latin typeface="Franklin Gothic"/>
                <a:cs typeface="Arial"/>
              </a:rPr>
              <a:t>CAREER-MINDED students. ​</a:t>
            </a:r>
          </a:p>
          <a:p>
            <a:pPr marL="228600" indent="-228600">
              <a:buFont typeface=""/>
              <a:buChar char="•"/>
            </a:pPr>
            <a:r>
              <a:rPr lang="en-US" sz="2400">
                <a:latin typeface="Franklin Gothic"/>
                <a:cs typeface="Arial"/>
              </a:rPr>
              <a:t>These “Mindsets” get at students’ desired outcomes of college, perceived importance of college experiences, and key decision criteria at </a:t>
            </a:r>
            <a:r>
              <a:rPr lang="en-US" sz="2400" b="1" u="sng">
                <a:latin typeface="Franklin Gothic"/>
                <a:cs typeface="Arial"/>
              </a:rPr>
              <a:t>time of application only</a:t>
            </a:r>
            <a:r>
              <a:rPr lang="en-US" sz="2400">
                <a:latin typeface="Franklin Gothic"/>
                <a:cs typeface="Arial"/>
              </a:rPr>
              <a:t>.​</a:t>
            </a:r>
          </a:p>
          <a:p>
            <a:pPr marL="228600" indent="-228600">
              <a:buFont typeface=""/>
              <a:buChar char="•"/>
            </a:pPr>
            <a:r>
              <a:rPr lang="en-US" sz="2400">
                <a:latin typeface="Franklin Gothic"/>
                <a:cs typeface="Arial"/>
              </a:rPr>
              <a:t>The fundamental purpose is to understand how college-bound high school students approach their college-going decision. ​</a:t>
            </a:r>
          </a:p>
          <a:p>
            <a:pPr marL="228600" indent="-228600">
              <a:buFont typeface=""/>
              <a:buChar char="•"/>
            </a:pPr>
            <a:r>
              <a:rPr lang="en-US" sz="2400">
                <a:latin typeface="Franklin Gothic"/>
                <a:cs typeface="Arial"/>
              </a:rPr>
              <a:t>There are products that provide similar information for enrolled students.</a:t>
            </a:r>
          </a:p>
        </p:txBody>
      </p:sp>
    </p:spTree>
    <p:extLst>
      <p:ext uri="{BB962C8B-B14F-4D97-AF65-F5344CB8AC3E}">
        <p14:creationId xmlns:p14="http://schemas.microsoft.com/office/powerpoint/2010/main" val="29422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4AA51-365A-23EB-9FE8-9957C0809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A152CD-F777-F4B9-453B-D481DFFE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6271"/>
            <a:ext cx="109728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>
                <a:latin typeface="Franklin Gothic Medium"/>
              </a:rPr>
              <a:t>Why do students choose UWSP?</a:t>
            </a:r>
            <a:br>
              <a:rPr lang="en-US" sz="3600">
                <a:latin typeface="Franklin Gothic Medium"/>
              </a:rPr>
            </a:br>
            <a:r>
              <a:rPr lang="en-US" sz="3600">
                <a:latin typeface="Franklin Gothic Medium"/>
              </a:rPr>
              <a:t>First-year anonymous survey results (2023)</a:t>
            </a:r>
          </a:p>
        </p:txBody>
      </p:sp>
      <p:pic>
        <p:nvPicPr>
          <p:cNvPr id="3" name="Picture 2" descr="A pie chart of career and social&#10;&#10;AI-generated content may be incorrect.">
            <a:extLst>
              <a:ext uri="{FF2B5EF4-FFF2-40B4-BE49-F238E27FC236}">
                <a16:creationId xmlns:a16="http://schemas.microsoft.com/office/drawing/2014/main" id="{F69F9C62-98B4-405C-51CC-7A6A90CEF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24" y="2461600"/>
            <a:ext cx="6055895" cy="3536783"/>
          </a:xfrm>
          <a:prstGeom prst="rect">
            <a:avLst/>
          </a:prstGeom>
        </p:spPr>
      </p:pic>
      <p:pic>
        <p:nvPicPr>
          <p:cNvPr id="7" name="Picture 6" descr="A pie chart with a pie chart in the middle&#10;&#10;AI-generated content may be incorrect.">
            <a:extLst>
              <a:ext uri="{FF2B5EF4-FFF2-40B4-BE49-F238E27FC236}">
                <a16:creationId xmlns:a16="http://schemas.microsoft.com/office/drawing/2014/main" id="{6D0F8DB3-0627-10AD-FAE2-4F681279C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104" y="2461599"/>
            <a:ext cx="6206290" cy="35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1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DC5AC-C9DA-C513-7B67-0478B1F7C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B1FEED-C1D9-D2F1-4107-57A711EA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55772"/>
            <a:ext cx="109728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err="1">
                <a:latin typeface="Franklin Gothic Medium"/>
              </a:rPr>
              <a:t>CampusESP</a:t>
            </a:r>
            <a:r>
              <a:rPr lang="en-US" sz="3200">
                <a:latin typeface="Franklin Gothic Medium"/>
              </a:rPr>
              <a:t> and Social Media Messaging</a:t>
            </a:r>
            <a:br>
              <a:rPr lang="en-US" sz="3200">
                <a:latin typeface="Franklin Gothic Medium"/>
              </a:rPr>
            </a:br>
            <a:r>
              <a:rPr lang="en-US" sz="3200">
                <a:latin typeface="Franklin Gothic Medium"/>
              </a:rPr>
              <a:t>Social Focused Content</a:t>
            </a:r>
          </a:p>
        </p:txBody>
      </p:sp>
      <p:pic>
        <p:nvPicPr>
          <p:cNvPr id="6" name="Picture 5" descr="A group of women sitting on a bed&#10;&#10;AI-generated content may be incorrect.">
            <a:extLst>
              <a:ext uri="{FF2B5EF4-FFF2-40B4-BE49-F238E27FC236}">
                <a16:creationId xmlns:a16="http://schemas.microsoft.com/office/drawing/2014/main" id="{83764391-5672-2F47-B0E6-112D43B7B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66" y="2029883"/>
            <a:ext cx="2057401" cy="32109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8DCB686-3518-98FD-75D5-13836D6B06B2}"/>
              </a:ext>
            </a:extLst>
          </p:cNvPr>
          <p:cNvSpPr txBox="1">
            <a:spLocks/>
          </p:cNvSpPr>
          <p:nvPr/>
        </p:nvSpPr>
        <p:spPr>
          <a:xfrm>
            <a:off x="-886609" y="4980430"/>
            <a:ext cx="4125614" cy="147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Franklin Gothic Medium"/>
              </a:rPr>
              <a:t>Housing 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</a:rPr>
              <a:t>Katie Hansen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  <a:ea typeface="Calibri"/>
                <a:cs typeface="Calibri"/>
              </a:rPr>
              <a:t>534 Clicks </a:t>
            </a:r>
            <a:endParaRPr lang="en-US"/>
          </a:p>
        </p:txBody>
      </p:sp>
      <p:pic>
        <p:nvPicPr>
          <p:cNvPr id="10" name="Picture 9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83D78242-9847-953C-E5AA-2D856E85E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323" y="2021417"/>
            <a:ext cx="1912436" cy="3683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6C6D4D7-AA57-AC6D-6BF6-E41AD885BC75}"/>
              </a:ext>
            </a:extLst>
          </p:cNvPr>
          <p:cNvSpPr txBox="1">
            <a:spLocks/>
          </p:cNvSpPr>
          <p:nvPr/>
        </p:nvSpPr>
        <p:spPr>
          <a:xfrm>
            <a:off x="1378224" y="5393179"/>
            <a:ext cx="4125614" cy="147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Franklin Gothic Medium"/>
              </a:rPr>
              <a:t>Housing 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</a:rPr>
              <a:t>Katie Hansen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  <a:ea typeface="Calibri"/>
                <a:cs typeface="Calibri"/>
              </a:rPr>
              <a:t>485 Clicks </a:t>
            </a:r>
            <a:endParaRPr lang="en-US"/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0CB11E7-031C-9660-9A5B-43EE92F5C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970" y="2021417"/>
            <a:ext cx="1738226" cy="368300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EDF7059-BB45-2321-AB31-5C05B7161669}"/>
              </a:ext>
            </a:extLst>
          </p:cNvPr>
          <p:cNvSpPr txBox="1">
            <a:spLocks/>
          </p:cNvSpPr>
          <p:nvPr/>
        </p:nvSpPr>
        <p:spPr>
          <a:xfrm>
            <a:off x="3664224" y="5393178"/>
            <a:ext cx="4125614" cy="147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Franklin Gothic Medium"/>
              </a:rPr>
              <a:t>University Centers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</a:rPr>
              <a:t>Kimberly Prophett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  <a:ea typeface="Calibri"/>
                <a:cs typeface="Calibri"/>
              </a:rPr>
              <a:t>144 Clicks 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14" name="Picture 1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C004A2B-93A0-9CE1-4352-0A9E19662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033" y="2024591"/>
            <a:ext cx="2599267" cy="356023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68FC198-20F6-9579-CF39-3950952A4DF8}"/>
              </a:ext>
            </a:extLst>
          </p:cNvPr>
          <p:cNvSpPr txBox="1">
            <a:spLocks/>
          </p:cNvSpPr>
          <p:nvPr/>
        </p:nvSpPr>
        <p:spPr>
          <a:xfrm>
            <a:off x="6024307" y="5393177"/>
            <a:ext cx="4125614" cy="147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Franklin Gothic Medium"/>
              </a:rPr>
              <a:t>University Centers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</a:rPr>
              <a:t>Kimberly Prophett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  <a:ea typeface="Calibri"/>
                <a:cs typeface="Calibri"/>
              </a:rPr>
              <a:t>220 Clicks 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17" name="Picture 16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23F03736-64E3-F266-02DA-EF69C1D78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5395" y="2021417"/>
            <a:ext cx="1872295" cy="356658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6586F9E-3CC8-81E2-5EE6-3275E495CC29}"/>
              </a:ext>
            </a:extLst>
          </p:cNvPr>
          <p:cNvSpPr txBox="1">
            <a:spLocks/>
          </p:cNvSpPr>
          <p:nvPr/>
        </p:nvSpPr>
        <p:spPr>
          <a:xfrm>
            <a:off x="8574890" y="5393176"/>
            <a:ext cx="4125614" cy="147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Franklin Gothic Medium"/>
              </a:rPr>
              <a:t>Dean of Students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</a:rPr>
              <a:t>Troy Seppelt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  <a:ea typeface="Calibri"/>
                <a:cs typeface="Calibri"/>
              </a:rPr>
              <a:t>50 Clicks 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589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6BCCA-68AF-C5F4-B5F3-DF336A62A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347006-8281-BC87-58F5-EF9CF9C4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76938"/>
            <a:ext cx="109728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err="1">
                <a:latin typeface="Franklin Gothic Medium"/>
              </a:rPr>
              <a:t>CampusESP</a:t>
            </a:r>
            <a:r>
              <a:rPr lang="en-US" sz="3200">
                <a:latin typeface="Franklin Gothic Medium"/>
              </a:rPr>
              <a:t> and Social Media Messaging</a:t>
            </a:r>
            <a:br>
              <a:rPr lang="en-US" sz="3200">
                <a:latin typeface="Franklin Gothic Medium"/>
              </a:rPr>
            </a:br>
            <a:r>
              <a:rPr lang="en-US" sz="3200">
                <a:latin typeface="Franklin Gothic Medium"/>
              </a:rPr>
              <a:t>Academic and Career Focused Content</a:t>
            </a:r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39725FC-D1AC-4647-ADC6-4740760079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3" b="21428"/>
          <a:stretch/>
        </p:blipFill>
        <p:spPr>
          <a:xfrm>
            <a:off x="158223" y="2116667"/>
            <a:ext cx="2033109" cy="35030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4B988F1-977F-8ADB-F1DA-13859B312517}"/>
              </a:ext>
            </a:extLst>
          </p:cNvPr>
          <p:cNvSpPr txBox="1">
            <a:spLocks/>
          </p:cNvSpPr>
          <p:nvPr/>
        </p:nvSpPr>
        <p:spPr>
          <a:xfrm>
            <a:off x="-886609" y="5393180"/>
            <a:ext cx="4125614" cy="147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Franklin Gothic Medium"/>
              </a:rPr>
              <a:t>University College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</a:rPr>
              <a:t>Elijah Allord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  <a:ea typeface="Calibri"/>
                <a:cs typeface="Calibri"/>
              </a:rPr>
              <a:t>216 Clicks </a:t>
            </a:r>
          </a:p>
        </p:txBody>
      </p:sp>
      <p:pic>
        <p:nvPicPr>
          <p:cNvPr id="10" name="Picture 9" descr="A statue of a person in snow&#10;&#10;AI-generated content may be incorrect.">
            <a:extLst>
              <a:ext uri="{FF2B5EF4-FFF2-40B4-BE49-F238E27FC236}">
                <a16:creationId xmlns:a16="http://schemas.microsoft.com/office/drawing/2014/main" id="{85EFA098-76AF-92AE-2E2F-3B5941574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475" y="2114550"/>
            <a:ext cx="2326218" cy="356023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31E9C80-1247-8488-0E3E-DD8A9701F39C}"/>
              </a:ext>
            </a:extLst>
          </p:cNvPr>
          <p:cNvSpPr txBox="1">
            <a:spLocks/>
          </p:cNvSpPr>
          <p:nvPr/>
        </p:nvSpPr>
        <p:spPr>
          <a:xfrm>
            <a:off x="1378224" y="5393180"/>
            <a:ext cx="4125614" cy="147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Franklin Gothic Medium"/>
              </a:rPr>
              <a:t>University College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</a:rPr>
              <a:t>Elijah Allord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  <a:ea typeface="Calibri"/>
                <a:cs typeface="Calibri"/>
              </a:rPr>
              <a:t>71 Clicks </a:t>
            </a:r>
          </a:p>
        </p:txBody>
      </p:sp>
      <p:pic>
        <p:nvPicPr>
          <p:cNvPr id="13" name="Picture 1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66F4E269-4535-AE9F-E2B6-C391D64D6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146" y="2120899"/>
            <a:ext cx="2174877" cy="361103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A06F49D-77C3-6486-D1A0-9A28D312C2B6}"/>
              </a:ext>
            </a:extLst>
          </p:cNvPr>
          <p:cNvSpPr txBox="1">
            <a:spLocks/>
          </p:cNvSpPr>
          <p:nvPr/>
        </p:nvSpPr>
        <p:spPr>
          <a:xfrm>
            <a:off x="3759474" y="5393179"/>
            <a:ext cx="4125614" cy="147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Franklin Gothic Medium"/>
              </a:rPr>
              <a:t>UCM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</a:rPr>
              <a:t>Kylie King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  <a:ea typeface="Calibri"/>
                <a:cs typeface="Calibri"/>
              </a:rPr>
              <a:t>598 Clicks </a:t>
            </a:r>
          </a:p>
        </p:txBody>
      </p:sp>
      <p:pic>
        <p:nvPicPr>
          <p:cNvPr id="15" name="Picture 14" descr="A person standing in a field with money falling from the ground&#10;&#10;AI-generated content may be incorrect.">
            <a:extLst>
              <a:ext uri="{FF2B5EF4-FFF2-40B4-BE49-F238E27FC236}">
                <a16:creationId xmlns:a16="http://schemas.microsoft.com/office/drawing/2014/main" id="{8161496F-8E97-1309-2915-59A4CB6B0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821" y="2115078"/>
            <a:ext cx="2094442" cy="354859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71E4579-7AC4-E935-576B-19FF2EDC78BC}"/>
              </a:ext>
            </a:extLst>
          </p:cNvPr>
          <p:cNvSpPr txBox="1">
            <a:spLocks/>
          </p:cNvSpPr>
          <p:nvPr/>
        </p:nvSpPr>
        <p:spPr>
          <a:xfrm>
            <a:off x="6098389" y="5393178"/>
            <a:ext cx="4125614" cy="147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Franklin Gothic Medium"/>
              </a:rPr>
              <a:t>UCM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</a:rPr>
              <a:t>Abby</a:t>
            </a:r>
            <a:r>
              <a:rPr lang="en-US" sz="1800">
                <a:latin typeface="Franklin Gothic Medium"/>
                <a:ea typeface="Calibri"/>
                <a:cs typeface="Calibri"/>
              </a:rPr>
              <a:t> Maliszewski</a:t>
            </a:r>
            <a:br>
              <a:rPr lang="en-US" sz="1800">
                <a:latin typeface="Franklin Gothic Medium"/>
                <a:ea typeface="Calibri"/>
                <a:cs typeface="Calibri"/>
              </a:rPr>
            </a:br>
            <a:r>
              <a:rPr lang="en-US" sz="1800">
                <a:latin typeface="Franklin Gothic Medium"/>
                <a:ea typeface="Calibri"/>
                <a:cs typeface="Calibri"/>
              </a:rPr>
              <a:t>1,823 Clicks</a:t>
            </a:r>
          </a:p>
        </p:txBody>
      </p:sp>
      <p:pic>
        <p:nvPicPr>
          <p:cNvPr id="17" name="Picture 16" descr="A group of people standing at a table&#10;&#10;AI-generated content may be incorrect.">
            <a:extLst>
              <a:ext uri="{FF2B5EF4-FFF2-40B4-BE49-F238E27FC236}">
                <a16:creationId xmlns:a16="http://schemas.microsoft.com/office/drawing/2014/main" id="{108E2F99-4B7F-070A-4B0B-2AC061EE6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2774" y="2118783"/>
            <a:ext cx="2245784" cy="3541184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06D26F4-9DDC-2BA6-5FB0-EDBB48E142F5}"/>
              </a:ext>
            </a:extLst>
          </p:cNvPr>
          <p:cNvSpPr txBox="1">
            <a:spLocks/>
          </p:cNvSpPr>
          <p:nvPr/>
        </p:nvSpPr>
        <p:spPr>
          <a:xfrm>
            <a:off x="8564305" y="5393177"/>
            <a:ext cx="4125614" cy="147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Franklin Gothic Medium"/>
              </a:rPr>
              <a:t>University College</a:t>
            </a:r>
            <a:br>
              <a:rPr lang="en-US" sz="1800">
                <a:latin typeface="Franklin Gothic Medium"/>
              </a:rPr>
            </a:br>
            <a:r>
              <a:rPr lang="en-US" sz="1800">
                <a:latin typeface="Franklin Gothic Medium"/>
              </a:rPr>
              <a:t>Jacqui</a:t>
            </a:r>
            <a:r>
              <a:rPr lang="en-US" sz="1800">
                <a:latin typeface="Franklin Gothic Medium"/>
                <a:ea typeface="Calibri"/>
                <a:cs typeface="Calibri"/>
              </a:rPr>
              <a:t> Guthrie</a:t>
            </a:r>
            <a:br>
              <a:rPr lang="en-US" sz="1800">
                <a:latin typeface="Franklin Gothic Medium"/>
                <a:ea typeface="Calibri"/>
                <a:cs typeface="Calibri"/>
              </a:rPr>
            </a:br>
            <a:r>
              <a:rPr lang="en-US" sz="1800">
                <a:latin typeface="Franklin Gothic Medium"/>
                <a:ea typeface="Calibri"/>
                <a:cs typeface="Calibri"/>
              </a:rPr>
              <a:t>51 Clicks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4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0C51D-B4B7-3562-9F6B-ED4135EA9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406350-126D-B437-7860-6A8472B4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76938"/>
            <a:ext cx="109728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>
                <a:latin typeface="Franklin Gothic Medium"/>
              </a:rPr>
              <a:t>Future Content Creation for Retention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C7157-260C-66E1-B61D-B543384348CD}"/>
              </a:ext>
            </a:extLst>
          </p:cNvPr>
          <p:cNvSpPr txBox="1"/>
          <p:nvPr/>
        </p:nvSpPr>
        <p:spPr>
          <a:xfrm>
            <a:off x="1617785" y="1959708"/>
            <a:ext cx="9298353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400">
                <a:latin typeface="Franklin Gothic"/>
                <a:cs typeface="Arial"/>
              </a:rPr>
              <a:t>FAQs from departments – what are students asking you/what problems are they having? How can you frame those questions into posts for </a:t>
            </a:r>
            <a:r>
              <a:rPr lang="en-US" sz="2400" err="1">
                <a:latin typeface="Franklin Gothic"/>
                <a:cs typeface="Arial"/>
              </a:rPr>
              <a:t>CampusESP</a:t>
            </a:r>
            <a:r>
              <a:rPr lang="en-US" sz="2400">
                <a:latin typeface="Franklin Gothic"/>
                <a:cs typeface="Arial"/>
              </a:rPr>
              <a:t> or social media? Other students more than likely have the same question. </a:t>
            </a:r>
            <a:br>
              <a:rPr lang="en-US" sz="2400">
                <a:latin typeface="Franklin Gothic"/>
                <a:cs typeface="Arial"/>
              </a:rPr>
            </a:br>
            <a:endParaRPr lang="en-US"/>
          </a:p>
          <a:p>
            <a:pPr marL="228600" indent="-228600">
              <a:buFont typeface=""/>
              <a:buChar char="•"/>
            </a:pPr>
            <a:r>
              <a:rPr lang="en-US" sz="2400">
                <a:latin typeface="Franklin Gothic"/>
                <a:cs typeface="Arial"/>
              </a:rPr>
              <a:t>Need more academic content specifically from program areas</a:t>
            </a:r>
            <a:br>
              <a:rPr lang="en-US" sz="2400">
                <a:latin typeface="Franklin Gothic"/>
                <a:cs typeface="Arial"/>
              </a:rPr>
            </a:br>
            <a:r>
              <a:rPr lang="en-US" sz="2400">
                <a:latin typeface="Franklin Gothic"/>
                <a:cs typeface="Arial"/>
              </a:rPr>
              <a:t>Example: Study abroad within the academic program</a:t>
            </a:r>
            <a:br>
              <a:rPr lang="en-US" sz="2400">
                <a:latin typeface="Franklin Gothic"/>
                <a:cs typeface="Arial"/>
              </a:rPr>
            </a:br>
            <a:r>
              <a:rPr lang="en-US" sz="2400">
                <a:latin typeface="Franklin Gothic"/>
                <a:cs typeface="Arial"/>
              </a:rPr>
              <a:t>Example: Research with a faculty member </a:t>
            </a:r>
            <a:br>
              <a:rPr lang="en-US" sz="2400">
                <a:latin typeface="Franklin Gothic"/>
                <a:cs typeface="Arial"/>
              </a:rPr>
            </a:br>
            <a:r>
              <a:rPr lang="en-US" sz="2400">
                <a:latin typeface="Franklin Gothic"/>
                <a:ea typeface="Calibri"/>
                <a:cs typeface="Arial"/>
              </a:rPr>
              <a:t>Example: Events like research symposiums, mental health walk, behind the scenes with dance, music, or musical theatre </a:t>
            </a:r>
          </a:p>
          <a:p>
            <a:pPr marL="228600" indent="-228600">
              <a:buFont typeface=""/>
              <a:buChar char="•"/>
            </a:pPr>
            <a:endParaRPr lang="en-US" sz="2400">
              <a:latin typeface="Franklin Gothic"/>
              <a:ea typeface="Calibri"/>
              <a:cs typeface="Arial"/>
            </a:endParaRPr>
          </a:p>
          <a:p>
            <a:r>
              <a:rPr lang="en-US" sz="2400">
                <a:latin typeface="Franklin Gothic"/>
                <a:ea typeface="Calibri"/>
                <a:cs typeface="Arial"/>
              </a:rPr>
              <a:t>*Short information with bullets performs the best! </a:t>
            </a:r>
          </a:p>
          <a:p>
            <a:pPr marL="228600" indent="-228600">
              <a:buFont typeface=""/>
              <a:buChar char="•"/>
            </a:pPr>
            <a:endParaRPr lang="en-US" sz="2400">
              <a:latin typeface="Franklin Gothic"/>
              <a:ea typeface="Calibri"/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2400">
              <a:latin typeface="Franklin Gothic"/>
              <a:ea typeface="Calibri"/>
              <a:cs typeface="Arial"/>
            </a:endParaRPr>
          </a:p>
          <a:p>
            <a:r>
              <a:rPr lang="en-US" sz="2400">
                <a:latin typeface="Franklin Gothic"/>
                <a:cs typeface="Arial"/>
              </a:rPr>
              <a:t>  </a:t>
            </a:r>
          </a:p>
          <a:p>
            <a:pPr marL="228600" indent="-228600">
              <a:buFont typeface=""/>
              <a:buChar char="•"/>
            </a:pPr>
            <a:endParaRPr lang="en-US" sz="2400">
              <a:latin typeface="Franklin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264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3E7BE-A8F1-302D-21A7-0495B360C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67B81C-2768-D3CE-79AB-A5FB2123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41" y="1146271"/>
            <a:ext cx="11499614" cy="1143000"/>
          </a:xfrm>
        </p:spPr>
        <p:txBody>
          <a:bodyPr>
            <a:normAutofit/>
          </a:bodyPr>
          <a:lstStyle/>
          <a:p>
            <a:r>
              <a:rPr lang="en-US" sz="3600">
                <a:latin typeface="Franklin Gothic Medium"/>
              </a:rPr>
              <a:t>Retention of Students That Find Their Purpose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48523E-0E30-1643-8749-542B76BE46D9}"/>
              </a:ext>
            </a:extLst>
          </p:cNvPr>
          <p:cNvSpPr txBox="1"/>
          <p:nvPr/>
        </p:nvSpPr>
        <p:spPr>
          <a:xfrm>
            <a:off x="880162" y="2454813"/>
            <a:ext cx="10739495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ptos"/>
                <a:cs typeface="Arial"/>
              </a:rPr>
              <a:t>We have three cohorts of data that demonstrate that changing the major may be particularly beneficial for two groups of students</a:t>
            </a:r>
          </a:p>
          <a:p>
            <a:pPr marL="685800" lvl="1" indent="-228600">
              <a:buFont typeface=""/>
              <a:buChar char="•"/>
            </a:pPr>
            <a:endParaRPr lang="en-US" sz="2000">
              <a:latin typeface="Aptos"/>
              <a:cs typeface="Arial"/>
            </a:endParaRPr>
          </a:p>
          <a:p>
            <a:pPr marL="685800" lvl="1" indent="-228600">
              <a:buFont typeface=""/>
              <a:buChar char="•"/>
            </a:pPr>
            <a:r>
              <a:rPr lang="en-US">
                <a:latin typeface="Aptos"/>
                <a:cs typeface="Arial"/>
              </a:rPr>
              <a:t>Students who enter undecided or undeclared and change their major are retained at a higher rate and have a higher GPA than those undecided/undeclared students that do not change the major. </a:t>
            </a:r>
          </a:p>
          <a:p>
            <a:pPr marL="685800" lvl="1" indent="-228600">
              <a:buFont typeface=""/>
              <a:buChar char="•"/>
            </a:pPr>
            <a:r>
              <a:rPr lang="en-US">
                <a:latin typeface="Aptos"/>
                <a:cs typeface="Arial"/>
              </a:rPr>
              <a:t>Students in high DFW courses that earn at least one DFW and change their major are retained at a higher rate and have a higher GPA than similar students that do not change their major</a:t>
            </a:r>
          </a:p>
          <a:p>
            <a:pPr marL="685800" lvl="1" indent="-228600">
              <a:buFont typeface=""/>
              <a:buChar char="•"/>
            </a:pPr>
            <a:r>
              <a:rPr lang="en-US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Generally: Those who figure out their major and stick with it, are more successful and are retained at higher rates.</a:t>
            </a:r>
          </a:p>
          <a:p>
            <a:pPr lvl="1"/>
            <a:endParaRPr lang="en-US" sz="2000"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289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02A60-4BBB-0AC1-FA0C-28E95F15C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7748E321-7BE1-146A-820B-14431818D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371997"/>
              </p:ext>
            </p:extLst>
          </p:nvPr>
        </p:nvGraphicFramePr>
        <p:xfrm>
          <a:off x="876893" y="1196002"/>
          <a:ext cx="10962666" cy="52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Title 1">
            <a:extLst>
              <a:ext uri="{FF2B5EF4-FFF2-40B4-BE49-F238E27FC236}">
                <a16:creationId xmlns:a16="http://schemas.microsoft.com/office/drawing/2014/main" id="{7E5DF02F-4CE5-1BE0-5982-EC218A73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9355" y="127764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Franklin Gothic Medium"/>
              </a:rPr>
              <a:t>Academic Advising</a:t>
            </a:r>
          </a:p>
        </p:txBody>
      </p:sp>
    </p:spTree>
    <p:extLst>
      <p:ext uri="{BB962C8B-B14F-4D97-AF65-F5344CB8AC3E}">
        <p14:creationId xmlns:p14="http://schemas.microsoft.com/office/powerpoint/2010/main" val="66858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7B81C63-6F33-2A4D-9D2D-1ADA0256205C}"/>
              </a:ext>
            </a:extLst>
          </p:cNvPr>
          <p:cNvSpPr txBox="1">
            <a:spLocks/>
          </p:cNvSpPr>
          <p:nvPr/>
        </p:nvSpPr>
        <p:spPr>
          <a:xfrm>
            <a:off x="1053738" y="1685425"/>
            <a:ext cx="9875520" cy="1143000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defPPr>
              <a:defRPr lang="en-US"/>
            </a:defPPr>
            <a:lvl1pPr marL="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532F91"/>
                </a:solidFill>
                <a:latin typeface="Franklin Gothic Medium"/>
              </a:rPr>
              <a:t>Helping Students Navigate Changes in Their Purpose in the First Year</a:t>
            </a:r>
            <a:endParaRPr lang="en-US" b="1">
              <a:latin typeface="Franklin Gothic Medium"/>
              <a:ea typeface="Calibri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4F0D19-B24B-2148-9E7D-4D9FEFD326F2}"/>
              </a:ext>
            </a:extLst>
          </p:cNvPr>
          <p:cNvSpPr txBox="1">
            <a:spLocks/>
          </p:cNvSpPr>
          <p:nvPr/>
        </p:nvSpPr>
        <p:spPr>
          <a:xfrm>
            <a:off x="1053738" y="2558024"/>
            <a:ext cx="9875520" cy="712916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defPPr>
              <a:defRPr lang="en-US"/>
            </a:defPPr>
            <a:lvl1pPr marL="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60">
              <a:latin typeface="Franklin Gothic Medium" panose="020B06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09B12-1218-D2BE-BE19-58034029A67A}"/>
              </a:ext>
            </a:extLst>
          </p:cNvPr>
          <p:cNvSpPr txBox="1"/>
          <p:nvPr/>
        </p:nvSpPr>
        <p:spPr>
          <a:xfrm>
            <a:off x="117695" y="3571630"/>
            <a:ext cx="11995841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Franklin Gothic Medium"/>
              </a:rPr>
              <a:t>Retention Summit 2025</a:t>
            </a:r>
          </a:p>
          <a:p>
            <a:pPr algn="ctr"/>
            <a:endParaRPr lang="en-US" sz="2800" b="1">
              <a:latin typeface="Franklin Gothic Medium"/>
            </a:endParaRPr>
          </a:p>
          <a:p>
            <a:pPr algn="ctr"/>
            <a:r>
              <a:rPr lang="en-US" sz="2000">
                <a:latin typeface="Franklin Gothic Medium"/>
              </a:rPr>
              <a:t>Laura Bell, Annette Hackbarth-Onson, Brittany Kaminski, Justin Willis</a:t>
            </a:r>
          </a:p>
        </p:txBody>
      </p:sp>
    </p:spTree>
    <p:extLst>
      <p:ext uri="{BB962C8B-B14F-4D97-AF65-F5344CB8AC3E}">
        <p14:creationId xmlns:p14="http://schemas.microsoft.com/office/powerpoint/2010/main" val="3058525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CB948-DCE1-D74B-D894-6CAD66A96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C2BA215-D80C-5BDA-C0F1-953E89F2B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776" y="1633346"/>
            <a:ext cx="3801763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Franklin Gothic Medium"/>
              </a:rPr>
              <a:t>Major Maps</a:t>
            </a:r>
            <a:r>
              <a:rPr lang="en-US" sz="5400" b="1">
                <a:latin typeface="Franklin Gothic Medium"/>
              </a:rPr>
              <a:t> </a:t>
            </a:r>
          </a:p>
        </p:txBody>
      </p:sp>
      <p:pic>
        <p:nvPicPr>
          <p:cNvPr id="18" name="Picture 17" descr="A close-up of a map&#10;&#10;AI-generated content may be incorrect.">
            <a:extLst>
              <a:ext uri="{FF2B5EF4-FFF2-40B4-BE49-F238E27FC236}">
                <a16:creationId xmlns:a16="http://schemas.microsoft.com/office/drawing/2014/main" id="{61900422-D97B-2360-5B65-58253A3A2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9" y="1047836"/>
            <a:ext cx="6584211" cy="488837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6F840C3-9A0B-DEBF-147B-3D7435A0F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7" y="2718795"/>
            <a:ext cx="3586261" cy="12528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1800">
                <a:latin typeface="Franklin Gothic"/>
              </a:rPr>
              <a:t>Designed to help students understand the “hidden” curriculum.</a:t>
            </a:r>
          </a:p>
          <a:p>
            <a:pPr marL="457200" lvl="1" indent="0">
              <a:buNone/>
            </a:pPr>
            <a:r>
              <a:rPr lang="en-US" sz="1800">
                <a:latin typeface="Franklin Gothic"/>
              </a:rPr>
              <a:t>Used in tandem with graduation plans.</a:t>
            </a:r>
          </a:p>
          <a:p>
            <a:pPr marL="457200" lvl="1" indent="0">
              <a:buNone/>
            </a:pPr>
            <a:endParaRPr lang="en-US" sz="2000">
              <a:solidFill>
                <a:srgbClr val="543392"/>
              </a:solidFill>
            </a:endParaRPr>
          </a:p>
        </p:txBody>
      </p:sp>
      <p:pic>
        <p:nvPicPr>
          <p:cNvPr id="22" name="Picture 21" descr="A screenshot of a map&#10;&#10;AI-generated content may be incorrect.">
            <a:extLst>
              <a:ext uri="{FF2B5EF4-FFF2-40B4-BE49-F238E27FC236}">
                <a16:creationId xmlns:a16="http://schemas.microsoft.com/office/drawing/2014/main" id="{DD4B33AA-0D13-5CF6-2686-702ED2335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469" y="4721942"/>
            <a:ext cx="6924005" cy="189654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52266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08776-CCD8-FE1D-AD15-BE8DFF586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for a workshop&#10;&#10;AI-generated content may be incorrect.">
            <a:extLst>
              <a:ext uri="{FF2B5EF4-FFF2-40B4-BE49-F238E27FC236}">
                <a16:creationId xmlns:a16="http://schemas.microsoft.com/office/drawing/2014/main" id="{800C98BB-333E-F1C3-5C35-6D67B2FF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91" y="1163871"/>
            <a:ext cx="10135424" cy="56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95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D6C5A-BCAB-C210-FC5E-2FC4C9F0E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7A6CFC83-567D-461B-616F-C89B9B1A7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12" y="1050204"/>
            <a:ext cx="8627953" cy="2249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4DA2F1-4E1D-47E6-56EF-F70AF8F29CDD}"/>
              </a:ext>
            </a:extLst>
          </p:cNvPr>
          <p:cNvSpPr txBox="1"/>
          <p:nvPr/>
        </p:nvSpPr>
        <p:spPr>
          <a:xfrm>
            <a:off x="1249377" y="3420671"/>
            <a:ext cx="104295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Franklin Gothic Medium" panose="020B0603020102020204" pitchFamily="34" charset="0"/>
              </a:rPr>
              <a:t>Dashboard - Rich resource of student information- OIRE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Franklin Gothic Medium" panose="020B0603020102020204" pitchFamily="34" charset="0"/>
              </a:rPr>
              <a:t>Employment and continuing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Franklin Gothic Medium" panose="020B0603020102020204" pitchFamily="34" charset="0"/>
              </a:rPr>
              <a:t>Majors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Franklin Gothic Medium" panose="020B0603020102020204" pitchFamily="34" charset="0"/>
              </a:rPr>
              <a:t>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Franklin Gothic Medium" panose="020B0603020102020204" pitchFamily="34" charset="0"/>
              </a:rPr>
              <a:t>Employment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Franklin Gothic Medium" panose="020B0603020102020204" pitchFamily="34" charset="0"/>
              </a:rPr>
              <a:t>Outcomes are different – not all majors designed to relate to a specific career but contribute to the knowledge economy and skills for the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Franklin Gothic Medium" panose="020B0603020102020204" pitchFamily="34" charset="0"/>
              </a:rPr>
              <a:t>Allows us to celebrate the story.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Franklin Gothic Medium" panose="020B0603020102020204" pitchFamily="34" charset="0"/>
              </a:rPr>
              <a:t>Done yearly – encourage participation!</a:t>
            </a:r>
          </a:p>
        </p:txBody>
      </p:sp>
    </p:spTree>
    <p:extLst>
      <p:ext uri="{BB962C8B-B14F-4D97-AF65-F5344CB8AC3E}">
        <p14:creationId xmlns:p14="http://schemas.microsoft.com/office/powerpoint/2010/main" val="368654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5C4F5-F9B7-4F04-7224-BE61FB115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49E28C-C9E7-6F8E-085B-D3857455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99" y="1213459"/>
            <a:ext cx="113096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>
                <a:latin typeface="Franklin Gothic Medium"/>
              </a:rPr>
              <a:t>Key Takeaways: </a:t>
            </a:r>
            <a:br>
              <a:rPr lang="en-US" sz="3200">
                <a:latin typeface="Franklin Gothic Medium"/>
              </a:rPr>
            </a:br>
            <a:r>
              <a:rPr lang="en-US" sz="3200">
                <a:latin typeface="Franklin Gothic Medium"/>
              </a:rPr>
              <a:t>How can you help students navigate changes in their first year?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B2D4E-D358-DABE-495F-51BBD453D7C2}"/>
              </a:ext>
            </a:extLst>
          </p:cNvPr>
          <p:cNvSpPr txBox="1"/>
          <p:nvPr/>
        </p:nvSpPr>
        <p:spPr>
          <a:xfrm>
            <a:off x="517934" y="2412887"/>
            <a:ext cx="1115612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Franklin Gothic Medium" panose="020B0603020102020204" pitchFamily="34" charset="0"/>
                <a:ea typeface="Calibri"/>
                <a:cs typeface="Arial"/>
              </a:rPr>
              <a:t>Possibilities: 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Franklin Gothic Medium" panose="020B0603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Retaining students is a full campus collaboration and starts with the prospective student and continues into graduation.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Franklin Gothic Medium" panose="020B0603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Ask</a:t>
            </a:r>
            <a:r>
              <a:rPr lang="en-US">
                <a:effectLst/>
                <a:latin typeface="Franklin Gothic Medium" panose="020B0603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questions along the way–what are individual student motivations? What do students most want to accomplish? What matters most to them? 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Franklin Gothic Medium" panose="020B0603020102020204" pitchFamily="34" charset="0"/>
                <a:ea typeface="Calibri"/>
                <a:cs typeface="Arial"/>
              </a:rPr>
              <a:t>Continue to share information about majors and careers. (Pointers Week, events and activities, Parent Portal, Major Maps, Student Planner)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Franklin Gothic Medium" panose="020B0603020102020204" pitchFamily="34" charset="0"/>
                <a:ea typeface="Calibri"/>
                <a:cs typeface="Arial"/>
              </a:rPr>
              <a:t>Invite speakers to visit on topics related to college major and career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Franklin Gothic Medium" panose="020B0603020102020204" pitchFamily="34" charset="0"/>
                <a:ea typeface="Calibri"/>
                <a:cs typeface="Arial"/>
              </a:rPr>
              <a:t>Consider ways to help students find their fit within an academic program or major even if it means changing a major. 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Franklin Gothic Medium" panose="020B0603020102020204" pitchFamily="34" charset="0"/>
                <a:ea typeface="Calibri"/>
                <a:cs typeface="Arial"/>
              </a:rPr>
              <a:t>Utilize campus resources and expertise. Wealth of information everywhere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Franklin Gothic Medium" panose="020B0603020102020204" pitchFamily="34" charset="0"/>
                <a:ea typeface="Calibri"/>
                <a:cs typeface="Arial"/>
              </a:rPr>
              <a:t>It takes a Village! </a:t>
            </a:r>
          </a:p>
          <a:p>
            <a:endParaRPr lang="en-US" sz="2400">
              <a:latin typeface="Franklin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846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D0B76-6AC3-AA09-B5A5-ACFD3107B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7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19DD-701E-2B4A-9DA4-18EAFF18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8" y="1140733"/>
            <a:ext cx="9875520" cy="1143000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>
                <a:latin typeface="Franklin Gothic Medium"/>
              </a:rPr>
              <a:t>Discover Your Purpose Brand </a:t>
            </a:r>
            <a:br>
              <a:rPr lang="en-US" sz="4400" b="1">
                <a:latin typeface="Franklin Gothic Medium"/>
              </a:rPr>
            </a:br>
            <a:r>
              <a:rPr lang="en-US" sz="4400" b="1">
                <a:latin typeface="Franklin Gothic Medium"/>
              </a:rPr>
              <a:t>and Brand Positioning</a:t>
            </a:r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C78890E-B720-DF41-A3ED-3F1C64AA1B16}"/>
              </a:ext>
            </a:extLst>
          </p:cNvPr>
          <p:cNvSpPr>
            <a:spLocks noGrp="1"/>
          </p:cNvSpPr>
          <p:nvPr/>
        </p:nvSpPr>
        <p:spPr>
          <a:xfrm>
            <a:off x="1014873" y="2394451"/>
            <a:ext cx="9581738" cy="3642144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ea typeface="Calibri"/>
                <a:cs typeface="Calibri"/>
              </a:rPr>
              <a:t>Engaged with BVK marketing firm out of Milwaukee – conducted stakeholder interviews and </a:t>
            </a:r>
            <a:r>
              <a:rPr lang="en-US" sz="1800" b="1">
                <a:ea typeface="Calibri"/>
                <a:cs typeface="Calibri"/>
              </a:rPr>
              <a:t>surveyed prospective student tour groups through Admissions and Recruitment </a:t>
            </a:r>
            <a:endParaRPr lang="en-US" sz="1800" b="1"/>
          </a:p>
          <a:p>
            <a:r>
              <a:rPr lang="en-US" sz="1800"/>
              <a:t>We believe there is an interesting, and potentially compelling, story around the Liberal Arts education provided by Stevens Point that could form the basis of the UWSP positioning.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/>
              <a:t>We understand that today’s students are looking for further education that makes them “job ready” but feel that when a liberal arts education serves as the basis of whatever a student’s major is, it makes them uniquely qualified to problem-solve in whatever field they pursue.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/>
              <a:t>We feel that can be compelling to employers, who benefit from graduates who have both hands-on and problem-solving skills, as well as to the students themselves, for whom opportunities open up.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/>
              <a:t>But, in a world where the liberal arts are diminishing in appeal, the way in which this is reflected in brand positioning and communications will be critical.</a:t>
            </a:r>
            <a:endParaRPr lang="en-US" sz="1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58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B3D85-92A8-0726-63B3-F3665B1A3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4A98-B15B-9446-D3C8-3CFDD216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85" y="844400"/>
            <a:ext cx="987552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>
                <a:latin typeface="Franklin Gothic Medium"/>
              </a:rPr>
              <a:t>Brand Anthem Video</a:t>
            </a:r>
          </a:p>
        </p:txBody>
      </p:sp>
      <p:pic>
        <p:nvPicPr>
          <p:cNvPr id="3" name="Online Media 2" title="Discover Your Purpose">
            <a:hlinkClick r:id="" action="ppaction://media"/>
            <a:extLst>
              <a:ext uri="{FF2B5EF4-FFF2-40B4-BE49-F238E27FC236}">
                <a16:creationId xmlns:a16="http://schemas.microsoft.com/office/drawing/2014/main" id="{C9881C3C-5DE0-BD60-388D-76A9F6751C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65841" y="1807633"/>
            <a:ext cx="8006822" cy="45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6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E5F97-3AFE-E31B-D170-F88091611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eart shaped building with a white heart&#10;&#10;AI-generated content may be incorrect.">
            <a:extLst>
              <a:ext uri="{FF2B5EF4-FFF2-40B4-BE49-F238E27FC236}">
                <a16:creationId xmlns:a16="http://schemas.microsoft.com/office/drawing/2014/main" id="{229EC557-6721-AE32-78F8-C448BAB82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752" y="1435396"/>
            <a:ext cx="9404497" cy="4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6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FA283-E2C5-5FC3-4D9B-73950A3E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advertisement&#10;&#10;AI-generated content may be incorrect.">
            <a:extLst>
              <a:ext uri="{FF2B5EF4-FFF2-40B4-BE49-F238E27FC236}">
                <a16:creationId xmlns:a16="http://schemas.microsoft.com/office/drawing/2014/main" id="{C7600D9D-C001-0ACF-0D56-3B9D302FB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8" y="1218142"/>
            <a:ext cx="12196651" cy="46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0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039E6-6AB4-82B2-2F76-1B363E9F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52F3EA46-606C-8B66-9FAE-C7396517F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69" y="1062271"/>
            <a:ext cx="10327340" cy="522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1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6A155-E7F9-3471-8E0E-1C8F42A4A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504B488A-5C6E-920D-1340-CDB4C9BAD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115" y="2845873"/>
            <a:ext cx="8799770" cy="35497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566A50-11EC-B135-9B6B-D311430C6BF8}"/>
              </a:ext>
            </a:extLst>
          </p:cNvPr>
          <p:cNvSpPr>
            <a:spLocks noGrp="1"/>
          </p:cNvSpPr>
          <p:nvPr/>
        </p:nvSpPr>
        <p:spPr>
          <a:xfrm>
            <a:off x="2096386" y="1138262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Franklin Gothic Medium" panose="020B0603020102020204" pitchFamily="34" charset="0"/>
                <a:cs typeface="Calibri"/>
              </a:rPr>
              <a:t>Discover Your Purpose Quiz</a:t>
            </a:r>
            <a:endParaRPr lang="en-US" b="1">
              <a:latin typeface="Franklin Gothic Medium" panose="020B06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34DE3-20F2-FEED-1572-3657F9D6CF91}"/>
              </a:ext>
            </a:extLst>
          </p:cNvPr>
          <p:cNvSpPr txBox="1"/>
          <p:nvPr/>
        </p:nvSpPr>
        <p:spPr>
          <a:xfrm>
            <a:off x="2092842" y="1889051"/>
            <a:ext cx="840503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>
                <a:solidFill>
                  <a:srgbClr val="0000FF"/>
                </a:solidFill>
                <a:cs typeface="Arial"/>
                <a:hlinkClick r:id="rId4"/>
              </a:rPr>
              <a:t>Homepage - University of Wisconsin-Stevens Point (uwsp.edu)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9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E60A7-68FC-C55C-EE4F-FE472A341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9A8F-7362-5E8F-F35F-3D57584E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8" y="1140733"/>
            <a:ext cx="987552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>
                <a:latin typeface="Franklin Gothic Medium"/>
              </a:rPr>
              <a:t>How is the DYP Quiz used?</a:t>
            </a:r>
            <a:endParaRPr lang="en-US" b="1"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80F31-070C-23C4-15F9-9C3530108B45}"/>
              </a:ext>
            </a:extLst>
          </p:cNvPr>
          <p:cNvSpPr txBox="1"/>
          <p:nvPr/>
        </p:nvSpPr>
        <p:spPr>
          <a:xfrm>
            <a:off x="1090347" y="2384112"/>
            <a:ext cx="9065510" cy="43201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Strategic Slate Distribution (High School Grades 10-12) </a:t>
            </a:r>
            <a:endParaRPr lang="en-US" sz="2000">
              <a:ea typeface="Calibri"/>
              <a:cs typeface="Calibri"/>
            </a:endParaRPr>
          </a:p>
          <a:p>
            <a:pPr marL="586105" lvl="1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Managed by Enrollment Communications Coordinator (Stacy Brokish)</a:t>
            </a:r>
            <a:endParaRPr lang="en-US" sz="2000">
              <a:ea typeface="Calibri"/>
              <a:cs typeface="Calibri"/>
            </a:endParaRPr>
          </a:p>
          <a:p>
            <a:pPr marL="586105" lvl="1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Purpose: Student engagement and Marketing UWSP</a:t>
            </a:r>
            <a:endParaRPr lang="en-US" sz="200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High School Engagement </a:t>
            </a:r>
            <a:endParaRPr lang="en-US" sz="2000">
              <a:ea typeface="Calibri"/>
              <a:cs typeface="Calibri"/>
            </a:endParaRPr>
          </a:p>
          <a:p>
            <a:pPr marL="586105" lvl="1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Shared during high school visits with students</a:t>
            </a:r>
          </a:p>
          <a:p>
            <a:pPr marL="586105" lvl="1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Featured topic during discussions with high school counselors</a:t>
            </a:r>
            <a:endParaRPr lang="en-US" sz="200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Fall Go Wisconsin Counselor Workshops (Annually)</a:t>
            </a:r>
          </a:p>
          <a:p>
            <a:pPr marL="586105" lvl="1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6 locations across Wisconsin</a:t>
            </a:r>
            <a:endParaRPr lang="en-US" sz="2000">
              <a:ea typeface="Calibri"/>
              <a:cs typeface="Calibri"/>
            </a:endParaRPr>
          </a:p>
          <a:p>
            <a:pPr marL="586105" lvl="1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Additional workshops in Minnesota and Illinois</a:t>
            </a:r>
          </a:p>
          <a:p>
            <a:pPr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Campus Visit Integration </a:t>
            </a:r>
            <a:endParaRPr lang="en-US" sz="2000">
              <a:ea typeface="Calibri"/>
              <a:cs typeface="Calibri"/>
            </a:endParaRPr>
          </a:p>
          <a:p>
            <a:pPr marL="586105" lvl="1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Featured in daily campus tour presentations</a:t>
            </a:r>
            <a:endParaRPr lang="en-US" sz="2000">
              <a:ea typeface="Calibri"/>
              <a:cs typeface="Calibri"/>
            </a:endParaRPr>
          </a:p>
          <a:p>
            <a:pPr marL="586105" lvl="1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Supports prospective student exploration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>
              <a:latin typeface="Franklin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067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BB9F26657F1E439DD06034F71D2B81" ma:contentTypeVersion="" ma:contentTypeDescription="Create a new document." ma:contentTypeScope="" ma:versionID="f80a416b8d31be69639460abccc53bad">
  <xsd:schema xmlns:xsd="http://www.w3.org/2001/XMLSchema" xmlns:xs="http://www.w3.org/2001/XMLSchema" xmlns:p="http://schemas.microsoft.com/office/2006/metadata/properties" xmlns:ns1="http://schemas.microsoft.com/sharepoint/v3" xmlns:ns2="beaf5f31-8cd1-41e4-a47a-7a8ecc96f470" targetNamespace="http://schemas.microsoft.com/office/2006/metadata/properties" ma:root="true" ma:fieldsID="f08dadf4ebe8932eb85bdfb33fde586c" ns1:_="" ns2:_="">
    <xsd:import namespace="http://schemas.microsoft.com/sharepoint/v3"/>
    <xsd:import namespace="beaf5f31-8cd1-41e4-a47a-7a8ecc96f47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f5f31-8cd1-41e4-a47a-7a8ecc96f4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D7422D9-DB83-498C-9A06-2917917338EE}"/>
</file>

<file path=customXml/itemProps2.xml><?xml version="1.0" encoding="utf-8"?>
<ds:datastoreItem xmlns:ds="http://schemas.openxmlformats.org/officeDocument/2006/customXml" ds:itemID="{5FE82169-6618-45E7-B85B-3273593474D5}"/>
</file>

<file path=customXml/itemProps3.xml><?xml version="1.0" encoding="utf-8"?>
<ds:datastoreItem xmlns:ds="http://schemas.openxmlformats.org/officeDocument/2006/customXml" ds:itemID="{81130F4E-7787-42B9-B28B-D7D054B081CD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1126</Words>
  <Application>Microsoft Office PowerPoint</Application>
  <PresentationFormat>Widescreen</PresentationFormat>
  <Paragraphs>126</Paragraphs>
  <Slides>24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Arial</vt:lpstr>
      <vt:lpstr>Calibri</vt:lpstr>
      <vt:lpstr>Courier New</vt:lpstr>
      <vt:lpstr>Franklin Gothic</vt:lpstr>
      <vt:lpstr>Franklin Gothic Medium</vt:lpstr>
      <vt:lpstr>Office Theme</vt:lpstr>
      <vt:lpstr>PowerPoint Presentation</vt:lpstr>
      <vt:lpstr>PowerPoint Presentation</vt:lpstr>
      <vt:lpstr>Discover Your Purpose Brand  and Brand Positioning</vt:lpstr>
      <vt:lpstr>Brand Anthem Video</vt:lpstr>
      <vt:lpstr>PowerPoint Presentation</vt:lpstr>
      <vt:lpstr>PowerPoint Presentation</vt:lpstr>
      <vt:lpstr>PowerPoint Presentation</vt:lpstr>
      <vt:lpstr>PowerPoint Presentation</vt:lpstr>
      <vt:lpstr>How is the DYP Quiz used?</vt:lpstr>
      <vt:lpstr>Knowledge Economy: Key skills for the future</vt:lpstr>
      <vt:lpstr>PowerPoint Presentation</vt:lpstr>
      <vt:lpstr>Higher Education  Non-consumption</vt:lpstr>
      <vt:lpstr>What are Student MindsetsTM – Encoura</vt:lpstr>
      <vt:lpstr>Why do students choose UWSP? First-year anonymous survey results (2023)</vt:lpstr>
      <vt:lpstr>CampusESP and Social Media Messaging Social Focused Content</vt:lpstr>
      <vt:lpstr>CampusESP and Social Media Messaging Academic and Career Focused Content</vt:lpstr>
      <vt:lpstr>Future Content Creation for Retention</vt:lpstr>
      <vt:lpstr>Retention of Students That Find Their Purpose</vt:lpstr>
      <vt:lpstr>Academic Advising</vt:lpstr>
      <vt:lpstr>Major Maps </vt:lpstr>
      <vt:lpstr>PowerPoint Presentation</vt:lpstr>
      <vt:lpstr>PowerPoint Presentation</vt:lpstr>
      <vt:lpstr>Key Takeaways:  How can you help students navigate changes in their first year?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Hackbarth-Onson, Annette</dc:creator>
  <cp:lastModifiedBy>Stajkowski, Sarah</cp:lastModifiedBy>
  <cp:revision>2</cp:revision>
  <cp:lastPrinted>2025-02-14T17:57:20Z</cp:lastPrinted>
  <dcterms:created xsi:type="dcterms:W3CDTF">2025-01-27T15:52:32Z</dcterms:created>
  <dcterms:modified xsi:type="dcterms:W3CDTF">2025-02-18T18:50:48Z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0x01010014BB9F26657F1E439DD06034F71D2B81</vt:lpwstr>
  </property>
</Properties>
</file>