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64" r:id="rId9"/>
    <p:sldId id="265" r:id="rId10"/>
    <p:sldId id="266" r:id="rId11"/>
    <p:sldId id="267" r:id="rId12"/>
    <p:sldId id="268" r:id="rId13"/>
    <p:sldId id="283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56" autoAdjust="0"/>
    <p:restoredTop sz="94660"/>
  </p:normalViewPr>
  <p:slideViewPr>
    <p:cSldViewPr>
      <p:cViewPr varScale="1">
        <p:scale>
          <a:sx n="78" d="100"/>
          <a:sy n="78" d="100"/>
        </p:scale>
        <p:origin x="135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FD84A80-7B2E-4E42-BFC9-C52DB6BE0C2C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FC6C2BA-593D-40D9-B1C0-90CCA287E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75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C6C2BA-593D-40D9-B1C0-90CCA287EFE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901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wo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C6C2BA-593D-40D9-B1C0-90CCA287EFE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4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DCF2-B41C-42F2-B467-ED9F33A2DA58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F54D-ACF1-4ED7-BF7E-93B3D87AA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393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DCF2-B41C-42F2-B467-ED9F33A2DA58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F54D-ACF1-4ED7-BF7E-93B3D87AA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525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DCF2-B41C-42F2-B467-ED9F33A2DA58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F54D-ACF1-4ED7-BF7E-93B3D87AA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481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DCF2-B41C-42F2-B467-ED9F33A2DA58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F54D-ACF1-4ED7-BF7E-93B3D87AA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95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DCF2-B41C-42F2-B467-ED9F33A2DA58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F54D-ACF1-4ED7-BF7E-93B3D87AA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9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DCF2-B41C-42F2-B467-ED9F33A2DA58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F54D-ACF1-4ED7-BF7E-93B3D87AA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69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DCF2-B41C-42F2-B467-ED9F33A2DA58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F54D-ACF1-4ED7-BF7E-93B3D87AA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95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DCF2-B41C-42F2-B467-ED9F33A2DA58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F54D-ACF1-4ED7-BF7E-93B3D87AA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0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DCF2-B41C-42F2-B467-ED9F33A2DA58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F54D-ACF1-4ED7-BF7E-93B3D87AA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61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DCF2-B41C-42F2-B467-ED9F33A2DA58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F54D-ACF1-4ED7-BF7E-93B3D87AA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770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DCF2-B41C-42F2-B467-ED9F33A2DA58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FF54D-ACF1-4ED7-BF7E-93B3D87AA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75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6DCF2-B41C-42F2-B467-ED9F33A2DA58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FF54D-ACF1-4ED7-BF7E-93B3D87AA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66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300" dirty="0" smtClean="0">
                <a:solidFill>
                  <a:srgbClr val="C00000"/>
                </a:solidFill>
              </a:rPr>
              <a:t>Anxiety</a:t>
            </a:r>
            <a:r>
              <a:rPr lang="en-US" sz="5300" dirty="0" smtClean="0"/>
              <a:t>, </a:t>
            </a:r>
            <a:r>
              <a:rPr lang="en-US" sz="5300" dirty="0" smtClean="0">
                <a:solidFill>
                  <a:schemeClr val="tx2"/>
                </a:solidFill>
              </a:rPr>
              <a:t>Depression</a:t>
            </a:r>
            <a:r>
              <a:rPr lang="en-US" sz="5300" dirty="0" smtClean="0"/>
              <a:t>, &amp; </a:t>
            </a:r>
            <a:r>
              <a:rPr lang="en-US" sz="5300" dirty="0" smtClean="0">
                <a:solidFill>
                  <a:srgbClr val="00B050"/>
                </a:solidFill>
              </a:rPr>
              <a:t>Stress</a:t>
            </a: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sz="2200" dirty="0" smtClean="0"/>
              <a:t>or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sz="2700" dirty="0" smtClean="0"/>
              <a:t>Do you have the mid-term blues?</a:t>
            </a: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Welcome to College</a:t>
            </a:r>
          </a:p>
          <a:p>
            <a:endParaRPr lang="en-US" dirty="0"/>
          </a:p>
          <a:p>
            <a:r>
              <a:rPr lang="en-US" sz="1400" dirty="0" smtClean="0">
                <a:solidFill>
                  <a:schemeClr val="tx1"/>
                </a:solidFill>
              </a:rPr>
              <a:t>Much of the material for this presentation taken from </a:t>
            </a:r>
            <a:r>
              <a:rPr lang="en-US" sz="1400" dirty="0" smtClean="0">
                <a:solidFill>
                  <a:srgbClr val="0070C0"/>
                </a:solidFill>
              </a:rPr>
              <a:t>HELPGUDE.</a:t>
            </a:r>
            <a:r>
              <a:rPr lang="en-US" sz="1000" dirty="0" smtClean="0">
                <a:solidFill>
                  <a:srgbClr val="0070C0"/>
                </a:solidFill>
              </a:rPr>
              <a:t>ORG, 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a very useful resource.</a:t>
            </a:r>
            <a:endParaRPr lang="en-US" sz="1400" dirty="0" smtClean="0">
              <a:solidFill>
                <a:srgbClr val="0070C0"/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5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marL="0" indent="0"/>
            <a:r>
              <a:rPr lang="en-US" sz="2800" dirty="0"/>
              <a:t>Differences between male and female depression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752600" y="1828800"/>
            <a:ext cx="5715000" cy="381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778240" cy="47545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dirty="0" smtClean="0"/>
              <a:t>Depression manifests itself somewhat differently in men and women:</a:t>
            </a:r>
          </a:p>
          <a:p>
            <a:pPr marL="0" indent="0">
              <a:buNone/>
            </a:pPr>
            <a:r>
              <a:rPr lang="en-US" sz="2400" i="1" dirty="0" smtClean="0"/>
              <a:t>	       </a:t>
            </a:r>
            <a:r>
              <a:rPr lang="en-US" sz="2200" i="1" dirty="0" smtClean="0"/>
              <a:t>Women </a:t>
            </a:r>
            <a:r>
              <a:rPr lang="en-US" sz="2200" i="1" dirty="0"/>
              <a:t>tend to:  	</a:t>
            </a:r>
            <a:r>
              <a:rPr lang="en-US" sz="2200" dirty="0"/>
              <a:t>	</a:t>
            </a:r>
            <a:r>
              <a:rPr lang="en-US" sz="2200" i="1" dirty="0"/>
              <a:t>Men tend to:</a:t>
            </a:r>
          </a:p>
          <a:p>
            <a:pPr marL="0" indent="0">
              <a:buNone/>
            </a:pPr>
            <a:endParaRPr lang="en-US" sz="2400" dirty="0" smtClean="0"/>
          </a:p>
          <a:p>
            <a:pPr marL="400050" lvl="1" indent="0">
              <a:buNone/>
            </a:pPr>
            <a:r>
              <a:rPr lang="en-US" sz="2000" dirty="0" smtClean="0"/>
              <a:t>Blame themselves			Blame others</a:t>
            </a:r>
          </a:p>
          <a:p>
            <a:pPr marL="400050" lvl="1" indent="0">
              <a:buNone/>
            </a:pPr>
            <a:r>
              <a:rPr lang="en-US" sz="2000" dirty="0" smtClean="0"/>
              <a:t>Feel sad, apathetic and worthless	Feel angry, irritable and ego inflated</a:t>
            </a:r>
          </a:p>
          <a:p>
            <a:pPr marL="400050" lvl="1" indent="0">
              <a:buNone/>
            </a:pPr>
            <a:r>
              <a:rPr lang="en-US" sz="2000" dirty="0" smtClean="0"/>
              <a:t>Feel anxious and scared			Feel suspicious and guarded</a:t>
            </a:r>
          </a:p>
          <a:p>
            <a:pPr marL="400050" lvl="1" indent="0">
              <a:buNone/>
            </a:pPr>
            <a:r>
              <a:rPr lang="en-US" sz="2000" dirty="0" smtClean="0"/>
              <a:t>Avoid conflicts at all costs		Create conflicts</a:t>
            </a:r>
          </a:p>
          <a:p>
            <a:pPr marL="400050" lvl="1" indent="0">
              <a:buNone/>
            </a:pPr>
            <a:r>
              <a:rPr lang="en-US" sz="2000" dirty="0" smtClean="0"/>
              <a:t>Feel slowed down and nervous		Feel restless and agitated</a:t>
            </a:r>
          </a:p>
          <a:p>
            <a:pPr marL="400050" lvl="1" indent="0">
              <a:buNone/>
            </a:pPr>
            <a:r>
              <a:rPr lang="en-US" sz="2000" dirty="0" smtClean="0"/>
              <a:t>Have trouble setting boundaries		Need to feel in control at all costs</a:t>
            </a:r>
          </a:p>
          <a:p>
            <a:pPr marL="400050" lvl="1" indent="0">
              <a:buNone/>
            </a:pPr>
            <a:r>
              <a:rPr lang="en-US" sz="2000" dirty="0" smtClean="0"/>
              <a:t>Use food, friends, and love to self-	Use alcohol, TV, sports, and sex to</a:t>
            </a:r>
          </a:p>
          <a:p>
            <a:pPr marL="400050" lvl="1" indent="0">
              <a:buNone/>
            </a:pPr>
            <a:r>
              <a:rPr lang="en-US" sz="2000" dirty="0" smtClean="0"/>
              <a:t>      medicate				       self-medicate</a:t>
            </a:r>
          </a:p>
          <a:p>
            <a:pPr marL="400050" lvl="1" indent="0">
              <a:buNone/>
            </a:pPr>
            <a:r>
              <a:rPr lang="en-US" sz="2000" dirty="0" smtClean="0"/>
              <a:t>Find it easy to talk about self-doubt	Find it “weak” to talk about self-doubt</a:t>
            </a:r>
          </a:p>
          <a:p>
            <a:pPr marL="400050" lvl="1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and despair			        and despair</a:t>
            </a:r>
            <a:endParaRPr lang="en-US" sz="2000" dirty="0"/>
          </a:p>
          <a:p>
            <a:pPr marL="0" indent="0" algn="ctr">
              <a:buNone/>
            </a:pPr>
            <a:endParaRPr lang="en-US" sz="2400" u="sng" dirty="0" smtClean="0"/>
          </a:p>
          <a:p>
            <a:pPr marL="0" indent="0" algn="ctr">
              <a:buNone/>
            </a:pPr>
            <a:endParaRPr lang="en-US" sz="2400" u="sng" dirty="0"/>
          </a:p>
          <a:p>
            <a:pPr marL="0" indent="0" algn="ctr">
              <a:buNone/>
            </a:pPr>
            <a:endParaRPr lang="en-US" sz="2400" u="sng" dirty="0" smtClean="0"/>
          </a:p>
          <a:p>
            <a:pPr marL="0" indent="0" algn="ctr">
              <a:buNone/>
            </a:pPr>
            <a:endParaRPr lang="en-US" sz="2400" u="sng" dirty="0"/>
          </a:p>
          <a:p>
            <a:pPr marL="0" indent="0" algn="ctr">
              <a:buNone/>
            </a:pPr>
            <a:endParaRPr lang="en-US" sz="2400" u="sng" dirty="0"/>
          </a:p>
        </p:txBody>
      </p:sp>
    </p:spTree>
    <p:extLst>
      <p:ext uri="{BB962C8B-B14F-4D97-AF65-F5344CB8AC3E}">
        <p14:creationId xmlns:p14="http://schemas.microsoft.com/office/powerpoint/2010/main" val="360014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Treating Depression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2400" dirty="0" smtClean="0"/>
              <a:t>Depression is a very treatable mental / emotional disturbance that many people, </a:t>
            </a:r>
            <a:r>
              <a:rPr lang="en-US" sz="2400" dirty="0"/>
              <a:t>if not </a:t>
            </a:r>
            <a:r>
              <a:rPr lang="en-US" sz="2400" dirty="0" smtClean="0"/>
              <a:t>most people, will experience sometime in life. </a:t>
            </a:r>
          </a:p>
          <a:p>
            <a:pPr marL="0" indent="0" algn="ctr">
              <a:buNone/>
            </a:pPr>
            <a:r>
              <a:rPr lang="en-US" sz="1500" dirty="0" smtClean="0"/>
              <a:t> </a:t>
            </a:r>
          </a:p>
          <a:p>
            <a:r>
              <a:rPr lang="en-US" sz="2000" dirty="0" smtClean="0"/>
              <a:t>Treatments for depression vary and do not necessarily include medication  </a:t>
            </a:r>
          </a:p>
          <a:p>
            <a:r>
              <a:rPr lang="en-US" sz="2000" dirty="0" smtClean="0"/>
              <a:t>Treatment may include counseling (talk therapy), light therapy, developing a depression management plan, lifestyle changes, medication or a combination of these options.</a:t>
            </a:r>
          </a:p>
          <a:p>
            <a:r>
              <a:rPr lang="en-US" sz="2000" dirty="0" smtClean="0"/>
              <a:t>Symptoms of depression can be caused by thyroid problems – a physical exam by a physician is highly recommended.</a:t>
            </a:r>
          </a:p>
          <a:p>
            <a:r>
              <a:rPr lang="en-US" sz="2000" dirty="0" smtClean="0"/>
              <a:t>Depression can be genetic and passed on from one generation to the next.</a:t>
            </a:r>
          </a:p>
          <a:p>
            <a:r>
              <a:rPr lang="en-US" sz="2000" dirty="0" smtClean="0"/>
              <a:t>When medications are prescribed, they need to be monitored carefully.</a:t>
            </a:r>
          </a:p>
          <a:p>
            <a:r>
              <a:rPr lang="en-US" sz="2000" dirty="0" smtClean="0"/>
              <a:t>Anti-Depressants are not “happy pills” and may be necessary to correct chemical imbalances in the body / brain.</a:t>
            </a:r>
          </a:p>
          <a:p>
            <a:r>
              <a:rPr lang="en-US" sz="2000" dirty="0" smtClean="0"/>
              <a:t>Pretending that depression isn’t real does not help a person recover the quality of life that makes living a pleasure to one’s self </a:t>
            </a:r>
            <a:r>
              <a:rPr lang="en-US" sz="2000" b="1" u="sng" dirty="0" smtClean="0"/>
              <a:t>and those around us</a:t>
            </a:r>
            <a:r>
              <a:rPr lang="en-US" sz="2000" dirty="0" smtClean="0"/>
              <a:t>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2078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Depression &amp; Suicidal Ideation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914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pPr marL="0" lvl="1" indent="0" algn="ctr">
              <a:buNone/>
            </a:pPr>
            <a:r>
              <a:rPr lang="en-US" sz="1700" dirty="0" smtClean="0">
                <a:solidFill>
                  <a:schemeClr val="tx2"/>
                </a:solidFill>
              </a:rPr>
              <a:t>This slide is designed for a person who is experiencing depression.</a:t>
            </a:r>
          </a:p>
          <a:p>
            <a:pPr marL="0" lvl="1" indent="0">
              <a:buNone/>
            </a:pPr>
            <a:endParaRPr lang="en-US" sz="2400" dirty="0" smtClean="0"/>
          </a:p>
          <a:p>
            <a:r>
              <a:rPr lang="en-US" sz="2400" dirty="0" smtClean="0"/>
              <a:t>Although </a:t>
            </a:r>
            <a:r>
              <a:rPr lang="en-US" sz="2400" dirty="0"/>
              <a:t>a symptom of depression, suicidal </a:t>
            </a:r>
            <a:r>
              <a:rPr lang="en-US" sz="2400" dirty="0" smtClean="0"/>
              <a:t>ideation is not a symptom that can be ignored. </a:t>
            </a:r>
          </a:p>
          <a:p>
            <a:r>
              <a:rPr lang="en-US" sz="2400" dirty="0" smtClean="0"/>
              <a:t> No one should feel guilty due to suicidal thoughts because it is a part of the disorder called depression.</a:t>
            </a:r>
          </a:p>
          <a:p>
            <a:r>
              <a:rPr lang="en-US" sz="2400" dirty="0" smtClean="0"/>
              <a:t>Suicidal thinking is a “red flag” “a cry for help” that needs to be addressed immediately.</a:t>
            </a:r>
          </a:p>
          <a:p>
            <a:r>
              <a:rPr lang="en-US" sz="2400" dirty="0" smtClean="0"/>
              <a:t>Life can and does get better for people with depression when they get appropriate help and follow a healthy treatment plan.</a:t>
            </a:r>
          </a:p>
          <a:p>
            <a:r>
              <a:rPr lang="en-US" sz="2400" dirty="0" smtClean="0"/>
              <a:t>Suicide is a permanent solution to a temporary problem – it need not happen even though suicidal thinking does not allow for other solutions to become apparent … </a:t>
            </a:r>
            <a:r>
              <a:rPr lang="en-US" sz="2400" dirty="0" smtClean="0">
                <a:solidFill>
                  <a:srgbClr val="C00000"/>
                </a:solidFill>
              </a:rPr>
              <a:t>without outside help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Get help!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2550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Signs of Suicide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990600"/>
            <a:ext cx="7239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2632"/>
            <a:ext cx="8229600" cy="5321968"/>
          </a:xfrm>
        </p:spPr>
        <p:txBody>
          <a:bodyPr>
            <a:normAutofit fontScale="77500" lnSpcReduction="20000"/>
          </a:bodyPr>
          <a:lstStyle/>
          <a:p>
            <a:pPr marL="457200" lvl="1" indent="0" algn="ctr">
              <a:buNone/>
            </a:pPr>
            <a:r>
              <a:rPr lang="en-US" sz="2000" b="1" dirty="0" smtClean="0"/>
              <a:t>This information is designed for the family, friends, and acquaintances </a:t>
            </a:r>
          </a:p>
          <a:p>
            <a:pPr marL="457200" lvl="1" indent="0" algn="ctr">
              <a:buNone/>
            </a:pPr>
            <a:r>
              <a:rPr lang="en-US" sz="2000" b="1" dirty="0" smtClean="0"/>
              <a:t>of potential suicide victims.</a:t>
            </a:r>
          </a:p>
          <a:p>
            <a:pPr marL="457200" lvl="1" indent="0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800" dirty="0" smtClean="0"/>
              <a:t>A person who: 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sz="2200" dirty="0" smtClean="0"/>
              <a:t>has </a:t>
            </a:r>
            <a:r>
              <a:rPr lang="en-US" sz="2200" dirty="0"/>
              <a:t>been down in the dumps for a </a:t>
            </a:r>
            <a:r>
              <a:rPr lang="en-US" sz="2200" dirty="0" smtClean="0"/>
              <a:t>long while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sz="2200" dirty="0" smtClean="0"/>
              <a:t>seems to have lost HOPE </a:t>
            </a:r>
            <a:r>
              <a:rPr lang="en-US" sz="1900" dirty="0" smtClean="0">
                <a:solidFill>
                  <a:schemeClr val="tx2"/>
                </a:solidFill>
              </a:rPr>
              <a:t>[Why should I go on living?]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sz="2200" dirty="0"/>
              <a:t>talks about harming or killing </a:t>
            </a:r>
            <a:r>
              <a:rPr lang="en-US" sz="2200" dirty="0" smtClean="0"/>
              <a:t>themselves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sz="2200" dirty="0" smtClean="0"/>
              <a:t>mentions their own </a:t>
            </a:r>
            <a:r>
              <a:rPr lang="en-US" sz="2200" dirty="0"/>
              <a:t>death verbally or in written form i.e., </a:t>
            </a:r>
            <a:r>
              <a:rPr lang="en-US" sz="2200" dirty="0" smtClean="0"/>
              <a:t>postings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sz="2200" dirty="0"/>
              <a:t>is self-medicating with alcohol or </a:t>
            </a:r>
            <a:r>
              <a:rPr lang="en-US" sz="2200" dirty="0" smtClean="0"/>
              <a:t>marijuana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sz="2200" dirty="0"/>
              <a:t>has recently experienced a tough time  … a failing grade, </a:t>
            </a:r>
            <a:r>
              <a:rPr lang="en-US" sz="2200" dirty="0" smtClean="0"/>
              <a:t>the fear of being a failure, the death </a:t>
            </a:r>
            <a:r>
              <a:rPr lang="en-US" sz="2200" dirty="0"/>
              <a:t>of a family member or friend, the end of a </a:t>
            </a:r>
            <a:r>
              <a:rPr lang="en-US" sz="2200" dirty="0" smtClean="0"/>
              <a:t>relationship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sz="2200" dirty="0"/>
              <a:t>is giving away treasured </a:t>
            </a:r>
            <a:r>
              <a:rPr lang="en-US" sz="2200" dirty="0" smtClean="0"/>
              <a:t>items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sz="2200" dirty="0"/>
              <a:t>is suddenly and dramatically happier after a prolonged period of depression</a:t>
            </a:r>
          </a:p>
          <a:p>
            <a:pPr marL="0" lvl="1" indent="0">
              <a:buNone/>
            </a:pPr>
            <a:endParaRPr lang="en-US" sz="2200" dirty="0"/>
          </a:p>
          <a:p>
            <a:pPr marL="400050" lvl="2" indent="0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Ask the question!  </a:t>
            </a:r>
            <a:r>
              <a:rPr lang="en-US" sz="1500" dirty="0" smtClean="0"/>
              <a:t>"</a:t>
            </a:r>
            <a:r>
              <a:rPr lang="en-US" sz="1600" dirty="0" smtClean="0"/>
              <a:t>Are you thinking of harming yourself?”  “Are you thinking of killing yourself?”</a:t>
            </a:r>
          </a:p>
          <a:p>
            <a:pPr marL="457200" lvl="1" indent="0">
              <a:buNone/>
            </a:pPr>
            <a:r>
              <a:rPr lang="en-US" sz="2400" b="1" i="1" u="sng" dirty="0" smtClean="0">
                <a:solidFill>
                  <a:srgbClr val="FF0000"/>
                </a:solidFill>
              </a:rPr>
              <a:t>Please do NOT be sworn to secrecy … suicide is not confidentially protected speech!  If in doubt, get help by talking to a professional by yourself.  Offer to go with your friend to get help.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409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7030A0"/>
                </a:solidFill>
              </a:rPr>
              <a:t>III.  Stress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en-US" sz="2800" dirty="0" smtClean="0"/>
              <a:t>– </a:t>
            </a:r>
            <a:r>
              <a:rPr lang="en-US" sz="2800" i="1" dirty="0" smtClean="0"/>
              <a:t>a normal part of life</a:t>
            </a:r>
            <a:endParaRPr lang="en-US" sz="2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Like anxiety, stress is a normal part of life and it can be beneficial – it can be a motivator causing us to be more focused on the task at hand, allowing us to do more than we thought possible and prodding us to meet deadlines.</a:t>
            </a:r>
          </a:p>
          <a:p>
            <a:r>
              <a:rPr lang="en-US" sz="2400" dirty="0" smtClean="0"/>
              <a:t>High levels of stress can become overwhelming and cause a person to shut down, give up, or want to run away.</a:t>
            </a:r>
          </a:p>
          <a:p>
            <a:r>
              <a:rPr lang="en-US" sz="2400" dirty="0" smtClean="0"/>
              <a:t>Stress can be managed in healthy ways thus allowing a person to function in a normal relative happy manner.</a:t>
            </a:r>
          </a:p>
          <a:p>
            <a:r>
              <a:rPr lang="en-US" sz="2400" dirty="0" smtClean="0"/>
              <a:t>Some people choose unhealthy ways to try to manage stress that cause more stress and harm to them and others around them.</a:t>
            </a:r>
          </a:p>
          <a:p>
            <a:r>
              <a:rPr lang="en-US" sz="2400" dirty="0"/>
              <a:t>Major </a:t>
            </a:r>
            <a:r>
              <a:rPr lang="en-US" sz="2400" dirty="0" smtClean="0"/>
              <a:t>sources </a:t>
            </a:r>
            <a:r>
              <a:rPr lang="en-US" sz="2400" smtClean="0"/>
              <a:t>of stress:  </a:t>
            </a:r>
            <a:r>
              <a:rPr lang="en-US" sz="2400" dirty="0" smtClean="0"/>
              <a:t>External </a:t>
            </a:r>
            <a:r>
              <a:rPr lang="en-US" sz="2400"/>
              <a:t>&amp; </a:t>
            </a:r>
            <a:r>
              <a:rPr lang="en-US" sz="2400" smtClean="0"/>
              <a:t>Internal</a:t>
            </a:r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618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Managing Stress</a:t>
            </a:r>
            <a:br>
              <a:rPr lang="en-US" sz="3600" dirty="0" smtClean="0"/>
            </a:br>
            <a:r>
              <a:rPr lang="en-US" sz="2400" dirty="0" smtClean="0"/>
              <a:t>Both Types of Stress – Internal and External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400" dirty="0" smtClean="0"/>
              <a:t>Healthy stress management includes some of the following: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7030A0"/>
                </a:solidFill>
              </a:rPr>
              <a:t>Strategy #1:  </a:t>
            </a:r>
            <a:r>
              <a:rPr lang="en-US" sz="2400" i="1" dirty="0" smtClean="0">
                <a:solidFill>
                  <a:srgbClr val="7030A0"/>
                </a:solidFill>
              </a:rPr>
              <a:t>Avoid Stressful Situations</a:t>
            </a:r>
          </a:p>
          <a:p>
            <a:pPr marL="0" indent="0">
              <a:buNone/>
            </a:pPr>
            <a:endParaRPr lang="en-US" sz="1200" i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Learning how to say “no”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Avoiding people who stress you out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Taking control of your environment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Avoiding topics that induce stress whenever possible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Attempt to be realistic about what you are able to accomplish in a given amount of time … thus back to #1 ↑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Learning to control the self-talk of “if I would’ve”, “I should’ve”,  &amp;              “ I could’ve”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029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Managing Stress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Strategy </a:t>
            </a:r>
            <a:r>
              <a:rPr lang="en-US" sz="2400" dirty="0" smtClean="0">
                <a:solidFill>
                  <a:srgbClr val="7030A0"/>
                </a:solidFill>
              </a:rPr>
              <a:t>#2:  </a:t>
            </a:r>
            <a:r>
              <a:rPr lang="en-US" sz="2400" i="1" dirty="0" smtClean="0">
                <a:solidFill>
                  <a:srgbClr val="7030A0"/>
                </a:solidFill>
              </a:rPr>
              <a:t>Alter </a:t>
            </a:r>
            <a:r>
              <a:rPr lang="en-US" sz="2400" i="1" dirty="0">
                <a:solidFill>
                  <a:srgbClr val="7030A0"/>
                </a:solidFill>
              </a:rPr>
              <a:t>Stressful </a:t>
            </a:r>
            <a:r>
              <a:rPr lang="en-US" sz="2400" i="1" dirty="0" smtClean="0">
                <a:solidFill>
                  <a:srgbClr val="7030A0"/>
                </a:solidFill>
              </a:rPr>
              <a:t>Situations</a:t>
            </a:r>
          </a:p>
          <a:p>
            <a:pPr marL="0" indent="0">
              <a:buNone/>
            </a:pPr>
            <a:endParaRPr lang="en-US" sz="1200" i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Express your thoughts / feelings in an open and respectful manner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Seek a middle ground by being willing to compromise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Deal with issues head on by being more assertive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Learn to attack the </a:t>
            </a:r>
            <a:r>
              <a:rPr lang="en-US" sz="2000" b="1" i="1" u="sng" dirty="0" smtClean="0">
                <a:solidFill>
                  <a:srgbClr val="FF0000"/>
                </a:solidFill>
              </a:rPr>
              <a:t>problem</a:t>
            </a:r>
            <a:r>
              <a:rPr lang="en-US" sz="2000" dirty="0" smtClean="0"/>
              <a:t> not the </a:t>
            </a:r>
            <a:r>
              <a:rPr lang="en-US" sz="2000" i="1" dirty="0" smtClean="0">
                <a:solidFill>
                  <a:srgbClr val="002060"/>
                </a:solidFill>
              </a:rPr>
              <a:t>person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Learn good time management by planning ahead and not    overextending yourself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Strategy </a:t>
            </a:r>
            <a:r>
              <a:rPr lang="en-US" sz="2400" dirty="0" smtClean="0">
                <a:solidFill>
                  <a:srgbClr val="7030A0"/>
                </a:solidFill>
              </a:rPr>
              <a:t>#3:  </a:t>
            </a:r>
            <a:r>
              <a:rPr lang="en-US" sz="2400" i="1" dirty="0" smtClean="0">
                <a:solidFill>
                  <a:srgbClr val="7030A0"/>
                </a:solidFill>
              </a:rPr>
              <a:t>Adapt to the Stressor</a:t>
            </a:r>
          </a:p>
          <a:p>
            <a:pPr marL="0" indent="0">
              <a:buNone/>
            </a:pPr>
            <a:endParaRPr lang="en-US" sz="12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If the stressor cannot be changed, change yourself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Reframe the problem by gaining a new &amp; different perspective on it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Consider the Big Picture view – will this matter in a month or two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Ask, “Is this the hill I am willing to die on?”</a:t>
            </a:r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7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Managing Stress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en-US" sz="2000" dirty="0" smtClean="0"/>
              <a:t>Adjust your standards – </a:t>
            </a:r>
            <a:r>
              <a:rPr lang="en-US" sz="2000" dirty="0" smtClean="0">
                <a:solidFill>
                  <a:srgbClr val="FF0000"/>
                </a:solidFill>
              </a:rPr>
              <a:t>perfectionism is a huge stressor</a:t>
            </a:r>
            <a:r>
              <a:rPr lang="en-US" sz="2000" dirty="0" smtClean="0"/>
              <a:t> in itself and no person can be perfect and no situation is perfect … in the real world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000" dirty="0" smtClean="0"/>
              <a:t>Focus on the positive – balance negative thoughts and events with looking at the positive things about yourself and life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000" dirty="0" smtClean="0"/>
              <a:t>Adjust your attitude – the way a person thinks has a profound effect on how they experience life – try to avoid self-defeating words like:  “always,” “never,” “should,” and “must.”</a:t>
            </a:r>
          </a:p>
          <a:p>
            <a:pPr marL="457200" indent="-457200">
              <a:buFont typeface="+mj-lt"/>
              <a:buAutoNum type="arabicPeriod" startAt="5"/>
            </a:pPr>
            <a:endParaRPr lang="en-US" sz="1200" dirty="0"/>
          </a:p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Strategy </a:t>
            </a:r>
            <a:r>
              <a:rPr lang="en-US" sz="2400" dirty="0" smtClean="0">
                <a:solidFill>
                  <a:srgbClr val="7030A0"/>
                </a:solidFill>
              </a:rPr>
              <a:t>#4:  </a:t>
            </a:r>
            <a:r>
              <a:rPr lang="en-US" sz="2400" i="1" dirty="0" smtClean="0">
                <a:solidFill>
                  <a:srgbClr val="7030A0"/>
                </a:solidFill>
              </a:rPr>
              <a:t>Accept the things you cannot change</a:t>
            </a:r>
          </a:p>
          <a:p>
            <a:pPr marL="0" indent="0">
              <a:buNone/>
            </a:pPr>
            <a:endParaRPr lang="en-US" sz="1200" i="1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Do not try to control the uncontrollable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Look for the upside – when facing major challenges try to see them as opportunities for personal growth and development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457200" indent="-457200">
              <a:buFont typeface="+mj-lt"/>
              <a:buAutoNum type="arabicPeriod" startAt="4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1548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Managing Stress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3276600"/>
            <a:ext cx="7848600" cy="2743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9600" y="2895600"/>
            <a:ext cx="8077200" cy="3352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2895600"/>
            <a:ext cx="7848600" cy="335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accent5"/>
                </a:solidFill>
                <a:prstDash val="solid"/>
              </a:ln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64" y="1143000"/>
            <a:ext cx="8229600" cy="54864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000" dirty="0" smtClean="0"/>
              <a:t>Talk to a trusted person – a good friend or a therapist – expressing our thoughts and feelings to another person can be very cathartic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 smtClean="0">
                <a:solidFill>
                  <a:srgbClr val="FF0000"/>
                </a:solidFill>
              </a:rPr>
              <a:t>Learn to forgive … others as well as yourself </a:t>
            </a:r>
            <a:r>
              <a:rPr lang="en-US" sz="2000" dirty="0" smtClean="0"/>
              <a:t>– since we live in an imperfect world, all human beings make mistakes … including yourself</a:t>
            </a:r>
          </a:p>
          <a:p>
            <a:pPr marL="457200" indent="-457200">
              <a:buFont typeface="+mj-lt"/>
              <a:buAutoNum type="arabicPeriod" startAt="3"/>
            </a:pPr>
            <a:endParaRPr lang="en-US" sz="2000" dirty="0" smtClean="0"/>
          </a:p>
          <a:p>
            <a:pPr marL="0" indent="0" algn="ctr">
              <a:buNone/>
            </a:pPr>
            <a:r>
              <a:rPr lang="en-US" sz="2000" dirty="0">
                <a:solidFill>
                  <a:srgbClr val="002060"/>
                </a:solidFill>
              </a:rPr>
              <a:t>FORGIVENESS 101</a:t>
            </a:r>
          </a:p>
          <a:p>
            <a:pPr marL="400050" lvl="1" indent="0">
              <a:buNone/>
            </a:pPr>
            <a:r>
              <a:rPr lang="en-US" sz="2000" b="1" i="1" dirty="0" smtClean="0"/>
              <a:t>What Forgiveness </a:t>
            </a:r>
            <a:r>
              <a:rPr lang="en-US" sz="2000" b="1" i="1" dirty="0"/>
              <a:t>is NOT: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It isn’t denying what happened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It isn’t pretending what happened wasn’t hurtful / harmful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It isn’t denying your right to be angry – anger </a:t>
            </a:r>
            <a:r>
              <a:rPr lang="en-US" sz="2000" dirty="0" smtClean="0"/>
              <a:t>often is an </a:t>
            </a:r>
            <a:r>
              <a:rPr lang="en-US" sz="2000" dirty="0"/>
              <a:t>expression of pain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It doesn’t mean you need to place yourself in “harms way” again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It isn’t necessarily “forgetting” – forgetting may take many years or forever</a:t>
            </a:r>
          </a:p>
          <a:p>
            <a:pPr marL="0" indent="0">
              <a:buNone/>
            </a:pPr>
            <a:endParaRPr lang="en-US" sz="2000" dirty="0"/>
          </a:p>
          <a:p>
            <a:pPr marL="457200" indent="-457200">
              <a:buFont typeface="+mj-lt"/>
              <a:buAutoNum type="arabicPeriod" startAt="3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20344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Managing Stress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1905000"/>
            <a:ext cx="7772399" cy="2057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653975" cy="4525963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000" dirty="0"/>
              <a:t>FORGIVENESS </a:t>
            </a:r>
            <a:r>
              <a:rPr lang="en-US" sz="2000" dirty="0" smtClean="0"/>
              <a:t>101 cont.</a:t>
            </a:r>
            <a:endParaRPr lang="en-US" sz="2000" dirty="0"/>
          </a:p>
          <a:p>
            <a:pPr marL="400050" lvl="1" indent="0">
              <a:buNone/>
            </a:pPr>
            <a:r>
              <a:rPr lang="en-US" sz="2000" b="1" i="1" dirty="0" smtClean="0"/>
              <a:t>What Forgiveness is:</a:t>
            </a:r>
          </a:p>
          <a:p>
            <a:pPr marL="400050" lvl="1" indent="0">
              <a:buNone/>
            </a:pPr>
            <a:endParaRPr lang="en-US" sz="2000" b="1" i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Willfully choosing to let go of the incident and eventually its memory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Realizing my anger will not hurt / harm the offender, but could kill 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A conscience effort of letting go of my desire to control the past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A strong desire to move on and beyond “the incident” 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/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Strategy </a:t>
            </a:r>
            <a:r>
              <a:rPr lang="en-US" sz="2400" dirty="0" smtClean="0">
                <a:solidFill>
                  <a:srgbClr val="7030A0"/>
                </a:solidFill>
              </a:rPr>
              <a:t>#5:  </a:t>
            </a:r>
            <a:r>
              <a:rPr lang="en-US" sz="2400" i="1" dirty="0" smtClean="0">
                <a:solidFill>
                  <a:srgbClr val="7030A0"/>
                </a:solidFill>
              </a:rPr>
              <a:t>Make time for enjoyment, fun, and relaxation</a:t>
            </a:r>
          </a:p>
          <a:p>
            <a:pPr marL="0" indent="0">
              <a:buNone/>
            </a:pPr>
            <a:endParaRPr lang="en-US" sz="2400" i="1" dirty="0" smtClean="0">
              <a:solidFill>
                <a:srgbClr val="7030A0"/>
              </a:solidFill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en-US" sz="2200" dirty="0" smtClean="0"/>
              <a:t>Do something you enjoy every day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200" dirty="0" smtClean="0"/>
              <a:t>Have a sense of humor – </a:t>
            </a:r>
            <a:r>
              <a:rPr lang="en-US" sz="2200" dirty="0"/>
              <a:t>laugh </a:t>
            </a:r>
            <a:r>
              <a:rPr lang="en-US" sz="2200" dirty="0" smtClean="0"/>
              <a:t>often, help others to laugh, laugh at yourself – laughing helps your body fight stress in numerous ways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4864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I.  Anxiety</a:t>
            </a:r>
            <a:r>
              <a:rPr lang="en-US" sz="2800" dirty="0" smtClean="0"/>
              <a:t> – </a:t>
            </a:r>
            <a:r>
              <a:rPr lang="en-US" sz="2800" i="1" dirty="0" smtClean="0"/>
              <a:t>Worry Gone Wild</a:t>
            </a:r>
            <a:endParaRPr lang="en-US" sz="2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The Positive:  </a:t>
            </a:r>
            <a:r>
              <a:rPr lang="en-US" sz="2800" dirty="0" smtClean="0"/>
              <a:t>Certain levels of anxiety are normal and even healthy – it can sharpen our focus, prepare us for the “what if’s” and “worst case scenarios”, it can cause us to work harder / study more in order to avoid negative outcomes.</a:t>
            </a:r>
          </a:p>
          <a:p>
            <a:endParaRPr lang="en-US" sz="2800" dirty="0" smtClean="0"/>
          </a:p>
          <a:p>
            <a:r>
              <a:rPr lang="en-US" sz="2800" dirty="0" smtClean="0">
                <a:solidFill>
                  <a:srgbClr val="FF0000"/>
                </a:solidFill>
              </a:rPr>
              <a:t>The Negative:  </a:t>
            </a:r>
            <a:r>
              <a:rPr lang="en-US" sz="2800" dirty="0" smtClean="0"/>
              <a:t>High levels of anxiety can be paralyzing, sap our energy, hinder healthy sleep, feel out of control, damage our relationships, it can become a very serious mental disorder.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7729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Managing Stress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2000" dirty="0" smtClean="0"/>
              <a:t>Connect with other people, help someone less fortunate; brighten someone’s day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000" dirty="0" smtClean="0"/>
              <a:t>Take a break – make time for relaxation and fun, don’t let other obligations crowd out your rest and relaxation time</a:t>
            </a:r>
          </a:p>
          <a:p>
            <a:pPr marL="514350" indent="-514350">
              <a:buFont typeface="+mj-lt"/>
              <a:buAutoNum type="arabicPeriod" startAt="3"/>
            </a:pPr>
            <a:endParaRPr lang="en-US" sz="2000" dirty="0"/>
          </a:p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Strategy </a:t>
            </a:r>
            <a:r>
              <a:rPr lang="en-US" sz="2400" dirty="0" smtClean="0">
                <a:solidFill>
                  <a:srgbClr val="7030A0"/>
                </a:solidFill>
              </a:rPr>
              <a:t>#6:  </a:t>
            </a:r>
            <a:r>
              <a:rPr lang="en-US" sz="2400" i="1" dirty="0" smtClean="0">
                <a:solidFill>
                  <a:srgbClr val="7030A0"/>
                </a:solidFill>
              </a:rPr>
              <a:t>Adopt a healthy lifestyle</a:t>
            </a:r>
          </a:p>
          <a:p>
            <a:pPr marL="0" indent="0">
              <a:buNone/>
            </a:pPr>
            <a:endParaRPr lang="en-US" sz="1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Exercise regularly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Eat a healthy diet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Limit caffeine &amp; sugar intake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Avoid alcohol, cigarettes, &amp; drugs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Get enough sleep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0299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1800" dirty="0"/>
              <a:t>Find our what is causing </a:t>
            </a:r>
            <a:r>
              <a:rPr lang="en-US" sz="1800" dirty="0" smtClean="0"/>
              <a:t>anxiety, depression, and/or stress </a:t>
            </a:r>
            <a:r>
              <a:rPr lang="en-US" sz="1800" dirty="0"/>
              <a:t>in your </a:t>
            </a:r>
            <a:r>
              <a:rPr lang="en-US" sz="1800" dirty="0" smtClean="0"/>
              <a:t>life.</a:t>
            </a:r>
          </a:p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1800" dirty="0"/>
              <a:t>Look for ways to reduce </a:t>
            </a:r>
            <a:r>
              <a:rPr lang="en-US" sz="1800" dirty="0" smtClean="0"/>
              <a:t>its impact in </a:t>
            </a:r>
            <a:r>
              <a:rPr lang="en-US" sz="1800" dirty="0"/>
              <a:t>your life</a:t>
            </a:r>
            <a:r>
              <a:rPr lang="en-US" sz="1800" dirty="0" smtClean="0"/>
              <a:t>.</a:t>
            </a:r>
          </a:p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1800" dirty="0"/>
              <a:t>Learn healthy ways to </a:t>
            </a:r>
            <a:r>
              <a:rPr lang="en-US" sz="1800" dirty="0" smtClean="0"/>
              <a:t>relieve anxiety, cope with depression, and/or alleviate stress.</a:t>
            </a:r>
          </a:p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1800" dirty="0"/>
              <a:t>Find better ways to cope</a:t>
            </a:r>
            <a:r>
              <a:rPr lang="en-US" sz="1800" dirty="0" smtClean="0"/>
              <a:t>.</a:t>
            </a:r>
          </a:p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1800" dirty="0"/>
              <a:t>Take good care of yourself</a:t>
            </a:r>
            <a:r>
              <a:rPr lang="en-US" sz="1800" dirty="0" smtClean="0"/>
              <a:t>.</a:t>
            </a:r>
          </a:p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lang="en-US" sz="1800" dirty="0"/>
              <a:t>Try new ways of thinking</a:t>
            </a:r>
            <a:r>
              <a:rPr lang="en-US" sz="1800" dirty="0" smtClean="0"/>
              <a:t>.</a:t>
            </a:r>
            <a:endParaRPr lang="en-US" sz="1050" dirty="0"/>
          </a:p>
          <a:p>
            <a:pPr marL="0" indent="0" algn="ctr">
              <a:lnSpc>
                <a:spcPct val="170000"/>
              </a:lnSpc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Final thought:  if we do not learn to control these things in our lives  …                         they may very well end up controlling us.</a:t>
            </a:r>
            <a:endParaRPr lang="en-US" sz="2000" dirty="0">
              <a:solidFill>
                <a:srgbClr val="00B050"/>
              </a:solidFill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65733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Anxiety</a:t>
            </a:r>
            <a:r>
              <a:rPr lang="en-US" sz="2800" dirty="0" smtClean="0"/>
              <a:t> – </a:t>
            </a:r>
            <a:r>
              <a:rPr lang="en-US" sz="2800" i="1" dirty="0" smtClean="0"/>
              <a:t>Worry Gone Wild</a:t>
            </a:r>
            <a:endParaRPr lang="en-US" sz="2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Reasons that keep people from giving up their 	worries: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/>
              <a:t>“If I keep thinking (worrying) about this, I’ll eventually figure it out.”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/>
              <a:t>“I don’t want to be surprised by things I haven’t thought (worried) through completely.”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/>
              <a:t>“I need to </a:t>
            </a:r>
            <a:r>
              <a:rPr lang="en-US" sz="2400" u="sng" dirty="0" smtClean="0">
                <a:solidFill>
                  <a:srgbClr val="C00000"/>
                </a:solidFill>
              </a:rPr>
              <a:t>control</a:t>
            </a:r>
            <a:r>
              <a:rPr lang="en-US" sz="2400" dirty="0" smtClean="0"/>
              <a:t> my life to prevent negative outcomes.”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/>
              <a:t>“I want to be responsible for my life and actions.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/>
              <a:t>“I need to avoid embarrassing and hurtful situations.”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/>
              <a:t>“Worrying isn’t so bad, everybody does it.”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7936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Learning to Control Anxiety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Anxiety/Worrying can sometimes be controlled or limited by applying the following self-help guidelines adapted from </a:t>
            </a:r>
            <a:r>
              <a:rPr lang="en-US" sz="2000" i="1" dirty="0" smtClean="0">
                <a:solidFill>
                  <a:schemeClr val="accent1"/>
                </a:solidFill>
              </a:rPr>
              <a:t>HELPGUIDE.ORG/mental/anxiety</a:t>
            </a:r>
            <a:r>
              <a:rPr lang="en-US" sz="2800" i="1" dirty="0" smtClean="0">
                <a:solidFill>
                  <a:schemeClr val="accent1"/>
                </a:solidFill>
              </a:rPr>
              <a:t> </a:t>
            </a:r>
            <a:r>
              <a:rPr lang="en-US" sz="2800" dirty="0" smtClean="0"/>
              <a:t>:</a:t>
            </a:r>
            <a:endParaRPr lang="en-US" sz="2800" i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accent1"/>
                </a:solidFill>
              </a:rPr>
              <a:t>Don’t deny the reality of your anxiety.  Create a worry period and a worry list.  In doing so a person creates a way to postpone the “worry” thus asserting a control over it.  (</a:t>
            </a:r>
            <a:r>
              <a:rPr lang="en-US" sz="2000" dirty="0" smtClean="0">
                <a:solidFill>
                  <a:schemeClr val="accent1"/>
                </a:solidFill>
              </a:rPr>
              <a:t>“I can’t deal with this now; I’ll deal with it at a specific later time.”  </a:t>
            </a:r>
            <a:r>
              <a:rPr lang="en-US" sz="2000" i="1" dirty="0" smtClean="0">
                <a:solidFill>
                  <a:schemeClr val="accent1"/>
                </a:solidFill>
              </a:rPr>
              <a:t>This could include a bedside notepad</a:t>
            </a:r>
            <a:r>
              <a:rPr lang="en-US" sz="2000" dirty="0" smtClean="0">
                <a:solidFill>
                  <a:schemeClr val="accent1"/>
                </a:solidFill>
              </a:rPr>
              <a:t>.</a:t>
            </a:r>
            <a:r>
              <a:rPr lang="en-US" sz="2400" dirty="0" smtClean="0">
                <a:solidFill>
                  <a:schemeClr val="accent1"/>
                </a:solidFill>
              </a:rPr>
              <a:t>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accent1"/>
                </a:solidFill>
              </a:rPr>
              <a:t>Analyze whether or not this current problem has a solution within your control.  Is this problem real or imagined?  If real, can I actually solve it.</a:t>
            </a:r>
          </a:p>
          <a:p>
            <a:pPr marL="914400" lvl="1" indent="-457200">
              <a:buFont typeface="+mj-lt"/>
              <a:buAutoNum type="arabicPeriod"/>
            </a:pPr>
            <a:endParaRPr lang="en-US" sz="2400" dirty="0">
              <a:solidFill>
                <a:schemeClr val="accent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400" dirty="0" smtClean="0">
              <a:solidFill>
                <a:schemeClr val="accent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400" dirty="0">
              <a:solidFill>
                <a:schemeClr val="accent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400" dirty="0" smtClean="0">
              <a:solidFill>
                <a:schemeClr val="accent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400" dirty="0">
              <a:solidFill>
                <a:schemeClr val="accent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400" dirty="0" smtClean="0">
              <a:solidFill>
                <a:schemeClr val="accent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400" dirty="0">
              <a:solidFill>
                <a:schemeClr val="accent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400" dirty="0" smtClean="0">
              <a:solidFill>
                <a:schemeClr val="accent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73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Learning to Control </a:t>
            </a:r>
            <a:r>
              <a:rPr lang="en-US" sz="2800" dirty="0"/>
              <a:t>Anxiety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2398"/>
            <a:ext cx="8229600" cy="5059363"/>
          </a:xfrm>
        </p:spPr>
        <p:txBody>
          <a:bodyPr>
            <a:normAutofit/>
          </a:bodyPr>
          <a:lstStyle/>
          <a:p>
            <a:pPr marL="914400" lvl="1" indent="-514350">
              <a:buFont typeface="+mj-lt"/>
              <a:buAutoNum type="arabicPeriod" startAt="3"/>
            </a:pPr>
            <a:r>
              <a:rPr lang="en-US" sz="2400" dirty="0" smtClean="0">
                <a:solidFill>
                  <a:schemeClr val="accent1"/>
                </a:solidFill>
              </a:rPr>
              <a:t>Learn to accept uncertainty.  Life is messy!  Worrying cannot predict the future with 100% accuracy.  Focusing on future “worst-case scenarios” will rob a person from experiencing the joy &amp; happiness of the present.</a:t>
            </a:r>
          </a:p>
          <a:p>
            <a:pPr marL="914400" lvl="1" indent="-514350">
              <a:buFont typeface="+mj-lt"/>
              <a:buAutoNum type="arabicPeriod" startAt="3"/>
            </a:pPr>
            <a:r>
              <a:rPr lang="en-US" sz="2400" dirty="0">
                <a:solidFill>
                  <a:schemeClr val="accent1"/>
                </a:solidFill>
              </a:rPr>
              <a:t>Major in </a:t>
            </a:r>
            <a:r>
              <a:rPr lang="en-US" sz="2400" dirty="0" smtClean="0">
                <a:solidFill>
                  <a:schemeClr val="accent1"/>
                </a:solidFill>
              </a:rPr>
              <a:t>reality:</a:t>
            </a:r>
          </a:p>
          <a:p>
            <a:pPr marL="1714500" lvl="3" indent="-457200">
              <a:buFont typeface="+mj-lt"/>
              <a:buAutoNum type="alphaLcPeriod"/>
            </a:pPr>
            <a:r>
              <a:rPr lang="en-US" i="1" dirty="0" smtClean="0">
                <a:solidFill>
                  <a:srgbClr val="00B050"/>
                </a:solidFill>
              </a:rPr>
              <a:t>The </a:t>
            </a:r>
            <a:r>
              <a:rPr lang="en-US" i="1" dirty="0">
                <a:solidFill>
                  <a:srgbClr val="00B050"/>
                </a:solidFill>
              </a:rPr>
              <a:t>past cannot be </a:t>
            </a:r>
            <a:r>
              <a:rPr lang="en-US" i="1" dirty="0" smtClean="0">
                <a:solidFill>
                  <a:srgbClr val="00B050"/>
                </a:solidFill>
              </a:rPr>
              <a:t>changed. </a:t>
            </a:r>
          </a:p>
          <a:p>
            <a:pPr marL="1714500" lvl="3" indent="-457200">
              <a:buFont typeface="+mj-lt"/>
              <a:buAutoNum type="alphaLcPeriod"/>
            </a:pPr>
            <a:r>
              <a:rPr lang="en-US" i="1" dirty="0" smtClean="0">
                <a:solidFill>
                  <a:srgbClr val="00B050"/>
                </a:solidFill>
              </a:rPr>
              <a:t>Most of our fears never happen.</a:t>
            </a:r>
          </a:p>
          <a:p>
            <a:pPr marL="914400" lvl="1" indent="-514350">
              <a:buFont typeface="+mj-lt"/>
              <a:buAutoNum type="arabicPeriod" startAt="3"/>
            </a:pPr>
            <a:r>
              <a:rPr lang="en-US" sz="2400" dirty="0" smtClean="0">
                <a:solidFill>
                  <a:schemeClr val="accent1"/>
                </a:solidFill>
              </a:rPr>
              <a:t>Challenge anxious thoughts.  Check to see if you possess </a:t>
            </a:r>
            <a:r>
              <a:rPr lang="en-US" sz="2400" u="sng" dirty="0">
                <a:solidFill>
                  <a:schemeClr val="accent1"/>
                </a:solidFill>
              </a:rPr>
              <a:t>cognitive </a:t>
            </a:r>
            <a:r>
              <a:rPr lang="en-US" sz="2400" u="sng" dirty="0" smtClean="0">
                <a:solidFill>
                  <a:schemeClr val="accent1"/>
                </a:solidFill>
              </a:rPr>
              <a:t>distortions</a:t>
            </a:r>
            <a:r>
              <a:rPr lang="en-US" sz="2400" u="sng" dirty="0">
                <a:solidFill>
                  <a:schemeClr val="accent1"/>
                </a:solidFill>
              </a:rPr>
              <a:t> </a:t>
            </a:r>
            <a:r>
              <a:rPr lang="en-US" sz="2400" u="sng" dirty="0" smtClean="0">
                <a:solidFill>
                  <a:schemeClr val="accent1"/>
                </a:solidFill>
              </a:rPr>
              <a:t>or </a:t>
            </a:r>
            <a:r>
              <a:rPr lang="en-US" sz="2400" u="sng" dirty="0">
                <a:solidFill>
                  <a:schemeClr val="accent1"/>
                </a:solidFill>
              </a:rPr>
              <a:t>“</a:t>
            </a:r>
            <a:r>
              <a:rPr lang="en-US" sz="2400" u="sng" dirty="0" smtClean="0">
                <a:solidFill>
                  <a:schemeClr val="accent1"/>
                </a:solidFill>
              </a:rPr>
              <a:t>stinking thinking”</a:t>
            </a:r>
            <a:r>
              <a:rPr lang="en-US" sz="2400" dirty="0" smtClean="0">
                <a:solidFill>
                  <a:schemeClr val="accent1"/>
                </a:solidFill>
              </a:rPr>
              <a:t> that breed irrational thoughts and pessimistic attitudes.  </a:t>
            </a:r>
          </a:p>
          <a:p>
            <a:pPr marL="1257300" lvl="3" indent="0">
              <a:buNone/>
            </a:pPr>
            <a:r>
              <a:rPr lang="en-US" i="1" dirty="0" smtClean="0">
                <a:solidFill>
                  <a:srgbClr val="00B0F0"/>
                </a:solidFill>
              </a:rPr>
              <a:t>This process probably needs another person’s perspective – choose that person  wisely – they must  be trustworthy and </a:t>
            </a:r>
          </a:p>
          <a:p>
            <a:pPr marL="1257300" lvl="3" indent="0">
              <a:buNone/>
            </a:pPr>
            <a:r>
              <a:rPr lang="en-US" i="1" dirty="0" smtClean="0">
                <a:solidFill>
                  <a:srgbClr val="00B0F0"/>
                </a:solidFill>
              </a:rPr>
              <a:t>firmly attached to reality.</a:t>
            </a:r>
          </a:p>
        </p:txBody>
      </p:sp>
    </p:spTree>
    <p:extLst>
      <p:ext uri="{BB962C8B-B14F-4D97-AF65-F5344CB8AC3E}">
        <p14:creationId xmlns:p14="http://schemas.microsoft.com/office/powerpoint/2010/main" val="173105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 </a:t>
            </a:r>
            <a:r>
              <a:rPr lang="en-US" sz="2700" b="1" dirty="0"/>
              <a:t>Cognitive Distortions</a:t>
            </a:r>
            <a:r>
              <a:rPr lang="en-US" sz="2700" b="1" dirty="0" smtClean="0"/>
              <a:t>:  </a:t>
            </a:r>
            <a:r>
              <a:rPr lang="en-US" sz="2700" b="1" dirty="0"/>
              <a:t>Additions to Anxiety, Worry, &amp; Stress</a:t>
            </a:r>
            <a:br>
              <a:rPr lang="en-US" sz="2700" b="1" dirty="0"/>
            </a:b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76200" y="685800"/>
            <a:ext cx="8991600" cy="5791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685800"/>
            <a:ext cx="8534400" cy="5715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600" dirty="0"/>
              <a:t>All-or-Nothing </a:t>
            </a:r>
            <a:r>
              <a:rPr lang="en-US" sz="1600" dirty="0" smtClean="0"/>
              <a:t>Thinking - </a:t>
            </a:r>
            <a:r>
              <a:rPr lang="en-US" sz="1600" dirty="0"/>
              <a:t>Looking at things with only either / or categories, no middle ground</a:t>
            </a:r>
            <a:r>
              <a:rPr lang="en-US" sz="1600" dirty="0" smtClean="0"/>
              <a:t>.</a:t>
            </a:r>
            <a:endParaRPr lang="en-US" sz="1600" dirty="0"/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600" dirty="0" smtClean="0"/>
              <a:t>Overgeneralization - </a:t>
            </a:r>
            <a:r>
              <a:rPr lang="en-US" sz="1600" dirty="0"/>
              <a:t>Generalizing from a single negative experience – </a:t>
            </a:r>
            <a:r>
              <a:rPr lang="en-US" sz="1600" dirty="0" smtClean="0"/>
              <a:t>“Since </a:t>
            </a:r>
            <a:r>
              <a:rPr lang="en-US" sz="1600" dirty="0"/>
              <a:t>I got a bad grade on the first test, </a:t>
            </a:r>
            <a:r>
              <a:rPr lang="en-US" sz="1600" dirty="0" smtClean="0"/>
              <a:t>I’m going to </a:t>
            </a:r>
            <a:r>
              <a:rPr lang="en-US" sz="1600" dirty="0"/>
              <a:t>fail the course</a:t>
            </a:r>
            <a:r>
              <a:rPr lang="en-US" sz="1600" dirty="0" smtClean="0"/>
              <a:t>.”</a:t>
            </a:r>
            <a:endParaRPr lang="en-US" sz="1600" dirty="0"/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600" dirty="0"/>
              <a:t>The Negative Mental </a:t>
            </a:r>
            <a:r>
              <a:rPr lang="en-US" sz="1600" dirty="0" smtClean="0"/>
              <a:t>Filter - </a:t>
            </a:r>
            <a:r>
              <a:rPr lang="en-US" sz="1600" dirty="0"/>
              <a:t>Focusing on the negatives while filtering out </a:t>
            </a:r>
            <a:r>
              <a:rPr lang="en-US" sz="1600" b="1" u="sng" dirty="0"/>
              <a:t>all</a:t>
            </a:r>
            <a:r>
              <a:rPr lang="en-US" sz="1600" dirty="0"/>
              <a:t> the positive things about self and life</a:t>
            </a:r>
            <a:r>
              <a:rPr lang="en-US" sz="1600" dirty="0" smtClean="0"/>
              <a:t>.</a:t>
            </a:r>
            <a:endParaRPr lang="en-US" sz="1600" dirty="0"/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600" dirty="0"/>
              <a:t>Diminishing the </a:t>
            </a:r>
            <a:r>
              <a:rPr lang="en-US" sz="1600" dirty="0" smtClean="0"/>
              <a:t>Positive – Making up reasons why positive events do not count … “it was just dumb luck.”</a:t>
            </a:r>
            <a:endParaRPr lang="en-US" sz="1600" dirty="0"/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600" dirty="0"/>
              <a:t>Jumping to </a:t>
            </a:r>
            <a:r>
              <a:rPr lang="en-US" sz="1600" dirty="0" smtClean="0"/>
              <a:t>Conclusions – Using negative interpretations without actual evidence.</a:t>
            </a:r>
            <a:endParaRPr lang="en-US" sz="1600" dirty="0"/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600" dirty="0" smtClean="0"/>
              <a:t>Catastrophizing – Expecting the worst-case scenario to happen … most of the time.</a:t>
            </a:r>
            <a:endParaRPr lang="en-US" sz="1600" dirty="0"/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600" dirty="0"/>
              <a:t>Emotional </a:t>
            </a:r>
            <a:r>
              <a:rPr lang="en-US" sz="1600" dirty="0" smtClean="0"/>
              <a:t>Reasoning – Believing that the way you feel actually reflects reality.</a:t>
            </a:r>
            <a:endParaRPr lang="en-US" sz="1600" dirty="0"/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600" dirty="0" smtClean="0"/>
              <a:t>Shoulds </a:t>
            </a:r>
            <a:r>
              <a:rPr lang="en-US" sz="1600" dirty="0"/>
              <a:t>&amp; </a:t>
            </a:r>
            <a:r>
              <a:rPr lang="en-US" sz="1600" dirty="0" smtClean="0"/>
              <a:t>Should Not's – Living life with a strict list of rules … condemning self when they are broken.</a:t>
            </a:r>
            <a:endParaRPr lang="en-US" sz="1600" dirty="0"/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600" dirty="0" smtClean="0"/>
              <a:t>Labeling – Labeling yourself based on mistakes and perceived shortcomings … “Loser” “Idiot” “Dummy”</a:t>
            </a:r>
            <a:endParaRPr lang="en-US" sz="1600" dirty="0"/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600" dirty="0" smtClean="0"/>
              <a:t>Personalization – Taking responsibility for things that are outside of your control.</a:t>
            </a:r>
          </a:p>
        </p:txBody>
      </p:sp>
    </p:spTree>
    <p:extLst>
      <p:ext uri="{BB962C8B-B14F-4D97-AF65-F5344CB8AC3E}">
        <p14:creationId xmlns:p14="http://schemas.microsoft.com/office/powerpoint/2010/main" val="176505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Learning to Control Anxiety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en-US" sz="2400" dirty="0" smtClean="0">
                <a:solidFill>
                  <a:schemeClr val="accent1"/>
                </a:solidFill>
              </a:rPr>
              <a:t>Live in the present rather than worry about the future – Discipline your thoughts by putting into practice the following:</a:t>
            </a:r>
          </a:p>
          <a:p>
            <a:pPr marL="457200" indent="-457200">
              <a:buFont typeface="+mj-lt"/>
              <a:buAutoNum type="arabicPeriod" startAt="5"/>
            </a:pPr>
            <a:endParaRPr lang="en-US" sz="1600" dirty="0" smtClean="0">
              <a:solidFill>
                <a:schemeClr val="accent1"/>
              </a:solidFill>
            </a:endParaRPr>
          </a:p>
          <a:p>
            <a:pPr marL="857250" lvl="1" indent="-457200">
              <a:buFont typeface="+mj-lt"/>
              <a:buAutoNum type="alphaLcPeriod"/>
            </a:pPr>
            <a:r>
              <a:rPr lang="en-US" sz="2000" dirty="0" smtClean="0">
                <a:solidFill>
                  <a:schemeClr val="accent1"/>
                </a:solidFill>
              </a:rPr>
              <a:t>Acknowledge and observe your anxious thoughts and emotions.  </a:t>
            </a:r>
            <a:r>
              <a:rPr lang="en-US" sz="2000" i="1" dirty="0" smtClean="0">
                <a:solidFill>
                  <a:schemeClr val="accent1"/>
                </a:solidFill>
              </a:rPr>
              <a:t>Don’t ignore, fight, or try to control those anxious thoughts but try observing them as an outside person would.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sz="2000" dirty="0" smtClean="0">
                <a:solidFill>
                  <a:schemeClr val="accent1"/>
                </a:solidFill>
              </a:rPr>
              <a:t>Let go of your worries.  </a:t>
            </a:r>
            <a:r>
              <a:rPr lang="en-US" sz="2000" i="1" dirty="0" smtClean="0">
                <a:solidFill>
                  <a:schemeClr val="accent1"/>
                </a:solidFill>
              </a:rPr>
              <a:t>When a person doesn’t try to control those anxious thoughts, they tend to drift away like a cloud moving across the sky.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sz="2000" dirty="0" smtClean="0">
                <a:solidFill>
                  <a:schemeClr val="accent1"/>
                </a:solidFill>
              </a:rPr>
              <a:t>Stay focused on the present.  </a:t>
            </a:r>
            <a:r>
              <a:rPr lang="en-US" sz="2000" i="1" dirty="0" smtClean="0">
                <a:solidFill>
                  <a:schemeClr val="accent1"/>
                </a:solidFill>
              </a:rPr>
              <a:t>Bring your attention back to the present moment by practicing controlled breathing, focusing on the way your body feels, or on your changing emotions.</a:t>
            </a:r>
            <a:endParaRPr lang="en-US" sz="2000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36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II.  Depression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Depression is far more common than many people believe.  Two large-category causes of depression are:  1) situational things in life (like a death of a loved one or the loss of a close relationship) and 2) an imbalance of our body-chemistry or brain-chemistry.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The nine classic symptoms of a Major Depressive Episode from the DSM-5:  </a:t>
            </a:r>
            <a:r>
              <a:rPr lang="en-US" sz="1400" dirty="0" smtClean="0"/>
              <a:t>(at least five of the following nine symptoms are present during the same two-week period)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1"/>
                </a:solidFill>
              </a:rPr>
              <a:t>Depressed mood most of the day, nearly every day.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1"/>
                </a:solidFill>
              </a:rPr>
              <a:t>A markedly diminished interest or pleasure in all, or almost all, activities nearly every day.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1"/>
                </a:solidFill>
              </a:rPr>
              <a:t>A significant weight loss (when not dieting) </a:t>
            </a:r>
            <a:r>
              <a:rPr lang="en-US" sz="2000" dirty="0" smtClean="0">
                <a:solidFill>
                  <a:srgbClr val="FF0000"/>
                </a:solidFill>
              </a:rPr>
              <a:t>or</a:t>
            </a:r>
            <a:r>
              <a:rPr lang="en-US" sz="2000" dirty="0" smtClean="0">
                <a:solidFill>
                  <a:schemeClr val="accent1"/>
                </a:solidFill>
              </a:rPr>
              <a:t> weight gain 		[an appetite disturbance].</a:t>
            </a:r>
          </a:p>
          <a:p>
            <a:pPr marL="857250" lvl="1" indent="-457200">
              <a:buFont typeface="+mj-lt"/>
              <a:buAutoNum type="arabicPeriod"/>
            </a:pPr>
            <a:endParaRPr lang="en-US" sz="2000" dirty="0">
              <a:solidFill>
                <a:schemeClr val="accent1"/>
              </a:solidFill>
            </a:endParaRPr>
          </a:p>
          <a:p>
            <a:pPr marL="857250" lvl="1" indent="-457200">
              <a:buFont typeface="+mj-lt"/>
              <a:buAutoNum type="arabicPeriod"/>
            </a:pP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55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Depression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857250" lvl="1" indent="-457200">
              <a:buFont typeface="+mj-lt"/>
              <a:buAutoNum type="arabicPeriod" startAt="4"/>
            </a:pPr>
            <a:r>
              <a:rPr lang="en-US" sz="2000" dirty="0" smtClean="0">
                <a:solidFill>
                  <a:schemeClr val="accent1"/>
                </a:solidFill>
              </a:rPr>
              <a:t>Insomnia </a:t>
            </a:r>
            <a:r>
              <a:rPr lang="en-US" sz="2000" dirty="0" smtClean="0">
                <a:solidFill>
                  <a:srgbClr val="FF0000"/>
                </a:solidFill>
              </a:rPr>
              <a:t>or</a:t>
            </a:r>
            <a:r>
              <a:rPr lang="en-US" sz="2000" dirty="0" smtClean="0">
                <a:solidFill>
                  <a:schemeClr val="accent1"/>
                </a:solidFill>
              </a:rPr>
              <a:t> hypersomnia nearly every day [a sleep disturbance].</a:t>
            </a:r>
          </a:p>
          <a:p>
            <a:pPr marL="857250" lvl="1" indent="-457200">
              <a:buFont typeface="+mj-lt"/>
              <a:buAutoNum type="arabicPeriod" startAt="4"/>
            </a:pPr>
            <a:r>
              <a:rPr lang="en-US" sz="2000" dirty="0" smtClean="0">
                <a:solidFill>
                  <a:schemeClr val="accent1"/>
                </a:solidFill>
              </a:rPr>
              <a:t>Psychomotor agitation </a:t>
            </a:r>
            <a:r>
              <a:rPr lang="en-US" sz="2000" dirty="0" smtClean="0">
                <a:solidFill>
                  <a:srgbClr val="FF0000"/>
                </a:solidFill>
              </a:rPr>
              <a:t>or</a:t>
            </a:r>
            <a:r>
              <a:rPr lang="en-US" sz="2000" dirty="0" smtClean="0">
                <a:solidFill>
                  <a:schemeClr val="accent1"/>
                </a:solidFill>
              </a:rPr>
              <a:t> retardation nearly every day.</a:t>
            </a:r>
          </a:p>
          <a:p>
            <a:pPr marL="857250" lvl="1" indent="-457200">
              <a:buFont typeface="+mj-lt"/>
              <a:buAutoNum type="arabicPeriod" startAt="4"/>
            </a:pPr>
            <a:r>
              <a:rPr lang="en-US" sz="2000" dirty="0" smtClean="0">
                <a:solidFill>
                  <a:schemeClr val="accent1"/>
                </a:solidFill>
              </a:rPr>
              <a:t>Fatigue or loss of energy nearly every day.</a:t>
            </a:r>
          </a:p>
          <a:p>
            <a:pPr marL="857250" lvl="1" indent="-457200">
              <a:buFont typeface="+mj-lt"/>
              <a:buAutoNum type="arabicPeriod" startAt="4"/>
            </a:pPr>
            <a:r>
              <a:rPr lang="en-US" sz="2000" dirty="0" smtClean="0">
                <a:solidFill>
                  <a:schemeClr val="accent1"/>
                </a:solidFill>
              </a:rPr>
              <a:t>Feelings of worthlessness or excessive / inappropriate guilt (which may be delusional) nearly every day.</a:t>
            </a:r>
          </a:p>
          <a:p>
            <a:pPr marL="857250" lvl="1" indent="-457200">
              <a:buFont typeface="+mj-lt"/>
              <a:buAutoNum type="arabicPeriod" startAt="4"/>
            </a:pPr>
            <a:r>
              <a:rPr lang="en-US" sz="2000" dirty="0" smtClean="0">
                <a:solidFill>
                  <a:schemeClr val="accent1"/>
                </a:solidFill>
              </a:rPr>
              <a:t>Diminished ability to think or concentrate, or indecisiveness nearly every day.  </a:t>
            </a:r>
            <a:r>
              <a:rPr lang="en-US" sz="1600" dirty="0" smtClean="0">
                <a:solidFill>
                  <a:srgbClr val="7030A0"/>
                </a:solidFill>
              </a:rPr>
              <a:t>(This symptom makes being a student very difficult.)</a:t>
            </a:r>
            <a:endParaRPr lang="en-US" sz="1600" dirty="0" smtClean="0">
              <a:solidFill>
                <a:schemeClr val="accent1"/>
              </a:solidFill>
            </a:endParaRPr>
          </a:p>
          <a:p>
            <a:pPr marL="857250" lvl="1" indent="-457200">
              <a:buFont typeface="+mj-lt"/>
              <a:buAutoNum type="arabicPeriod" startAt="4"/>
            </a:pPr>
            <a:r>
              <a:rPr lang="en-US" sz="2000" dirty="0" smtClean="0">
                <a:solidFill>
                  <a:schemeClr val="accent1"/>
                </a:solidFill>
              </a:rPr>
              <a:t>Recurrent thoughts of death (not just a fear of dying), recurrent suicidal ideation without a specific plan, or a suicide attempt or a specific plan for committing suicide.</a:t>
            </a:r>
          </a:p>
          <a:p>
            <a:pPr marL="400050" lvl="1" indent="0">
              <a:buNone/>
            </a:pPr>
            <a:endParaRPr lang="en-US" sz="2000" dirty="0" smtClean="0">
              <a:solidFill>
                <a:schemeClr val="accent1"/>
              </a:solidFill>
            </a:endParaRPr>
          </a:p>
          <a:p>
            <a:pPr marL="400050" lvl="1" indent="0">
              <a:buNone/>
            </a:pPr>
            <a:r>
              <a:rPr lang="en-US" sz="2000" dirty="0" smtClean="0"/>
              <a:t>These symptoms may be noticed by the person experiencing depression (subjective report) or noticed by others (objective report).</a:t>
            </a:r>
          </a:p>
          <a:p>
            <a:pPr marL="857250" lvl="1" indent="-457200">
              <a:buFont typeface="+mj-lt"/>
              <a:buAutoNum type="arabicPeriod" startAt="4"/>
            </a:pPr>
            <a:endParaRPr lang="en-US" sz="2000" dirty="0">
              <a:solidFill>
                <a:schemeClr val="accent1"/>
              </a:solidFill>
            </a:endParaRPr>
          </a:p>
          <a:p>
            <a:pPr marL="400050" lvl="1" indent="0">
              <a:buNone/>
            </a:pPr>
            <a:endParaRPr lang="en-US" sz="20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55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DBD30DC0ADE3498A8AE47B05644654" ma:contentTypeVersion="" ma:contentTypeDescription="Create a new document." ma:contentTypeScope="" ma:versionID="1b7d73b863abf8192a353dab14ca3d2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8a0aae5f2c6018308ad943150b0406a9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D749C5C-7BE1-4E1C-848B-B6EEACB22257}"/>
</file>

<file path=customXml/itemProps2.xml><?xml version="1.0" encoding="utf-8"?>
<ds:datastoreItem xmlns:ds="http://schemas.openxmlformats.org/officeDocument/2006/customXml" ds:itemID="{6E7A8DF3-CCE9-4236-A00E-9F60DD60AE08}"/>
</file>

<file path=customXml/itemProps3.xml><?xml version="1.0" encoding="utf-8"?>
<ds:datastoreItem xmlns:ds="http://schemas.openxmlformats.org/officeDocument/2006/customXml" ds:itemID="{5BC246E1-7B98-475A-98C2-43A76D43DB5B}"/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2238</Words>
  <Application>Microsoft Office PowerPoint</Application>
  <PresentationFormat>On-screen Show (4:3)</PresentationFormat>
  <Paragraphs>215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Courier New</vt:lpstr>
      <vt:lpstr>Wingdings</vt:lpstr>
      <vt:lpstr>Office Theme</vt:lpstr>
      <vt:lpstr>Anxiety, Depression, &amp; Stress or Do you have the mid-term blues?</vt:lpstr>
      <vt:lpstr>I.  Anxiety – Worry Gone Wild</vt:lpstr>
      <vt:lpstr>Anxiety – Worry Gone Wild</vt:lpstr>
      <vt:lpstr>Learning to Control Anxiety</vt:lpstr>
      <vt:lpstr>Learning to Control Anxiety</vt:lpstr>
      <vt:lpstr> Cognitive Distortions:  Additions to Anxiety, Worry, &amp; Stress  </vt:lpstr>
      <vt:lpstr>Learning to Control Anxiety</vt:lpstr>
      <vt:lpstr>II.  Depression</vt:lpstr>
      <vt:lpstr>Depression</vt:lpstr>
      <vt:lpstr>Differences between male and female depression  </vt:lpstr>
      <vt:lpstr>Treating Depression</vt:lpstr>
      <vt:lpstr>Depression &amp; Suicidal Ideation</vt:lpstr>
      <vt:lpstr>Signs of Suicide</vt:lpstr>
      <vt:lpstr>III.  Stress – a normal part of life</vt:lpstr>
      <vt:lpstr>Managing Stress Both Types of Stress – Internal and External</vt:lpstr>
      <vt:lpstr>Managing Stress</vt:lpstr>
      <vt:lpstr>Managing Stress</vt:lpstr>
      <vt:lpstr>Managing Stress</vt:lpstr>
      <vt:lpstr>Managing Stress</vt:lpstr>
      <vt:lpstr>Managing Stress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Anxiety, Depression, &amp; Stress</dc:title>
  <dc:creator>Prillwitz, Joe</dc:creator>
  <cp:lastModifiedBy>Oelrich, Stacey</cp:lastModifiedBy>
  <cp:revision>137</cp:revision>
  <cp:lastPrinted>2016-03-08T17:35:31Z</cp:lastPrinted>
  <dcterms:created xsi:type="dcterms:W3CDTF">2013-12-06T15:34:45Z</dcterms:created>
  <dcterms:modified xsi:type="dcterms:W3CDTF">2016-03-15T13:43:08Z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0x0101004BDBD30DC0ADE3498A8AE47B05644654</vt:lpwstr>
  </property>
</Properties>
</file>