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entation.xml" ContentType="application/vnd.openxmlformats-officedocument.presentationml.presentation.main+xml"/>
  <Override PartName="/ppt/slides/slide17.xml" ContentType="application/vnd.openxmlformats-officedocument.presentationml.slide+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4.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5.xml" ContentType="application/vnd.openxmlformats-officedocument.presentationml.notes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1.xml" ContentType="application/vnd.openxmlformats-officedocument.theme+xml"/>
  <Override PartName="/ppt/notesMasters/notesMaster1.xml" ContentType="application/vnd.openxmlformats-officedocument.presentationml.notesMaster+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256" r:id="rId2"/>
    <p:sldId id="275" r:id="rId3"/>
    <p:sldId id="277" r:id="rId4"/>
    <p:sldId id="276" r:id="rId5"/>
    <p:sldId id="263" r:id="rId6"/>
    <p:sldId id="266" r:id="rId7"/>
    <p:sldId id="262" r:id="rId8"/>
    <p:sldId id="264" r:id="rId9"/>
    <p:sldId id="257" r:id="rId10"/>
    <p:sldId id="267" r:id="rId11"/>
    <p:sldId id="268" r:id="rId12"/>
    <p:sldId id="272" r:id="rId13"/>
    <p:sldId id="274" r:id="rId14"/>
    <p:sldId id="269" r:id="rId15"/>
    <p:sldId id="278" r:id="rId16"/>
    <p:sldId id="270" r:id="rId17"/>
    <p:sldId id="271" r:id="rId18"/>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9" autoAdjust="0"/>
    <p:restoredTop sz="71315" autoAdjust="0"/>
  </p:normalViewPr>
  <p:slideViewPr>
    <p:cSldViewPr snapToGrid="0">
      <p:cViewPr varScale="1">
        <p:scale>
          <a:sx n="81" d="100"/>
          <a:sy n="81" d="100"/>
        </p:scale>
        <p:origin x="1692" y="90"/>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103" d="100"/>
          <a:sy n="103" d="100"/>
        </p:scale>
        <p:origin x="4306" y="41"/>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ustomXml" Target="../customXml/item3.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54F8664F-A9FF-4A8A-8A85-6CAE255208A4}" type="datetimeFigureOut">
              <a:rPr lang="en-US" smtClean="0"/>
              <a:t>11/9/2023</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1A9C7C32-2F0E-4F24-B9EE-6DDA20222E9F}" type="slidenum">
              <a:rPr lang="en-US" smtClean="0"/>
              <a:t>‹#›</a:t>
            </a:fld>
            <a:endParaRPr lang="en-US"/>
          </a:p>
        </p:txBody>
      </p:sp>
    </p:spTree>
    <p:extLst>
      <p:ext uri="{BB962C8B-B14F-4D97-AF65-F5344CB8AC3E}">
        <p14:creationId xmlns:p14="http://schemas.microsoft.com/office/powerpoint/2010/main" val="29133146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uwservice.wisconsin.edu/docs/publications/performance_flow.pdf"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uwservice.wisconsin.edu/docs/publications/pm-emails.pdf"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uwservice.wisconsin.edu/video_learning/ep-manager/index.php" TargetMode="External"/><Relationship Id="rId2" Type="http://schemas.openxmlformats.org/officeDocument/2006/relationships/slide" Target="../slides/slide9.xml"/><Relationship Id="rId1" Type="http://schemas.openxmlformats.org/officeDocument/2006/relationships/notesMaster" Target="../notesMasters/notesMaster1.xml"/><Relationship Id="rId5" Type="http://schemas.openxmlformats.org/officeDocument/2006/relationships/hyperlink" Target="https://www.uwsp.edu/hr/Pages/Training%20and%20Development/Performance-Reviews.aspx" TargetMode="External"/><Relationship Id="rId4" Type="http://schemas.openxmlformats.org/officeDocument/2006/relationships/hyperlink" Target="https://uwservice.wisconsin.edu/docs/publications/pm-define_criteria_mgr.pdf"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resource is for supervisors who are using the PeopleSoft (HRS) </a:t>
            </a:r>
            <a:r>
              <a:rPr lang="en-US" dirty="0" err="1"/>
              <a:t>ePerformance</a:t>
            </a:r>
            <a:r>
              <a:rPr lang="en-US" dirty="0"/>
              <a:t> module to document, complete, and/or submit their staff member(s)’s performance reviews.</a:t>
            </a:r>
          </a:p>
          <a:p>
            <a:endParaRPr lang="en-US" dirty="0"/>
          </a:p>
          <a:p>
            <a:r>
              <a:rPr lang="en-US" dirty="0"/>
              <a:t>R:\Staff\Organizational Development\Performance Management\</a:t>
            </a:r>
            <a:r>
              <a:rPr lang="en-US" dirty="0" err="1"/>
              <a:t>ePerformance</a:t>
            </a:r>
            <a:r>
              <a:rPr lang="en-US" dirty="0"/>
              <a:t>\</a:t>
            </a:r>
            <a:r>
              <a:rPr lang="en-US" dirty="0" err="1"/>
              <a:t>ePerm</a:t>
            </a:r>
            <a:r>
              <a:rPr lang="en-US" dirty="0"/>
              <a:t> Trainings</a:t>
            </a:r>
          </a:p>
          <a:p>
            <a:endParaRPr lang="en-US" dirty="0"/>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1A9C7C32-2F0E-4F24-B9EE-6DDA20222E9F}" type="slidenum">
              <a:rPr lang="en-US" smtClean="0"/>
              <a:t>1</a:t>
            </a:fld>
            <a:endParaRPr lang="en-US"/>
          </a:p>
        </p:txBody>
      </p:sp>
    </p:spTree>
    <p:extLst>
      <p:ext uri="{BB962C8B-B14F-4D97-AF65-F5344CB8AC3E}">
        <p14:creationId xmlns:p14="http://schemas.microsoft.com/office/powerpoint/2010/main" val="228325560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Use the information on this slide if you use the Goals Model for the performance review.</a:t>
            </a:r>
          </a:p>
          <a:p>
            <a:r>
              <a:rPr lang="en-US" dirty="0"/>
              <a:t>HR&gt;Performance Management&gt;</a:t>
            </a:r>
            <a:r>
              <a:rPr lang="en-US" dirty="0" err="1"/>
              <a:t>ePerformance</a:t>
            </a:r>
            <a:r>
              <a:rPr lang="en-US" dirty="0"/>
              <a:t> Resources for Leadership</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https://www3.uwsp.edu/hr/Documents/Employee%20ePerformance%20Guide%20-%20Goals%20Model%20Weighting.pdf</a:t>
            </a:r>
          </a:p>
          <a:p>
            <a:pPr marL="628650" lvl="1" indent="-171450">
              <a:buFont typeface="Arial" panose="020B0604020202020204" pitchFamily="34" charset="0"/>
              <a:buChar char="•"/>
            </a:pPr>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1A9C7C32-2F0E-4F24-B9EE-6DDA20222E9F}" type="slidenum">
              <a:rPr lang="en-US" smtClean="0"/>
              <a:t>10</a:t>
            </a:fld>
            <a:endParaRPr lang="en-US"/>
          </a:p>
        </p:txBody>
      </p:sp>
    </p:spTree>
    <p:extLst>
      <p:ext uri="{BB962C8B-B14F-4D97-AF65-F5344CB8AC3E}">
        <p14:creationId xmlns:p14="http://schemas.microsoft.com/office/powerpoint/2010/main" val="13894240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Use this slide if Competencies are used for the performance review.</a:t>
            </a:r>
          </a:p>
          <a:p>
            <a:endParaRPr lang="en-US" dirty="0"/>
          </a:p>
          <a:p>
            <a:r>
              <a:rPr lang="en-US" dirty="0"/>
              <a:t>10 competencies = Individual Contributor</a:t>
            </a:r>
          </a:p>
          <a:p>
            <a:r>
              <a:rPr lang="en-US" dirty="0"/>
              <a:t>12 competencies = Leader</a:t>
            </a:r>
          </a:p>
          <a:p>
            <a:endParaRPr lang="en-US" dirty="0"/>
          </a:p>
          <a:p>
            <a:r>
              <a:rPr lang="en-US" dirty="0"/>
              <a:t>Auto populated, unable to change. </a:t>
            </a:r>
          </a:p>
          <a:p>
            <a:endParaRPr lang="en-US" dirty="0"/>
          </a:p>
          <a:p>
            <a:r>
              <a:rPr lang="en-US" dirty="0"/>
              <a:t>https://www3.uwsp.edu/hr/Documents/Employee%20ePerformance%20Guide%20-%20Competency%20Model%20Weighting.pdf</a:t>
            </a:r>
          </a:p>
          <a:p>
            <a:endParaRPr lang="en-US" dirty="0"/>
          </a:p>
          <a:p>
            <a:r>
              <a:rPr lang="en-US" dirty="0"/>
              <a:t>Competency Guide: https://www3.uwsp.edu/hr/Documents/Performance%20Review%20-%20Competency%20Guide.pdf</a:t>
            </a:r>
          </a:p>
          <a:p>
            <a:r>
              <a:rPr lang="en-US" dirty="0"/>
              <a:t>HR&gt;</a:t>
            </a:r>
            <a:r>
              <a:rPr lang="en-US" dirty="0" err="1"/>
              <a:t>Misc</a:t>
            </a:r>
            <a:r>
              <a:rPr lang="en-US" dirty="0"/>
              <a:t> Resources&gt;Performance Management:&gt;Paper Forms</a:t>
            </a:r>
          </a:p>
        </p:txBody>
      </p:sp>
      <p:sp>
        <p:nvSpPr>
          <p:cNvPr id="4" name="Slide Number Placeholder 3"/>
          <p:cNvSpPr>
            <a:spLocks noGrp="1"/>
          </p:cNvSpPr>
          <p:nvPr>
            <p:ph type="sldNum" sz="quarter" idx="5"/>
          </p:nvPr>
        </p:nvSpPr>
        <p:spPr/>
        <p:txBody>
          <a:bodyPr/>
          <a:lstStyle/>
          <a:p>
            <a:fld id="{1A9C7C32-2F0E-4F24-B9EE-6DDA20222E9F}" type="slidenum">
              <a:rPr lang="en-US" smtClean="0"/>
              <a:t>11</a:t>
            </a:fld>
            <a:endParaRPr lang="en-US"/>
          </a:p>
        </p:txBody>
      </p:sp>
    </p:spTree>
    <p:extLst>
      <p:ext uri="{BB962C8B-B14F-4D97-AF65-F5344CB8AC3E}">
        <p14:creationId xmlns:p14="http://schemas.microsoft.com/office/powerpoint/2010/main" val="15357250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A9C7C32-2F0E-4F24-B9EE-6DDA20222E9F}" type="slidenum">
              <a:rPr lang="en-US" smtClean="0"/>
              <a:t>12</a:t>
            </a:fld>
            <a:endParaRPr lang="en-US"/>
          </a:p>
        </p:txBody>
      </p:sp>
    </p:spTree>
    <p:extLst>
      <p:ext uri="{BB962C8B-B14F-4D97-AF65-F5344CB8AC3E}">
        <p14:creationId xmlns:p14="http://schemas.microsoft.com/office/powerpoint/2010/main" val="57021541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A9C7C32-2F0E-4F24-B9EE-6DDA20222E9F}" type="slidenum">
              <a:rPr lang="en-US" smtClean="0"/>
              <a:t>13</a:t>
            </a:fld>
            <a:endParaRPr lang="en-US"/>
          </a:p>
        </p:txBody>
      </p:sp>
    </p:spTree>
    <p:extLst>
      <p:ext uri="{BB962C8B-B14F-4D97-AF65-F5344CB8AC3E}">
        <p14:creationId xmlns:p14="http://schemas.microsoft.com/office/powerpoint/2010/main" val="134733479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A9C7C32-2F0E-4F24-B9EE-6DDA20222E9F}" type="slidenum">
              <a:rPr lang="en-US" smtClean="0"/>
              <a:t>14</a:t>
            </a:fld>
            <a:endParaRPr lang="en-US"/>
          </a:p>
        </p:txBody>
      </p:sp>
    </p:spTree>
    <p:extLst>
      <p:ext uri="{BB962C8B-B14F-4D97-AF65-F5344CB8AC3E}">
        <p14:creationId xmlns:p14="http://schemas.microsoft.com/office/powerpoint/2010/main" val="73374523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 prefer to not send the completed review to the employee ahead of time for them to read.  Instead take the time to go through the review in real time allowing for conversation, questions, and clarification.  Sometimes reading on their own, they could inadvertently read something the wrong way that could trigger them unnecessarily.  </a:t>
            </a:r>
          </a:p>
        </p:txBody>
      </p:sp>
      <p:sp>
        <p:nvSpPr>
          <p:cNvPr id="4" name="Slide Number Placeholder 3"/>
          <p:cNvSpPr>
            <a:spLocks noGrp="1"/>
          </p:cNvSpPr>
          <p:nvPr>
            <p:ph type="sldNum" sz="quarter" idx="5"/>
          </p:nvPr>
        </p:nvSpPr>
        <p:spPr/>
        <p:txBody>
          <a:bodyPr/>
          <a:lstStyle/>
          <a:p>
            <a:fld id="{1A9C7C32-2F0E-4F24-B9EE-6DDA20222E9F}" type="slidenum">
              <a:rPr lang="en-US" smtClean="0"/>
              <a:t>15</a:t>
            </a:fld>
            <a:endParaRPr lang="en-US"/>
          </a:p>
        </p:txBody>
      </p:sp>
    </p:spTree>
    <p:extLst>
      <p:ext uri="{BB962C8B-B14F-4D97-AF65-F5344CB8AC3E}">
        <p14:creationId xmlns:p14="http://schemas.microsoft.com/office/powerpoint/2010/main" val="149910366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After you have met with the employee, complete the Manager Evaluation step. If you have updates based on the performance review conversation, make those updates. </a:t>
            </a:r>
          </a:p>
          <a:p>
            <a:r>
              <a:rPr lang="en-US" dirty="0"/>
              <a:t>Once the evaluation is complete, share.</a:t>
            </a:r>
          </a:p>
        </p:txBody>
      </p:sp>
      <p:sp>
        <p:nvSpPr>
          <p:cNvPr id="4" name="Slide Number Placeholder 3"/>
          <p:cNvSpPr>
            <a:spLocks noGrp="1"/>
          </p:cNvSpPr>
          <p:nvPr>
            <p:ph type="sldNum" sz="quarter" idx="5"/>
          </p:nvPr>
        </p:nvSpPr>
        <p:spPr/>
        <p:txBody>
          <a:bodyPr/>
          <a:lstStyle/>
          <a:p>
            <a:fld id="{1A9C7C32-2F0E-4F24-B9EE-6DDA20222E9F}" type="slidenum">
              <a:rPr lang="en-US" smtClean="0"/>
              <a:t>16</a:t>
            </a:fld>
            <a:endParaRPr lang="en-US"/>
          </a:p>
        </p:txBody>
      </p:sp>
    </p:spTree>
    <p:extLst>
      <p:ext uri="{BB962C8B-B14F-4D97-AF65-F5344CB8AC3E}">
        <p14:creationId xmlns:p14="http://schemas.microsoft.com/office/powerpoint/2010/main" val="15324892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Use the additional resources available on this slide to support further needs</a:t>
            </a:r>
          </a:p>
        </p:txBody>
      </p:sp>
      <p:sp>
        <p:nvSpPr>
          <p:cNvPr id="4" name="Slide Number Placeholder 3"/>
          <p:cNvSpPr>
            <a:spLocks noGrp="1"/>
          </p:cNvSpPr>
          <p:nvPr>
            <p:ph type="sldNum" sz="quarter" idx="5"/>
          </p:nvPr>
        </p:nvSpPr>
        <p:spPr/>
        <p:txBody>
          <a:bodyPr/>
          <a:lstStyle/>
          <a:p>
            <a:fld id="{1A9C7C32-2F0E-4F24-B9EE-6DDA20222E9F}" type="slidenum">
              <a:rPr lang="en-US" smtClean="0"/>
              <a:t>17</a:t>
            </a:fld>
            <a:endParaRPr lang="en-US"/>
          </a:p>
        </p:txBody>
      </p:sp>
    </p:spTree>
    <p:extLst>
      <p:ext uri="{BB962C8B-B14F-4D97-AF65-F5344CB8AC3E}">
        <p14:creationId xmlns:p14="http://schemas.microsoft.com/office/powerpoint/2010/main" val="33673885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endParaRPr lang="en-US" dirty="0"/>
          </a:p>
          <a:p>
            <a:pPr defTabSz="931774">
              <a:defRPr/>
            </a:pPr>
            <a:endParaRPr lang="en-US" dirty="0"/>
          </a:p>
          <a:p>
            <a:r>
              <a:rPr lang="en-US" b="0" dirty="0"/>
              <a:t>2021 </a:t>
            </a:r>
            <a:r>
              <a:rPr lang="en-US" b="1" dirty="0"/>
              <a:t>Employee</a:t>
            </a:r>
            <a:r>
              <a:rPr lang="en-US" b="0" dirty="0"/>
              <a:t> </a:t>
            </a:r>
            <a:r>
              <a:rPr lang="en-US" b="0" dirty="0" err="1"/>
              <a:t>ePerformance</a:t>
            </a:r>
            <a:r>
              <a:rPr lang="en-US" b="0" dirty="0"/>
              <a:t> Guide 2021: https://www3.uwsp.edu/hr/Documents/Employee%20ePerformance%20Guide%20-%20Goals%20Model.Review%20Completed%20Already.pdf</a:t>
            </a:r>
          </a:p>
          <a:p>
            <a:endParaRPr lang="en-US" b="0" dirty="0"/>
          </a:p>
          <a:p>
            <a:endParaRPr lang="en-US" dirty="0"/>
          </a:p>
        </p:txBody>
      </p:sp>
      <p:sp>
        <p:nvSpPr>
          <p:cNvPr id="4" name="Slide Number Placeholder 3"/>
          <p:cNvSpPr>
            <a:spLocks noGrp="1"/>
          </p:cNvSpPr>
          <p:nvPr>
            <p:ph type="sldNum" sz="quarter" idx="5"/>
          </p:nvPr>
        </p:nvSpPr>
        <p:spPr/>
        <p:txBody>
          <a:bodyPr/>
          <a:lstStyle/>
          <a:p>
            <a:fld id="{1A9C7C32-2F0E-4F24-B9EE-6DDA20222E9F}" type="slidenum">
              <a:rPr lang="en-US" smtClean="0"/>
              <a:t>2</a:t>
            </a:fld>
            <a:endParaRPr lang="en-US"/>
          </a:p>
        </p:txBody>
      </p:sp>
    </p:spTree>
    <p:extLst>
      <p:ext uri="{BB962C8B-B14F-4D97-AF65-F5344CB8AC3E}">
        <p14:creationId xmlns:p14="http://schemas.microsoft.com/office/powerpoint/2010/main" val="28112299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MyUW</a:t>
            </a:r>
            <a:endParaRPr lang="en-US" dirty="0"/>
          </a:p>
          <a:p>
            <a:r>
              <a:rPr lang="en-US" dirty="0"/>
              <a:t>Performance Management Tab</a:t>
            </a:r>
          </a:p>
          <a:p>
            <a:r>
              <a:rPr lang="en-US" dirty="0"/>
              <a:t>Click on Manager Icon </a:t>
            </a:r>
          </a:p>
        </p:txBody>
      </p:sp>
      <p:sp>
        <p:nvSpPr>
          <p:cNvPr id="4" name="Slide Number Placeholder 3"/>
          <p:cNvSpPr>
            <a:spLocks noGrp="1"/>
          </p:cNvSpPr>
          <p:nvPr>
            <p:ph type="sldNum" sz="quarter" idx="5"/>
          </p:nvPr>
        </p:nvSpPr>
        <p:spPr/>
        <p:txBody>
          <a:bodyPr/>
          <a:lstStyle/>
          <a:p>
            <a:fld id="{1A9C7C32-2F0E-4F24-B9EE-6DDA20222E9F}" type="slidenum">
              <a:rPr lang="en-US" smtClean="0"/>
              <a:t>3</a:t>
            </a:fld>
            <a:endParaRPr lang="en-US"/>
          </a:p>
        </p:txBody>
      </p:sp>
    </p:spTree>
    <p:extLst>
      <p:ext uri="{BB962C8B-B14F-4D97-AF65-F5344CB8AC3E}">
        <p14:creationId xmlns:p14="http://schemas.microsoft.com/office/powerpoint/2010/main" val="15479915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Example View</a:t>
            </a:r>
          </a:p>
          <a:p>
            <a:r>
              <a:rPr lang="en-US" dirty="0"/>
              <a:t>The 5 stages to the left</a:t>
            </a:r>
          </a:p>
          <a:p>
            <a:r>
              <a:rPr lang="en-US" dirty="0"/>
              <a:t>7 tabs along the top of the review in the middle of the page  </a:t>
            </a:r>
          </a:p>
          <a:p>
            <a:r>
              <a:rPr lang="en-US" dirty="0"/>
              <a:t>Choose only one review model (goals or competencies) </a:t>
            </a:r>
          </a:p>
          <a:p>
            <a:r>
              <a:rPr lang="en-US" dirty="0"/>
              <a:t>Red/Orange dots mean incomplete stage</a:t>
            </a:r>
          </a:p>
          <a:p>
            <a:r>
              <a:rPr lang="en-US" dirty="0"/>
              <a:t>Green Checkmark means complete stage </a:t>
            </a:r>
          </a:p>
        </p:txBody>
      </p:sp>
      <p:sp>
        <p:nvSpPr>
          <p:cNvPr id="4" name="Slide Number Placeholder 3"/>
          <p:cNvSpPr>
            <a:spLocks noGrp="1"/>
          </p:cNvSpPr>
          <p:nvPr>
            <p:ph type="sldNum" sz="quarter" idx="5"/>
          </p:nvPr>
        </p:nvSpPr>
        <p:spPr/>
        <p:txBody>
          <a:bodyPr/>
          <a:lstStyle/>
          <a:p>
            <a:fld id="{1A9C7C32-2F0E-4F24-B9EE-6DDA20222E9F}" type="slidenum">
              <a:rPr lang="en-US" smtClean="0"/>
              <a:t>4</a:t>
            </a:fld>
            <a:endParaRPr lang="en-US"/>
          </a:p>
        </p:txBody>
      </p:sp>
    </p:spTree>
    <p:extLst>
      <p:ext uri="{BB962C8B-B14F-4D97-AF65-F5344CB8AC3E}">
        <p14:creationId xmlns:p14="http://schemas.microsoft.com/office/powerpoint/2010/main" val="34205309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b="1" dirty="0"/>
              <a:t>Overall timeline: </a:t>
            </a:r>
          </a:p>
          <a:p>
            <a:pPr defTabSz="931774">
              <a:defRPr/>
            </a:pPr>
            <a:r>
              <a:rPr lang="en-US" dirty="0"/>
              <a:t>The </a:t>
            </a:r>
            <a:r>
              <a:rPr lang="en-US" dirty="0" err="1"/>
              <a:t>ePerformance</a:t>
            </a:r>
            <a:r>
              <a:rPr lang="en-US" dirty="0"/>
              <a:t> review completion deadline in the system is through January 31, 2024. You are encouraged to submit all performance reviews by December 31, 2023.  because in January 2024, the 2024 ePerformance documents will become live. To minimize confusion and issues with using the wrong “documents”, its best to complete the 2023 review by December 31, 2023.</a:t>
            </a:r>
          </a:p>
          <a:p>
            <a:pPr defTabSz="931774">
              <a:defRPr/>
            </a:pPr>
            <a:endParaRPr lang="en-US" dirty="0"/>
          </a:p>
          <a:p>
            <a:pPr defTabSz="931774">
              <a:defRPr/>
            </a:pPr>
            <a:endParaRPr lang="en-US" dirty="0"/>
          </a:p>
          <a:p>
            <a:endParaRPr lang="en-US" b="0" dirty="0"/>
          </a:p>
          <a:p>
            <a:endParaRPr lang="en-US" dirty="0"/>
          </a:p>
        </p:txBody>
      </p:sp>
      <p:sp>
        <p:nvSpPr>
          <p:cNvPr id="4" name="Slide Number Placeholder 3"/>
          <p:cNvSpPr>
            <a:spLocks noGrp="1"/>
          </p:cNvSpPr>
          <p:nvPr>
            <p:ph type="sldNum" sz="quarter" idx="5"/>
          </p:nvPr>
        </p:nvSpPr>
        <p:spPr/>
        <p:txBody>
          <a:bodyPr/>
          <a:lstStyle/>
          <a:p>
            <a:fld id="{1A9C7C32-2F0E-4F24-B9EE-6DDA20222E9F}" type="slidenum">
              <a:rPr lang="en-US" smtClean="0"/>
              <a:t>5</a:t>
            </a:fld>
            <a:endParaRPr lang="en-US"/>
          </a:p>
        </p:txBody>
      </p:sp>
    </p:spTree>
    <p:extLst>
      <p:ext uri="{BB962C8B-B14F-4D97-AF65-F5344CB8AC3E}">
        <p14:creationId xmlns:p14="http://schemas.microsoft.com/office/powerpoint/2010/main" val="42323817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a:t>To generally understand the overall process and workflow of ePerformance, review the </a:t>
            </a:r>
            <a:r>
              <a:rPr lang="en-US" dirty="0">
                <a:hlinkClick r:id="rId3"/>
              </a:rPr>
              <a:t>Flowcharts: Electronic Performance Management in HRS</a:t>
            </a:r>
            <a:r>
              <a:rPr lang="en-US" dirty="0"/>
              <a:t>. </a:t>
            </a:r>
            <a:r>
              <a:rPr lang="en-US" b="1" dirty="0">
                <a:solidFill>
                  <a:srgbClr val="FF0000"/>
                </a:solidFill>
              </a:rPr>
              <a:t>In 2021 UWSP did not use “Finalize Criteria” or “Checkpoint” steps.</a:t>
            </a:r>
          </a:p>
          <a:p>
            <a:endParaRPr lang="en-US" b="1" dirty="0"/>
          </a:p>
          <a:p>
            <a:r>
              <a:rPr lang="en-US" b="1" dirty="0"/>
              <a:t>Five steps:</a:t>
            </a:r>
          </a:p>
          <a:p>
            <a:pPr marL="171450" indent="-171450">
              <a:buFont typeface="Arial" panose="020B0604020202020204" pitchFamily="34" charset="0"/>
              <a:buChar char="•"/>
            </a:pPr>
            <a:r>
              <a:rPr lang="en-US" dirty="0"/>
              <a:t>Define Criteria</a:t>
            </a:r>
          </a:p>
          <a:p>
            <a:pPr marL="171450" indent="-171450">
              <a:buFont typeface="Arial" panose="020B0604020202020204" pitchFamily="34" charset="0"/>
              <a:buChar char="•"/>
            </a:pPr>
            <a:r>
              <a:rPr lang="en-US" dirty="0"/>
              <a:t>Checkpoint</a:t>
            </a:r>
          </a:p>
          <a:p>
            <a:pPr marL="171450" indent="-171450">
              <a:buFont typeface="Arial" panose="020B0604020202020204" pitchFamily="34" charset="0"/>
              <a:buChar char="•"/>
            </a:pPr>
            <a:r>
              <a:rPr lang="en-US" dirty="0"/>
              <a:t>Finalize Criteria</a:t>
            </a:r>
          </a:p>
          <a:p>
            <a:pPr marL="174708" indent="-174708">
              <a:buFont typeface="Arial" panose="020B0604020202020204" pitchFamily="34" charset="0"/>
              <a:buChar char="•"/>
            </a:pPr>
            <a:r>
              <a:rPr lang="en-US" dirty="0"/>
              <a:t>Self Evaluation</a:t>
            </a:r>
          </a:p>
          <a:p>
            <a:pPr marL="174708" indent="-174708">
              <a:buFont typeface="Arial" panose="020B0604020202020204" pitchFamily="34" charset="0"/>
              <a:buChar char="•"/>
            </a:pPr>
            <a:r>
              <a:rPr lang="en-US" dirty="0"/>
              <a:t>Manager Evaluation</a:t>
            </a:r>
          </a:p>
          <a:p>
            <a:endParaRPr lang="en-US" dirty="0"/>
          </a:p>
          <a:p>
            <a:r>
              <a:rPr lang="en-US" dirty="0"/>
              <a:t>These steps will be explained later in more detail.</a:t>
            </a:r>
          </a:p>
          <a:p>
            <a:endParaRPr lang="en-US" dirty="0"/>
          </a:p>
          <a:p>
            <a:pPr>
              <a:lnSpc>
                <a:spcPct val="107000"/>
              </a:lnSpc>
            </a:pPr>
            <a:r>
              <a:rPr lang="en-US" b="1" dirty="0">
                <a:latin typeface="Calibri" panose="020F0502020204030204" pitchFamily="34" charset="0"/>
                <a:ea typeface="Calibri" panose="020F0502020204030204" pitchFamily="34" charset="0"/>
                <a:cs typeface="Times New Roman" panose="02020603050405020304" pitchFamily="18" charset="0"/>
              </a:rPr>
              <a:t>Weighting</a:t>
            </a:r>
          </a:p>
          <a:p>
            <a:pPr>
              <a:lnSpc>
                <a:spcPct val="107000"/>
              </a:lnSpc>
            </a:pPr>
            <a:r>
              <a:rPr lang="en-US" dirty="0">
                <a:latin typeface="Calibri" panose="020F0502020204030204" pitchFamily="34" charset="0"/>
                <a:ea typeface="Calibri" panose="020F0502020204030204" pitchFamily="34" charset="0"/>
                <a:cs typeface="Times New Roman" panose="02020603050405020304" pitchFamily="18" charset="0"/>
              </a:rPr>
              <a:t>The system uses weighting to support calculation of an employee’s final performance rating. Weighting is determined at the beginning of the process, during the define criteria stage.</a:t>
            </a:r>
          </a:p>
          <a:p>
            <a:pPr marL="291179" indent="-291179">
              <a:lnSpc>
                <a:spcPct val="107000"/>
              </a:lnSpc>
              <a:buFont typeface="Arial" panose="020B0604020202020204" pitchFamily="34" charset="0"/>
              <a:buChar char="•"/>
            </a:pPr>
            <a:r>
              <a:rPr lang="en-US" dirty="0">
                <a:latin typeface="Calibri" panose="020F0502020204030204" pitchFamily="34" charset="0"/>
                <a:ea typeface="Calibri" panose="020F0502020204030204" pitchFamily="34" charset="0"/>
                <a:cs typeface="Times New Roman" panose="02020603050405020304" pitchFamily="18" charset="0"/>
              </a:rPr>
              <a:t>Since we have two options for performance reviews, either Goals or Competencies, the model you use will want to have a summary weighting of 100% and the model not used will need to have the summary section be 0% or blank.</a:t>
            </a:r>
          </a:p>
          <a:p>
            <a:pPr marL="291179" indent="-291179">
              <a:lnSpc>
                <a:spcPct val="107000"/>
              </a:lnSpc>
              <a:buFont typeface="Arial" panose="020B0604020202020204" pitchFamily="34" charset="0"/>
              <a:buChar char="•"/>
            </a:pPr>
            <a:r>
              <a:rPr lang="en-US" dirty="0">
                <a:latin typeface="Calibri" panose="020F0502020204030204" pitchFamily="34" charset="0"/>
                <a:ea typeface="Calibri" panose="020F0502020204030204" pitchFamily="34" charset="0"/>
                <a:cs typeface="Times New Roman" panose="02020603050405020304" pitchFamily="18" charset="0"/>
              </a:rPr>
              <a:t>Within the model used, goals or competencies, each goal or competency will have a weight. </a:t>
            </a:r>
          </a:p>
          <a:p>
            <a:endParaRPr lang="en-US" dirty="0"/>
          </a:p>
          <a:p>
            <a:r>
              <a:rPr lang="en-US" b="1" dirty="0"/>
              <a:t>Seeing the employee’s saved draft information:</a:t>
            </a:r>
          </a:p>
          <a:p>
            <a:pPr>
              <a:lnSpc>
                <a:spcPct val="107000"/>
              </a:lnSpc>
            </a:pPr>
            <a:r>
              <a:rPr lang="en-US" sz="1800" dirty="0">
                <a:latin typeface="Calibri" panose="020F0502020204030204" pitchFamily="34" charset="0"/>
                <a:ea typeface="Calibri" panose="020F0502020204030204" pitchFamily="34" charset="0"/>
                <a:cs typeface="Times New Roman" panose="02020603050405020304" pitchFamily="18" charset="0"/>
              </a:rPr>
              <a:t>The system will also allow you to see saved draft information for any stage that is currently being worked on by the employee. At each step of completion, the system notifies the employee or manager to confirm the other has completed a step. Notifications are provided via email. It’s critical for you as the manager to </a:t>
            </a:r>
            <a:r>
              <a:rPr lang="en-US" sz="1800" b="1" dirty="0">
                <a:latin typeface="Calibri" panose="020F0502020204030204" pitchFamily="34" charset="0"/>
                <a:ea typeface="Calibri" panose="020F0502020204030204" pitchFamily="34" charset="0"/>
                <a:cs typeface="Times New Roman" panose="02020603050405020304" pitchFamily="18" charset="0"/>
              </a:rPr>
              <a:t>not </a:t>
            </a:r>
            <a:r>
              <a:rPr lang="en-US" sz="1800" dirty="0">
                <a:latin typeface="Calibri" panose="020F0502020204030204" pitchFamily="34" charset="0"/>
                <a:ea typeface="Calibri" panose="020F0502020204030204" pitchFamily="34" charset="0"/>
                <a:cs typeface="Times New Roman" panose="02020603050405020304" pitchFamily="18" charset="0"/>
              </a:rPr>
              <a:t>work on a step until you receive confirmation from the system that the employee has submitted a step to you. In some steps you will completely erase the employee’s work/information in the ePerformance system if you go to a step before the employee is complete with the previous step.</a:t>
            </a:r>
          </a:p>
          <a:p>
            <a:pPr>
              <a:lnSpc>
                <a:spcPct val="107000"/>
              </a:lnSpc>
            </a:pP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1800" b="1" dirty="0">
                <a:latin typeface="Calibri" panose="020F0502020204030204" pitchFamily="34" charset="0"/>
                <a:ea typeface="Calibri" panose="020F0502020204030204" pitchFamily="34" charset="0"/>
                <a:cs typeface="Times New Roman" panose="02020603050405020304" pitchFamily="18" charset="0"/>
              </a:rPr>
              <a:t>Reopen a Completed Step:</a:t>
            </a:r>
          </a:p>
          <a:p>
            <a:pPr marL="291179" indent="-291179">
              <a:lnSpc>
                <a:spcPct val="107000"/>
              </a:lnSpc>
              <a:buFont typeface="Arial" panose="020B0604020202020204" pitchFamily="34" charset="0"/>
              <a:buChar char="•"/>
            </a:pPr>
            <a:r>
              <a:rPr lang="en-US" sz="1800" dirty="0">
                <a:latin typeface="Calibri" panose="020F0502020204030204" pitchFamily="34" charset="0"/>
                <a:ea typeface="Calibri" panose="020F0502020204030204" pitchFamily="34" charset="0"/>
                <a:cs typeface="Times New Roman" panose="02020603050405020304" pitchFamily="18" charset="0"/>
              </a:rPr>
              <a:t>Certain steps can be reopened if an employee has completed it but you as the supervisor want them to make updates. Follow the UWS tip sheet for how to reopen certain completed steps.</a:t>
            </a:r>
          </a:p>
          <a:p>
            <a:endParaRPr lang="en-US" dirty="0"/>
          </a:p>
          <a:p>
            <a:pPr marL="174708" indent="-174708">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1A9C7C32-2F0E-4F24-B9EE-6DDA20222E9F}" type="slidenum">
              <a:rPr lang="en-US" smtClean="0"/>
              <a:t>6</a:t>
            </a:fld>
            <a:endParaRPr lang="en-US"/>
          </a:p>
        </p:txBody>
      </p:sp>
    </p:spTree>
    <p:extLst>
      <p:ext uri="{BB962C8B-B14F-4D97-AF65-F5344CB8AC3E}">
        <p14:creationId xmlns:p14="http://schemas.microsoft.com/office/powerpoint/2010/main" val="26357408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endParaRPr lang="en-US" b="0" dirty="0"/>
          </a:p>
          <a:p>
            <a:pPr defTabSz="931774">
              <a:defRPr/>
            </a:pPr>
            <a:r>
              <a:rPr lang="en-US" b="1" dirty="0"/>
              <a:t>Define Criteria Step Deadline:</a:t>
            </a:r>
          </a:p>
          <a:p>
            <a:pPr defTabSz="931774">
              <a:defRPr/>
            </a:pPr>
            <a:r>
              <a:rPr lang="en-US" dirty="0"/>
              <a:t>The deadline for staff and you as the manager to complete and finalize the Define Criteria step is January 31</a:t>
            </a:r>
            <a:r>
              <a:rPr lang="en-US" baseline="30000" dirty="0"/>
              <a:t>st  </a:t>
            </a:r>
            <a:r>
              <a:rPr lang="en-US" dirty="0"/>
              <a:t>of each year. </a:t>
            </a:r>
          </a:p>
          <a:p>
            <a:pPr defTabSz="931774">
              <a:defRPr/>
            </a:pPr>
            <a:endParaRPr lang="en-US" dirty="0"/>
          </a:p>
          <a:p>
            <a:pPr marL="0" marR="0" lvl="0" indent="0" algn="l" defTabSz="931774" rtl="0" eaLnBrk="1" fontAlgn="auto" latinLnBrk="0" hangingPunct="1">
              <a:lnSpc>
                <a:spcPct val="100000"/>
              </a:lnSpc>
              <a:spcBef>
                <a:spcPts val="0"/>
              </a:spcBef>
              <a:spcAft>
                <a:spcPts val="0"/>
              </a:spcAft>
              <a:buClrTx/>
              <a:buSzTx/>
              <a:buFontTx/>
              <a:buNone/>
              <a:tabLst/>
              <a:defRPr/>
            </a:pPr>
            <a:r>
              <a:rPr lang="en-US" b="1" dirty="0"/>
              <a:t>Checkpoint 1 Deadline:</a:t>
            </a:r>
          </a:p>
          <a:p>
            <a:pPr marL="0" marR="0" lvl="0" indent="0" algn="l" defTabSz="931774" rtl="0" eaLnBrk="1" fontAlgn="auto" latinLnBrk="0" hangingPunct="1">
              <a:lnSpc>
                <a:spcPct val="100000"/>
              </a:lnSpc>
              <a:spcBef>
                <a:spcPts val="0"/>
              </a:spcBef>
              <a:spcAft>
                <a:spcPts val="0"/>
              </a:spcAft>
              <a:buClrTx/>
              <a:buSzTx/>
              <a:buFontTx/>
              <a:buNone/>
              <a:tabLst/>
              <a:defRPr/>
            </a:pPr>
            <a:endParaRPr lang="en-US" b="1" dirty="0"/>
          </a:p>
          <a:p>
            <a:pPr marL="0" marR="0" lvl="0" indent="0" algn="l" defTabSz="931774" rtl="0" eaLnBrk="1" fontAlgn="auto" latinLnBrk="0" hangingPunct="1">
              <a:lnSpc>
                <a:spcPct val="100000"/>
              </a:lnSpc>
              <a:spcBef>
                <a:spcPts val="0"/>
              </a:spcBef>
              <a:spcAft>
                <a:spcPts val="0"/>
              </a:spcAft>
              <a:buClrTx/>
              <a:buSzTx/>
              <a:buFontTx/>
              <a:buNone/>
              <a:tabLst/>
              <a:defRPr/>
            </a:pPr>
            <a:r>
              <a:rPr lang="en-US" b="1" dirty="0"/>
              <a:t>Finalize Criteria Deadline:</a:t>
            </a:r>
          </a:p>
          <a:p>
            <a:pPr marL="0" marR="0" lvl="0" indent="0" algn="l" defTabSz="931774" rtl="0" eaLnBrk="1" fontAlgn="auto" latinLnBrk="0" hangingPunct="1">
              <a:lnSpc>
                <a:spcPct val="100000"/>
              </a:lnSpc>
              <a:spcBef>
                <a:spcPts val="0"/>
              </a:spcBef>
              <a:spcAft>
                <a:spcPts val="0"/>
              </a:spcAft>
              <a:buClrTx/>
              <a:buSzTx/>
              <a:buFontTx/>
              <a:buNone/>
              <a:tabLst/>
              <a:defRPr/>
            </a:pPr>
            <a:endParaRPr lang="en-US" b="1" dirty="0"/>
          </a:p>
          <a:p>
            <a:pPr defTabSz="931774">
              <a:defRPr/>
            </a:pPr>
            <a:r>
              <a:rPr lang="en-US" b="1" dirty="0"/>
              <a:t>Self Evaluation Deadline:</a:t>
            </a:r>
          </a:p>
          <a:p>
            <a:pPr defTabSz="931774">
              <a:defRPr/>
            </a:pPr>
            <a:r>
              <a:rPr lang="en-US" dirty="0"/>
              <a:t>The system deadline for staff to complete their Self Evaluation step completely is December 31</a:t>
            </a:r>
            <a:r>
              <a:rPr lang="en-US" baseline="30000" dirty="0"/>
              <a:t>st</a:t>
            </a:r>
            <a:r>
              <a:rPr lang="en-US" dirty="0"/>
              <a:t>.  This is a “fail safe” date in case there are tech issues or if something goes awry and the performance review needs to be reset. Staff should strive to complete their Self Evaluation step by late November/Early December. You should review the self-evaluation step, draft the manger evaluation step, and have the performance review conversation no later than December 22, 2023.</a:t>
            </a:r>
          </a:p>
          <a:p>
            <a:pPr defTabSz="931774">
              <a:defRPr/>
            </a:pPr>
            <a:endParaRPr lang="en-US" dirty="0"/>
          </a:p>
          <a:p>
            <a:pPr defTabSz="931774">
              <a:defRPr/>
            </a:pPr>
            <a:r>
              <a:rPr lang="en-US" b="1" dirty="0"/>
              <a:t>Manager Evaluation:</a:t>
            </a:r>
          </a:p>
          <a:p>
            <a:pPr defTabSz="931774">
              <a:defRPr/>
            </a:pPr>
            <a:r>
              <a:rPr lang="en-US" dirty="0"/>
              <a:t>Your last step is to submit the manager evaluation in the ePerformance system. You want to do this step after you have had the performance review discussion as best practice to support the effectiveness of the performance review conversation. This step should be completed no later than December 31</a:t>
            </a:r>
            <a:r>
              <a:rPr lang="en-US" baseline="30000" dirty="0"/>
              <a:t>st</a:t>
            </a:r>
            <a:r>
              <a:rPr lang="en-US" dirty="0"/>
              <a:t>. </a:t>
            </a:r>
          </a:p>
          <a:p>
            <a:pPr defTabSz="931774">
              <a:defRPr/>
            </a:pPr>
            <a:endParaRPr lang="en-US" dirty="0"/>
          </a:p>
        </p:txBody>
      </p:sp>
      <p:sp>
        <p:nvSpPr>
          <p:cNvPr id="4" name="Slide Number Placeholder 3"/>
          <p:cNvSpPr>
            <a:spLocks noGrp="1"/>
          </p:cNvSpPr>
          <p:nvPr>
            <p:ph type="sldNum" sz="quarter" idx="5"/>
          </p:nvPr>
        </p:nvSpPr>
        <p:spPr/>
        <p:txBody>
          <a:bodyPr/>
          <a:lstStyle/>
          <a:p>
            <a:fld id="{1A9C7C32-2F0E-4F24-B9EE-6DDA20222E9F}" type="slidenum">
              <a:rPr lang="en-US" smtClean="0"/>
              <a:t>7</a:t>
            </a:fld>
            <a:endParaRPr lang="en-US"/>
          </a:p>
        </p:txBody>
      </p:sp>
    </p:spTree>
    <p:extLst>
      <p:ext uri="{BB962C8B-B14F-4D97-AF65-F5344CB8AC3E}">
        <p14:creationId xmlns:p14="http://schemas.microsoft.com/office/powerpoint/2010/main" val="18237852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System reminder emails: </a:t>
            </a:r>
          </a:p>
          <a:p>
            <a:endParaRPr lang="en-US" b="0" dirty="0"/>
          </a:p>
          <a:p>
            <a:pPr defTabSz="931774">
              <a:defRPr/>
            </a:pPr>
            <a:r>
              <a:rPr lang="en-US" dirty="0"/>
              <a:t>Review the </a:t>
            </a:r>
            <a:r>
              <a:rPr lang="en-US" dirty="0">
                <a:hlinkClick r:id="rId3"/>
              </a:rPr>
              <a:t>Automated Emails</a:t>
            </a:r>
            <a:r>
              <a:rPr lang="en-US" dirty="0"/>
              <a:t> tip sheet to support your understanding of when reminder emails are sent from the ePerformance system. </a:t>
            </a:r>
            <a:r>
              <a:rPr lang="en-US" b="0" dirty="0"/>
              <a:t>Managers and employees will receive a reminder email about an incomplete step even if they themselves have completed the step, but the other person still needs to take action.</a:t>
            </a:r>
          </a:p>
          <a:p>
            <a:pPr defTabSz="931774">
              <a:defRPr/>
            </a:pPr>
            <a:endParaRPr lang="en-US" b="0" dirty="0"/>
          </a:p>
          <a:p>
            <a:endParaRPr lang="en-US" dirty="0"/>
          </a:p>
        </p:txBody>
      </p:sp>
      <p:sp>
        <p:nvSpPr>
          <p:cNvPr id="4" name="Slide Number Placeholder 3"/>
          <p:cNvSpPr>
            <a:spLocks noGrp="1"/>
          </p:cNvSpPr>
          <p:nvPr>
            <p:ph type="sldNum" sz="quarter" idx="5"/>
          </p:nvPr>
        </p:nvSpPr>
        <p:spPr/>
        <p:txBody>
          <a:bodyPr/>
          <a:lstStyle/>
          <a:p>
            <a:fld id="{1A9C7C32-2F0E-4F24-B9EE-6DDA20222E9F}" type="slidenum">
              <a:rPr lang="en-US" smtClean="0"/>
              <a:t>8</a:t>
            </a:fld>
            <a:endParaRPr lang="en-US"/>
          </a:p>
        </p:txBody>
      </p:sp>
    </p:spTree>
    <p:extLst>
      <p:ext uri="{BB962C8B-B14F-4D97-AF65-F5344CB8AC3E}">
        <p14:creationId xmlns:p14="http://schemas.microsoft.com/office/powerpoint/2010/main" val="21818902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sz="1800" dirty="0">
                <a:latin typeface="Calibri" panose="020F0502020204030204" pitchFamily="34" charset="0"/>
                <a:ea typeface="Calibri" panose="020F0502020204030204" pitchFamily="34" charset="0"/>
                <a:cs typeface="Times New Roman" panose="02020603050405020304" pitchFamily="18" charset="0"/>
              </a:rPr>
              <a:t>The first step in the ePerformance documents is Define Criteria. To fully ensure you have an understanding of this step, watch the </a:t>
            </a:r>
            <a:r>
              <a:rPr lang="en-US" sz="1800" u="sng" dirty="0">
                <a:solidFill>
                  <a:srgbClr val="0000FF"/>
                </a:solidFill>
                <a:latin typeface="Calibri" panose="020F0502020204030204" pitchFamily="34" charset="0"/>
                <a:ea typeface="Calibri" panose="020F0502020204030204" pitchFamily="34" charset="0"/>
                <a:cs typeface="Times New Roman" panose="02020603050405020304" pitchFamily="18" charset="0"/>
                <a:hlinkClick r:id="rId3"/>
              </a:rPr>
              <a:t>Video: Performance Management - Manager</a:t>
            </a:r>
            <a:r>
              <a:rPr lang="en-US" sz="1800" dirty="0">
                <a:latin typeface="Calibri" panose="020F0502020204030204" pitchFamily="34" charset="0"/>
                <a:ea typeface="Calibri" panose="020F0502020204030204" pitchFamily="34" charset="0"/>
                <a:cs typeface="Times New Roman" panose="02020603050405020304" pitchFamily="18" charset="0"/>
              </a:rPr>
              <a:t> and review the </a:t>
            </a:r>
            <a:r>
              <a:rPr lang="en-US" sz="1800" u="sng" dirty="0">
                <a:solidFill>
                  <a:srgbClr val="0000FF"/>
                </a:solidFill>
                <a:latin typeface="Calibri" panose="020F0502020204030204" pitchFamily="34" charset="0"/>
                <a:ea typeface="Calibri" panose="020F0502020204030204" pitchFamily="34" charset="0"/>
                <a:cs typeface="Times New Roman" panose="02020603050405020304" pitchFamily="18" charset="0"/>
                <a:hlinkClick r:id="rId4"/>
              </a:rPr>
              <a:t>Define Criteria for managers tip sheet</a:t>
            </a:r>
            <a:r>
              <a:rPr lang="en-US" sz="1800" dirty="0">
                <a:latin typeface="Calibri" panose="020F0502020204030204" pitchFamily="34" charset="0"/>
                <a:ea typeface="Calibri" panose="020F0502020204030204" pitchFamily="34" charset="0"/>
                <a:cs typeface="Times New Roman" panose="02020603050405020304" pitchFamily="18" charset="0"/>
              </a:rPr>
              <a:t>. This will give you a good foundation of the system.</a:t>
            </a:r>
          </a:p>
          <a:p>
            <a:pPr defTabSz="931774">
              <a:defRPr/>
            </a:pP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defTabSz="931774">
              <a:defRPr/>
            </a:pPr>
            <a:r>
              <a:rPr lang="en-US" sz="1800" dirty="0">
                <a:latin typeface="Calibri" panose="020F0502020204030204" pitchFamily="34" charset="0"/>
                <a:ea typeface="Calibri" panose="020F0502020204030204" pitchFamily="34" charset="0"/>
                <a:cs typeface="Times New Roman" panose="02020603050405020304" pitchFamily="18" charset="0"/>
              </a:rPr>
              <a:t>You are also encouraged to review the applicable Employee ePerformance Guide(s) located on the </a:t>
            </a:r>
            <a:r>
              <a:rPr lang="en-US" sz="1800" dirty="0">
                <a:latin typeface="Calibri" panose="020F0502020204030204" pitchFamily="34" charset="0"/>
                <a:ea typeface="Calibri" panose="020F0502020204030204" pitchFamily="34" charset="0"/>
                <a:cs typeface="Times New Roman" panose="02020603050405020304" pitchFamily="18" charset="0"/>
                <a:hlinkClick r:id="rId5"/>
              </a:rPr>
              <a:t>UWSP Performance Management webpage</a:t>
            </a:r>
            <a:r>
              <a:rPr lang="en-US" sz="1800" dirty="0">
                <a:latin typeface="Calibri" panose="020F0502020204030204" pitchFamily="34" charset="0"/>
                <a:ea typeface="Calibri" panose="020F0502020204030204" pitchFamily="34" charset="0"/>
                <a:cs typeface="Times New Roman" panose="02020603050405020304" pitchFamily="18" charset="0"/>
              </a:rPr>
              <a:t>. This will help you do your own review, understand what staff were expected to do based on the situation applicable to them, and troubleshoot or make edits for an employee’s review.</a:t>
            </a:r>
          </a:p>
          <a:p>
            <a:pPr defTabSz="931774">
              <a:defRPr/>
            </a:pP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defTabSz="931774">
              <a:defRPr/>
            </a:pP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defTabSz="931774">
              <a:defRPr/>
            </a:pPr>
            <a:endParaRPr lang="en-US" sz="1800"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1A9C7C32-2F0E-4F24-B9EE-6DDA20222E9F}" type="slidenum">
              <a:rPr lang="en-US" smtClean="0"/>
              <a:t>9</a:t>
            </a:fld>
            <a:endParaRPr lang="en-US"/>
          </a:p>
        </p:txBody>
      </p:sp>
    </p:spTree>
    <p:extLst>
      <p:ext uri="{BB962C8B-B14F-4D97-AF65-F5344CB8AC3E}">
        <p14:creationId xmlns:p14="http://schemas.microsoft.com/office/powerpoint/2010/main" val="34814784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7"/>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548640" indent="0" algn="ctr">
              <a:buNone/>
              <a:defRPr>
                <a:solidFill>
                  <a:schemeClr val="tx1">
                    <a:tint val="75000"/>
                  </a:schemeClr>
                </a:solidFill>
              </a:defRPr>
            </a:lvl2pPr>
            <a:lvl3pPr marL="1097280" indent="0" algn="ctr">
              <a:buNone/>
              <a:defRPr>
                <a:solidFill>
                  <a:schemeClr val="tx1">
                    <a:tint val="75000"/>
                  </a:schemeClr>
                </a:solidFill>
              </a:defRPr>
            </a:lvl3pPr>
            <a:lvl4pPr marL="1645920" indent="0" algn="ctr">
              <a:buNone/>
              <a:defRPr>
                <a:solidFill>
                  <a:schemeClr val="tx1">
                    <a:tint val="75000"/>
                  </a:schemeClr>
                </a:solidFill>
              </a:defRPr>
            </a:lvl4pPr>
            <a:lvl5pPr marL="2194560" indent="0" algn="ctr">
              <a:buNone/>
              <a:defRPr>
                <a:solidFill>
                  <a:schemeClr val="tx1">
                    <a:tint val="75000"/>
                  </a:schemeClr>
                </a:solidFill>
              </a:defRPr>
            </a:lvl5pPr>
            <a:lvl6pPr marL="2743200" indent="0" algn="ctr">
              <a:buNone/>
              <a:defRPr>
                <a:solidFill>
                  <a:schemeClr val="tx1">
                    <a:tint val="75000"/>
                  </a:schemeClr>
                </a:solidFill>
              </a:defRPr>
            </a:lvl6pPr>
            <a:lvl7pPr marL="3291840" indent="0" algn="ctr">
              <a:buNone/>
              <a:defRPr>
                <a:solidFill>
                  <a:schemeClr val="tx1">
                    <a:tint val="75000"/>
                  </a:schemeClr>
                </a:solidFill>
              </a:defRPr>
            </a:lvl7pPr>
            <a:lvl8pPr marL="3840480" indent="0" algn="ctr">
              <a:buNone/>
              <a:defRPr>
                <a:solidFill>
                  <a:schemeClr val="tx1">
                    <a:tint val="75000"/>
                  </a:schemeClr>
                </a:solidFill>
              </a:defRPr>
            </a:lvl8pPr>
            <a:lvl9pPr marL="438912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5F0C6A7-07DE-43DD-87CE-DA1DE7BE2275}" type="datetimeFigureOut">
              <a:rPr lang="en-US" smtClean="0"/>
              <a:t>11/9/2023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57F134-F333-4B83-A319-702878A8D971}" type="slidenum">
              <a:rPr lang="en-US" smtClean="0"/>
              <a:t>‹#›</a:t>
            </a:fld>
            <a:endParaRPr lang="en-US"/>
          </a:p>
        </p:txBody>
      </p:sp>
    </p:spTree>
    <p:extLst>
      <p:ext uri="{BB962C8B-B14F-4D97-AF65-F5344CB8AC3E}">
        <p14:creationId xmlns:p14="http://schemas.microsoft.com/office/powerpoint/2010/main" val="2304500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5F0C6A7-07DE-43DD-87CE-DA1DE7BE2275}" type="datetimeFigureOut">
              <a:rPr lang="en-US" smtClean="0"/>
              <a:t>11/9/2023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57F134-F333-4B83-A319-702878A8D971}" type="slidenum">
              <a:rPr lang="en-US" smtClean="0"/>
              <a:t>‹#›</a:t>
            </a:fld>
            <a:endParaRPr lang="en-US"/>
          </a:p>
        </p:txBody>
      </p:sp>
    </p:spTree>
    <p:extLst>
      <p:ext uri="{BB962C8B-B14F-4D97-AF65-F5344CB8AC3E}">
        <p14:creationId xmlns:p14="http://schemas.microsoft.com/office/powerpoint/2010/main" val="27854740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28600"/>
            <a:ext cx="2743200" cy="48768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28600"/>
            <a:ext cx="8026400" cy="4876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5F0C6A7-07DE-43DD-87CE-DA1DE7BE2275}" type="datetimeFigureOut">
              <a:rPr lang="en-US" smtClean="0"/>
              <a:t>11/9/2023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57F134-F333-4B83-A319-702878A8D971}" type="slidenum">
              <a:rPr lang="en-US" smtClean="0"/>
              <a:t>‹#›</a:t>
            </a:fld>
            <a:endParaRPr lang="en-US"/>
          </a:p>
        </p:txBody>
      </p:sp>
    </p:spTree>
    <p:extLst>
      <p:ext uri="{BB962C8B-B14F-4D97-AF65-F5344CB8AC3E}">
        <p14:creationId xmlns:p14="http://schemas.microsoft.com/office/powerpoint/2010/main" val="20721853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5F0C6A7-07DE-43DD-87CE-DA1DE7BE2275}" type="datetimeFigureOut">
              <a:rPr lang="en-US" smtClean="0"/>
              <a:t>11/9/2023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57F134-F333-4B83-A319-702878A8D971}" type="slidenum">
              <a:rPr lang="en-US" smtClean="0"/>
              <a:t>‹#›</a:t>
            </a:fld>
            <a:endParaRPr lang="en-US"/>
          </a:p>
        </p:txBody>
      </p:sp>
    </p:spTree>
    <p:extLst>
      <p:ext uri="{BB962C8B-B14F-4D97-AF65-F5344CB8AC3E}">
        <p14:creationId xmlns:p14="http://schemas.microsoft.com/office/powerpoint/2010/main" val="29184117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6"/>
          </a:xfrm>
        </p:spPr>
        <p:txBody>
          <a:bodyPr anchor="t"/>
          <a:lstStyle>
            <a:lvl1pPr algn="l">
              <a:defRPr sz="48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400">
                <a:solidFill>
                  <a:schemeClr val="tx1">
                    <a:tint val="75000"/>
                  </a:schemeClr>
                </a:solidFill>
              </a:defRPr>
            </a:lvl1pPr>
            <a:lvl2pPr marL="548640" indent="0">
              <a:buNone/>
              <a:defRPr sz="2160">
                <a:solidFill>
                  <a:schemeClr val="tx1">
                    <a:tint val="75000"/>
                  </a:schemeClr>
                </a:solidFill>
              </a:defRPr>
            </a:lvl2pPr>
            <a:lvl3pPr marL="1097280" indent="0">
              <a:buNone/>
              <a:defRPr sz="1920">
                <a:solidFill>
                  <a:schemeClr val="tx1">
                    <a:tint val="75000"/>
                  </a:schemeClr>
                </a:solidFill>
              </a:defRPr>
            </a:lvl3pPr>
            <a:lvl4pPr marL="1645920" indent="0">
              <a:buNone/>
              <a:defRPr sz="1680">
                <a:solidFill>
                  <a:schemeClr val="tx1">
                    <a:tint val="75000"/>
                  </a:schemeClr>
                </a:solidFill>
              </a:defRPr>
            </a:lvl4pPr>
            <a:lvl5pPr marL="2194560" indent="0">
              <a:buNone/>
              <a:defRPr sz="1680">
                <a:solidFill>
                  <a:schemeClr val="tx1">
                    <a:tint val="75000"/>
                  </a:schemeClr>
                </a:solidFill>
              </a:defRPr>
            </a:lvl5pPr>
            <a:lvl6pPr marL="2743200" indent="0">
              <a:buNone/>
              <a:defRPr sz="1680">
                <a:solidFill>
                  <a:schemeClr val="tx1">
                    <a:tint val="75000"/>
                  </a:schemeClr>
                </a:solidFill>
              </a:defRPr>
            </a:lvl6pPr>
            <a:lvl7pPr marL="3291840" indent="0">
              <a:buNone/>
              <a:defRPr sz="1680">
                <a:solidFill>
                  <a:schemeClr val="tx1">
                    <a:tint val="75000"/>
                  </a:schemeClr>
                </a:solidFill>
              </a:defRPr>
            </a:lvl7pPr>
            <a:lvl8pPr marL="3840480" indent="0">
              <a:buNone/>
              <a:defRPr sz="1680">
                <a:solidFill>
                  <a:schemeClr val="tx1">
                    <a:tint val="75000"/>
                  </a:schemeClr>
                </a:solidFill>
              </a:defRPr>
            </a:lvl8pPr>
            <a:lvl9pPr marL="4389120" indent="0">
              <a:buNone/>
              <a:defRPr sz="168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5F0C6A7-07DE-43DD-87CE-DA1DE7BE2275}" type="datetimeFigureOut">
              <a:rPr lang="en-US" smtClean="0"/>
              <a:t>11/9/2023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57F134-F333-4B83-A319-702878A8D971}" type="slidenum">
              <a:rPr lang="en-US" smtClean="0"/>
              <a:t>‹#›</a:t>
            </a:fld>
            <a:endParaRPr lang="en-US"/>
          </a:p>
        </p:txBody>
      </p:sp>
    </p:spTree>
    <p:extLst>
      <p:ext uri="{BB962C8B-B14F-4D97-AF65-F5344CB8AC3E}">
        <p14:creationId xmlns:p14="http://schemas.microsoft.com/office/powerpoint/2010/main" val="39168677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333500"/>
            <a:ext cx="5384800" cy="3771900"/>
          </a:xfrm>
        </p:spPr>
        <p:txBody>
          <a:bodyPr/>
          <a:lstStyle>
            <a:lvl1pPr>
              <a:defRPr sz="3360"/>
            </a:lvl1pPr>
            <a:lvl2pPr>
              <a:defRPr sz="2880"/>
            </a:lvl2pPr>
            <a:lvl3pPr>
              <a:defRPr sz="2400"/>
            </a:lvl3pPr>
            <a:lvl4pPr>
              <a:defRPr sz="2160"/>
            </a:lvl4pPr>
            <a:lvl5pPr>
              <a:defRPr sz="2160"/>
            </a:lvl5pPr>
            <a:lvl6pPr>
              <a:defRPr sz="2160"/>
            </a:lvl6pPr>
            <a:lvl7pPr>
              <a:defRPr sz="2160"/>
            </a:lvl7pPr>
            <a:lvl8pPr>
              <a:defRPr sz="2160"/>
            </a:lvl8pPr>
            <a:lvl9pPr>
              <a:defRPr sz="216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333500"/>
            <a:ext cx="5384800" cy="3771900"/>
          </a:xfrm>
        </p:spPr>
        <p:txBody>
          <a:bodyPr/>
          <a:lstStyle>
            <a:lvl1pPr>
              <a:defRPr sz="3360"/>
            </a:lvl1pPr>
            <a:lvl2pPr>
              <a:defRPr sz="2880"/>
            </a:lvl2pPr>
            <a:lvl3pPr>
              <a:defRPr sz="2400"/>
            </a:lvl3pPr>
            <a:lvl4pPr>
              <a:defRPr sz="2160"/>
            </a:lvl4pPr>
            <a:lvl5pPr>
              <a:defRPr sz="2160"/>
            </a:lvl5pPr>
            <a:lvl6pPr>
              <a:defRPr sz="2160"/>
            </a:lvl6pPr>
            <a:lvl7pPr>
              <a:defRPr sz="2160"/>
            </a:lvl7pPr>
            <a:lvl8pPr>
              <a:defRPr sz="2160"/>
            </a:lvl8pPr>
            <a:lvl9pPr>
              <a:defRPr sz="216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5F0C6A7-07DE-43DD-87CE-DA1DE7BE2275}" type="datetimeFigureOut">
              <a:rPr lang="en-US" smtClean="0"/>
              <a:t>11/9/2023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57F134-F333-4B83-A319-702878A8D971}" type="slidenum">
              <a:rPr lang="en-US" smtClean="0"/>
              <a:t>‹#›</a:t>
            </a:fld>
            <a:endParaRPr lang="en-US"/>
          </a:p>
        </p:txBody>
      </p:sp>
    </p:spTree>
    <p:extLst>
      <p:ext uri="{BB962C8B-B14F-4D97-AF65-F5344CB8AC3E}">
        <p14:creationId xmlns:p14="http://schemas.microsoft.com/office/powerpoint/2010/main" val="37636232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4"/>
            <a:ext cx="5386917" cy="639762"/>
          </a:xfrm>
        </p:spPr>
        <p:txBody>
          <a:bodyPr anchor="b"/>
          <a:lstStyle>
            <a:lvl1pPr marL="0" indent="0">
              <a:buNone/>
              <a:defRPr sz="2880" b="1"/>
            </a:lvl1pPr>
            <a:lvl2pPr marL="548640" indent="0">
              <a:buNone/>
              <a:defRPr sz="2400" b="1"/>
            </a:lvl2pPr>
            <a:lvl3pPr marL="1097280" indent="0">
              <a:buNone/>
              <a:defRPr sz="2160" b="1"/>
            </a:lvl3pPr>
            <a:lvl4pPr marL="1645920" indent="0">
              <a:buNone/>
              <a:defRPr sz="1920" b="1"/>
            </a:lvl4pPr>
            <a:lvl5pPr marL="2194560" indent="0">
              <a:buNone/>
              <a:defRPr sz="1920" b="1"/>
            </a:lvl5pPr>
            <a:lvl6pPr marL="2743200" indent="0">
              <a:buNone/>
              <a:defRPr sz="1920" b="1"/>
            </a:lvl6pPr>
            <a:lvl7pPr marL="3291840" indent="0">
              <a:buNone/>
              <a:defRPr sz="1920" b="1"/>
            </a:lvl7pPr>
            <a:lvl8pPr marL="3840480" indent="0">
              <a:buNone/>
              <a:defRPr sz="1920" b="1"/>
            </a:lvl8pPr>
            <a:lvl9pPr marL="4389120" indent="0">
              <a:buNone/>
              <a:defRPr sz="192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880"/>
            </a:lvl1pPr>
            <a:lvl2pPr>
              <a:defRPr sz="2400"/>
            </a:lvl2pPr>
            <a:lvl3pPr>
              <a:defRPr sz="2160"/>
            </a:lvl3pPr>
            <a:lvl4pPr>
              <a:defRPr sz="1920"/>
            </a:lvl4pPr>
            <a:lvl5pPr>
              <a:defRPr sz="1920"/>
            </a:lvl5pPr>
            <a:lvl6pPr>
              <a:defRPr sz="1920"/>
            </a:lvl6pPr>
            <a:lvl7pPr>
              <a:defRPr sz="1920"/>
            </a:lvl7pPr>
            <a:lvl8pPr>
              <a:defRPr sz="1920"/>
            </a:lvl8pPr>
            <a:lvl9pPr>
              <a:defRPr sz="192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4"/>
            <a:ext cx="5389033" cy="639762"/>
          </a:xfrm>
        </p:spPr>
        <p:txBody>
          <a:bodyPr anchor="b"/>
          <a:lstStyle>
            <a:lvl1pPr marL="0" indent="0">
              <a:buNone/>
              <a:defRPr sz="2880" b="1"/>
            </a:lvl1pPr>
            <a:lvl2pPr marL="548640" indent="0">
              <a:buNone/>
              <a:defRPr sz="2400" b="1"/>
            </a:lvl2pPr>
            <a:lvl3pPr marL="1097280" indent="0">
              <a:buNone/>
              <a:defRPr sz="2160" b="1"/>
            </a:lvl3pPr>
            <a:lvl4pPr marL="1645920" indent="0">
              <a:buNone/>
              <a:defRPr sz="1920" b="1"/>
            </a:lvl4pPr>
            <a:lvl5pPr marL="2194560" indent="0">
              <a:buNone/>
              <a:defRPr sz="1920" b="1"/>
            </a:lvl5pPr>
            <a:lvl6pPr marL="2743200" indent="0">
              <a:buNone/>
              <a:defRPr sz="1920" b="1"/>
            </a:lvl6pPr>
            <a:lvl7pPr marL="3291840" indent="0">
              <a:buNone/>
              <a:defRPr sz="1920" b="1"/>
            </a:lvl7pPr>
            <a:lvl8pPr marL="3840480" indent="0">
              <a:buNone/>
              <a:defRPr sz="1920" b="1"/>
            </a:lvl8pPr>
            <a:lvl9pPr marL="4389120" indent="0">
              <a:buNone/>
              <a:defRPr sz="192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880"/>
            </a:lvl1pPr>
            <a:lvl2pPr>
              <a:defRPr sz="2400"/>
            </a:lvl2pPr>
            <a:lvl3pPr>
              <a:defRPr sz="2160"/>
            </a:lvl3pPr>
            <a:lvl4pPr>
              <a:defRPr sz="1920"/>
            </a:lvl4pPr>
            <a:lvl5pPr>
              <a:defRPr sz="1920"/>
            </a:lvl5pPr>
            <a:lvl6pPr>
              <a:defRPr sz="1920"/>
            </a:lvl6pPr>
            <a:lvl7pPr>
              <a:defRPr sz="1920"/>
            </a:lvl7pPr>
            <a:lvl8pPr>
              <a:defRPr sz="1920"/>
            </a:lvl8pPr>
            <a:lvl9pPr>
              <a:defRPr sz="192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5F0C6A7-07DE-43DD-87CE-DA1DE7BE2275}" type="datetimeFigureOut">
              <a:rPr lang="en-US" smtClean="0"/>
              <a:t>11/9/2023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E57F134-F333-4B83-A319-702878A8D971}" type="slidenum">
              <a:rPr lang="en-US" smtClean="0"/>
              <a:t>‹#›</a:t>
            </a:fld>
            <a:endParaRPr lang="en-US"/>
          </a:p>
        </p:txBody>
      </p:sp>
    </p:spTree>
    <p:extLst>
      <p:ext uri="{BB962C8B-B14F-4D97-AF65-F5344CB8AC3E}">
        <p14:creationId xmlns:p14="http://schemas.microsoft.com/office/powerpoint/2010/main" val="8097587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5F0C6A7-07DE-43DD-87CE-DA1DE7BE2275}" type="datetimeFigureOut">
              <a:rPr lang="en-US" smtClean="0"/>
              <a:t>11/9/2023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E57F134-F333-4B83-A319-702878A8D971}" type="slidenum">
              <a:rPr lang="en-US" smtClean="0"/>
              <a:t>‹#›</a:t>
            </a:fld>
            <a:endParaRPr lang="en-US"/>
          </a:p>
        </p:txBody>
      </p:sp>
    </p:spTree>
    <p:extLst>
      <p:ext uri="{BB962C8B-B14F-4D97-AF65-F5344CB8AC3E}">
        <p14:creationId xmlns:p14="http://schemas.microsoft.com/office/powerpoint/2010/main" val="18686809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F0C6A7-07DE-43DD-87CE-DA1DE7BE2275}" type="datetimeFigureOut">
              <a:rPr lang="en-US" smtClean="0"/>
              <a:t>11/9/2023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E57F134-F333-4B83-A319-702878A8D971}" type="slidenum">
              <a:rPr lang="en-US" smtClean="0"/>
              <a:t>‹#›</a:t>
            </a:fld>
            <a:endParaRPr lang="en-US"/>
          </a:p>
        </p:txBody>
      </p:sp>
    </p:spTree>
    <p:extLst>
      <p:ext uri="{BB962C8B-B14F-4D97-AF65-F5344CB8AC3E}">
        <p14:creationId xmlns:p14="http://schemas.microsoft.com/office/powerpoint/2010/main" val="12727657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1"/>
            <a:ext cx="4011084" cy="1162050"/>
          </a:xfrm>
        </p:spPr>
        <p:txBody>
          <a:bodyPr anchor="b"/>
          <a:lstStyle>
            <a:lvl1pPr algn="l">
              <a:defRPr sz="2400" b="1"/>
            </a:lvl1pPr>
          </a:lstStyle>
          <a:p>
            <a:r>
              <a:rPr lang="en-US"/>
              <a:t>Click to edit Master title style</a:t>
            </a:r>
          </a:p>
        </p:txBody>
      </p:sp>
      <p:sp>
        <p:nvSpPr>
          <p:cNvPr id="3" name="Content Placeholder 2"/>
          <p:cNvSpPr>
            <a:spLocks noGrp="1"/>
          </p:cNvSpPr>
          <p:nvPr>
            <p:ph idx="1"/>
          </p:nvPr>
        </p:nvSpPr>
        <p:spPr>
          <a:xfrm>
            <a:off x="4766733" y="273050"/>
            <a:ext cx="6815667" cy="5853113"/>
          </a:xfrm>
        </p:spPr>
        <p:txBody>
          <a:bodyPr/>
          <a:lstStyle>
            <a:lvl1pPr>
              <a:defRPr sz="3840"/>
            </a:lvl1pPr>
            <a:lvl2pPr>
              <a:defRPr sz="3360"/>
            </a:lvl2pPr>
            <a:lvl3pPr>
              <a:defRPr sz="2880"/>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1"/>
            <a:ext cx="4011084" cy="4691063"/>
          </a:xfrm>
        </p:spPr>
        <p:txBody>
          <a:bodyPr/>
          <a:lstStyle>
            <a:lvl1pPr marL="0" indent="0">
              <a:buNone/>
              <a:defRPr sz="1680"/>
            </a:lvl1pPr>
            <a:lvl2pPr marL="548640" indent="0">
              <a:buNone/>
              <a:defRPr sz="1440"/>
            </a:lvl2pPr>
            <a:lvl3pPr marL="1097280" indent="0">
              <a:buNone/>
              <a:defRPr sz="1200"/>
            </a:lvl3pPr>
            <a:lvl4pPr marL="1645920" indent="0">
              <a:buNone/>
              <a:defRPr sz="1080"/>
            </a:lvl4pPr>
            <a:lvl5pPr marL="2194560" indent="0">
              <a:buNone/>
              <a:defRPr sz="1080"/>
            </a:lvl5pPr>
            <a:lvl6pPr marL="2743200" indent="0">
              <a:buNone/>
              <a:defRPr sz="1080"/>
            </a:lvl6pPr>
            <a:lvl7pPr marL="3291840" indent="0">
              <a:buNone/>
              <a:defRPr sz="1080"/>
            </a:lvl7pPr>
            <a:lvl8pPr marL="3840480" indent="0">
              <a:buNone/>
              <a:defRPr sz="1080"/>
            </a:lvl8pPr>
            <a:lvl9pPr marL="4389120" indent="0">
              <a:buNone/>
              <a:defRPr sz="1080"/>
            </a:lvl9pPr>
          </a:lstStyle>
          <a:p>
            <a:pPr lvl="0"/>
            <a:r>
              <a:rPr lang="en-US"/>
              <a:t>Click to edit Master text styles</a:t>
            </a:r>
          </a:p>
        </p:txBody>
      </p:sp>
      <p:sp>
        <p:nvSpPr>
          <p:cNvPr id="5" name="Date Placeholder 4"/>
          <p:cNvSpPr>
            <a:spLocks noGrp="1"/>
          </p:cNvSpPr>
          <p:nvPr>
            <p:ph type="dt" sz="half" idx="10"/>
          </p:nvPr>
        </p:nvSpPr>
        <p:spPr/>
        <p:txBody>
          <a:bodyPr/>
          <a:lstStyle/>
          <a:p>
            <a:fld id="{A5F0C6A7-07DE-43DD-87CE-DA1DE7BE2275}" type="datetimeFigureOut">
              <a:rPr lang="en-US" smtClean="0"/>
              <a:t>11/9/2023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57F134-F333-4B83-A319-702878A8D971}" type="slidenum">
              <a:rPr lang="en-US" smtClean="0"/>
              <a:t>‹#›</a:t>
            </a:fld>
            <a:endParaRPr lang="en-US"/>
          </a:p>
        </p:txBody>
      </p:sp>
    </p:spTree>
    <p:extLst>
      <p:ext uri="{BB962C8B-B14F-4D97-AF65-F5344CB8AC3E}">
        <p14:creationId xmlns:p14="http://schemas.microsoft.com/office/powerpoint/2010/main" val="35029883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4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840"/>
            </a:lvl1pPr>
            <a:lvl2pPr marL="548640" indent="0">
              <a:buNone/>
              <a:defRPr sz="3360"/>
            </a:lvl2pPr>
            <a:lvl3pPr marL="1097280" indent="0">
              <a:buNone/>
              <a:defRPr sz="2880"/>
            </a:lvl3pPr>
            <a:lvl4pPr marL="1645920" indent="0">
              <a:buNone/>
              <a:defRPr sz="2400"/>
            </a:lvl4pPr>
            <a:lvl5pPr marL="2194560" indent="0">
              <a:buNone/>
              <a:defRPr sz="2400"/>
            </a:lvl5pPr>
            <a:lvl6pPr marL="2743200" indent="0">
              <a:buNone/>
              <a:defRPr sz="2400"/>
            </a:lvl6pPr>
            <a:lvl7pPr marL="3291840" indent="0">
              <a:buNone/>
              <a:defRPr sz="2400"/>
            </a:lvl7pPr>
            <a:lvl8pPr marL="3840480" indent="0">
              <a:buNone/>
              <a:defRPr sz="2400"/>
            </a:lvl8pPr>
            <a:lvl9pPr marL="4389120" indent="0">
              <a:buNone/>
              <a:defRPr sz="2400"/>
            </a:lvl9pPr>
          </a:lstStyle>
          <a:p>
            <a:r>
              <a:rPr lang="en-US"/>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680"/>
            </a:lvl1pPr>
            <a:lvl2pPr marL="548640" indent="0">
              <a:buNone/>
              <a:defRPr sz="1440"/>
            </a:lvl2pPr>
            <a:lvl3pPr marL="1097280" indent="0">
              <a:buNone/>
              <a:defRPr sz="1200"/>
            </a:lvl3pPr>
            <a:lvl4pPr marL="1645920" indent="0">
              <a:buNone/>
              <a:defRPr sz="1080"/>
            </a:lvl4pPr>
            <a:lvl5pPr marL="2194560" indent="0">
              <a:buNone/>
              <a:defRPr sz="1080"/>
            </a:lvl5pPr>
            <a:lvl6pPr marL="2743200" indent="0">
              <a:buNone/>
              <a:defRPr sz="1080"/>
            </a:lvl6pPr>
            <a:lvl7pPr marL="3291840" indent="0">
              <a:buNone/>
              <a:defRPr sz="1080"/>
            </a:lvl7pPr>
            <a:lvl8pPr marL="3840480" indent="0">
              <a:buNone/>
              <a:defRPr sz="1080"/>
            </a:lvl8pPr>
            <a:lvl9pPr marL="4389120" indent="0">
              <a:buNone/>
              <a:defRPr sz="1080"/>
            </a:lvl9pPr>
          </a:lstStyle>
          <a:p>
            <a:pPr lvl="0"/>
            <a:r>
              <a:rPr lang="en-US"/>
              <a:t>Click to edit Master text styles</a:t>
            </a:r>
          </a:p>
        </p:txBody>
      </p:sp>
      <p:sp>
        <p:nvSpPr>
          <p:cNvPr id="5" name="Date Placeholder 4"/>
          <p:cNvSpPr>
            <a:spLocks noGrp="1"/>
          </p:cNvSpPr>
          <p:nvPr>
            <p:ph type="dt" sz="half" idx="10"/>
          </p:nvPr>
        </p:nvSpPr>
        <p:spPr/>
        <p:txBody>
          <a:bodyPr/>
          <a:lstStyle/>
          <a:p>
            <a:fld id="{A5F0C6A7-07DE-43DD-87CE-DA1DE7BE2275}" type="datetimeFigureOut">
              <a:rPr lang="en-US" smtClean="0"/>
              <a:t>11/9/2023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57F134-F333-4B83-A319-702878A8D971}" type="slidenum">
              <a:rPr lang="en-US" smtClean="0"/>
              <a:t>‹#›</a:t>
            </a:fld>
            <a:endParaRPr lang="en-US"/>
          </a:p>
        </p:txBody>
      </p:sp>
    </p:spTree>
    <p:extLst>
      <p:ext uri="{BB962C8B-B14F-4D97-AF65-F5344CB8AC3E}">
        <p14:creationId xmlns:p14="http://schemas.microsoft.com/office/powerpoint/2010/main" val="32106266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0"/>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2"/>
            <a:ext cx="2844800" cy="365125"/>
          </a:xfrm>
          <a:prstGeom prst="rect">
            <a:avLst/>
          </a:prstGeom>
        </p:spPr>
        <p:txBody>
          <a:bodyPr vert="horz" lIns="91440" tIns="45720" rIns="91440" bIns="45720" rtlCol="0" anchor="ctr"/>
          <a:lstStyle>
            <a:lvl1pPr algn="l">
              <a:defRPr sz="1440">
                <a:solidFill>
                  <a:schemeClr val="tx1">
                    <a:tint val="75000"/>
                  </a:schemeClr>
                </a:solidFill>
              </a:defRPr>
            </a:lvl1pPr>
          </a:lstStyle>
          <a:p>
            <a:fld id="{A5F0C6A7-07DE-43DD-87CE-DA1DE7BE2275}" type="datetimeFigureOut">
              <a:rPr lang="en-US" smtClean="0"/>
              <a:t>11/9/2023</a:t>
            </a:fld>
            <a:endParaRPr lang="en-US"/>
          </a:p>
        </p:txBody>
      </p:sp>
      <p:sp>
        <p:nvSpPr>
          <p:cNvPr id="5" name="Footer Placeholder 4"/>
          <p:cNvSpPr>
            <a:spLocks noGrp="1"/>
          </p:cNvSpPr>
          <p:nvPr>
            <p:ph type="ftr" sz="quarter" idx="3"/>
          </p:nvPr>
        </p:nvSpPr>
        <p:spPr>
          <a:xfrm>
            <a:off x="4165600" y="6356352"/>
            <a:ext cx="3860800" cy="365125"/>
          </a:xfrm>
          <a:prstGeom prst="rect">
            <a:avLst/>
          </a:prstGeom>
        </p:spPr>
        <p:txBody>
          <a:bodyPr vert="horz" lIns="91440" tIns="45720" rIns="91440" bIns="45720" rtlCol="0" anchor="ctr"/>
          <a:lstStyle>
            <a:lvl1pPr algn="ctr">
              <a:defRPr sz="144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2"/>
            <a:ext cx="2844800" cy="365125"/>
          </a:xfrm>
          <a:prstGeom prst="rect">
            <a:avLst/>
          </a:prstGeom>
        </p:spPr>
        <p:txBody>
          <a:bodyPr vert="horz" lIns="91440" tIns="45720" rIns="91440" bIns="45720" rtlCol="0" anchor="ctr"/>
          <a:lstStyle>
            <a:lvl1pPr algn="r">
              <a:defRPr sz="1440">
                <a:solidFill>
                  <a:schemeClr val="tx1">
                    <a:tint val="75000"/>
                  </a:schemeClr>
                </a:solidFill>
              </a:defRPr>
            </a:lvl1pPr>
          </a:lstStyle>
          <a:p>
            <a:fld id="{DE57F134-F333-4B83-A319-702878A8D971}" type="slidenum">
              <a:rPr lang="en-US" smtClean="0"/>
              <a:t>‹#›</a:t>
            </a:fld>
            <a:endParaRPr lang="en-US"/>
          </a:p>
        </p:txBody>
      </p:sp>
      <p:pic>
        <p:nvPicPr>
          <p:cNvPr id="15" name="Picture 14" descr="UWSP1-16-10ratio.png"/>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1" y="0"/>
            <a:ext cx="12191999" cy="6858000"/>
          </a:xfrm>
          <a:prstGeom prst="rect">
            <a:avLst/>
          </a:prstGeom>
        </p:spPr>
      </p:pic>
    </p:spTree>
    <p:extLst>
      <p:ext uri="{BB962C8B-B14F-4D97-AF65-F5344CB8AC3E}">
        <p14:creationId xmlns:p14="http://schemas.microsoft.com/office/powerpoint/2010/main" val="14090115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548640" rtl="0" eaLnBrk="1" latinLnBrk="0" hangingPunct="1">
        <a:spcBef>
          <a:spcPct val="0"/>
        </a:spcBef>
        <a:buNone/>
        <a:defRPr sz="5280" kern="1200">
          <a:solidFill>
            <a:schemeClr val="tx1"/>
          </a:solidFill>
          <a:latin typeface="+mj-lt"/>
          <a:ea typeface="+mj-ea"/>
          <a:cs typeface="+mj-cs"/>
        </a:defRPr>
      </a:lvl1pPr>
    </p:titleStyle>
    <p:bodyStyle>
      <a:lvl1pPr marL="411480" indent="-411480" algn="l" defTabSz="548640" rtl="0" eaLnBrk="1" latinLnBrk="0" hangingPunct="1">
        <a:spcBef>
          <a:spcPct val="20000"/>
        </a:spcBef>
        <a:buFont typeface="Arial"/>
        <a:buChar char="•"/>
        <a:defRPr sz="3840" kern="1200">
          <a:solidFill>
            <a:schemeClr val="tx1"/>
          </a:solidFill>
          <a:latin typeface="+mn-lt"/>
          <a:ea typeface="+mn-ea"/>
          <a:cs typeface="+mn-cs"/>
        </a:defRPr>
      </a:lvl1pPr>
      <a:lvl2pPr marL="891540" indent="-342900" algn="l" defTabSz="548640" rtl="0" eaLnBrk="1" latinLnBrk="0" hangingPunct="1">
        <a:spcBef>
          <a:spcPct val="20000"/>
        </a:spcBef>
        <a:buFont typeface="Arial"/>
        <a:buChar char="–"/>
        <a:defRPr sz="3360" kern="1200">
          <a:solidFill>
            <a:schemeClr val="tx1"/>
          </a:solidFill>
          <a:latin typeface="+mn-lt"/>
          <a:ea typeface="+mn-ea"/>
          <a:cs typeface="+mn-cs"/>
        </a:defRPr>
      </a:lvl2pPr>
      <a:lvl3pPr marL="1371600" indent="-274320" algn="l" defTabSz="548640" rtl="0" eaLnBrk="1" latinLnBrk="0" hangingPunct="1">
        <a:spcBef>
          <a:spcPct val="20000"/>
        </a:spcBef>
        <a:buFont typeface="Arial"/>
        <a:buChar char="•"/>
        <a:defRPr sz="2880" kern="1200">
          <a:solidFill>
            <a:schemeClr val="tx1"/>
          </a:solidFill>
          <a:latin typeface="+mn-lt"/>
          <a:ea typeface="+mn-ea"/>
          <a:cs typeface="+mn-cs"/>
        </a:defRPr>
      </a:lvl3pPr>
      <a:lvl4pPr marL="1920240" indent="-274320" algn="l" defTabSz="548640" rtl="0" eaLnBrk="1" latinLnBrk="0" hangingPunct="1">
        <a:spcBef>
          <a:spcPct val="20000"/>
        </a:spcBef>
        <a:buFont typeface="Arial"/>
        <a:buChar char="–"/>
        <a:defRPr sz="2400" kern="1200">
          <a:solidFill>
            <a:schemeClr val="tx1"/>
          </a:solidFill>
          <a:latin typeface="+mn-lt"/>
          <a:ea typeface="+mn-ea"/>
          <a:cs typeface="+mn-cs"/>
        </a:defRPr>
      </a:lvl4pPr>
      <a:lvl5pPr marL="2468880" indent="-274320" algn="l" defTabSz="548640" rtl="0" eaLnBrk="1" latinLnBrk="0" hangingPunct="1">
        <a:spcBef>
          <a:spcPct val="20000"/>
        </a:spcBef>
        <a:buFont typeface="Arial"/>
        <a:buChar char="»"/>
        <a:defRPr sz="2400" kern="1200">
          <a:solidFill>
            <a:schemeClr val="tx1"/>
          </a:solidFill>
          <a:latin typeface="+mn-lt"/>
          <a:ea typeface="+mn-ea"/>
          <a:cs typeface="+mn-cs"/>
        </a:defRPr>
      </a:lvl5pPr>
      <a:lvl6pPr marL="3017520" indent="-274320" algn="l" defTabSz="548640" rtl="0" eaLnBrk="1" latinLnBrk="0" hangingPunct="1">
        <a:spcBef>
          <a:spcPct val="20000"/>
        </a:spcBef>
        <a:buFont typeface="Arial"/>
        <a:buChar char="•"/>
        <a:defRPr sz="2400" kern="1200">
          <a:solidFill>
            <a:schemeClr val="tx1"/>
          </a:solidFill>
          <a:latin typeface="+mn-lt"/>
          <a:ea typeface="+mn-ea"/>
          <a:cs typeface="+mn-cs"/>
        </a:defRPr>
      </a:lvl6pPr>
      <a:lvl7pPr marL="3566160" indent="-274320" algn="l" defTabSz="548640" rtl="0" eaLnBrk="1" latinLnBrk="0" hangingPunct="1">
        <a:spcBef>
          <a:spcPct val="20000"/>
        </a:spcBef>
        <a:buFont typeface="Arial"/>
        <a:buChar char="•"/>
        <a:defRPr sz="2400" kern="1200">
          <a:solidFill>
            <a:schemeClr val="tx1"/>
          </a:solidFill>
          <a:latin typeface="+mn-lt"/>
          <a:ea typeface="+mn-ea"/>
          <a:cs typeface="+mn-cs"/>
        </a:defRPr>
      </a:lvl7pPr>
      <a:lvl8pPr marL="4114800" indent="-274320" algn="l" defTabSz="548640" rtl="0" eaLnBrk="1" latinLnBrk="0" hangingPunct="1">
        <a:spcBef>
          <a:spcPct val="20000"/>
        </a:spcBef>
        <a:buFont typeface="Arial"/>
        <a:buChar char="•"/>
        <a:defRPr sz="2400" kern="1200">
          <a:solidFill>
            <a:schemeClr val="tx1"/>
          </a:solidFill>
          <a:latin typeface="+mn-lt"/>
          <a:ea typeface="+mn-ea"/>
          <a:cs typeface="+mn-cs"/>
        </a:defRPr>
      </a:lvl8pPr>
      <a:lvl9pPr marL="4663440" indent="-274320" algn="l" defTabSz="548640" rtl="0" eaLnBrk="1" latinLnBrk="0" hangingPunct="1">
        <a:spcBef>
          <a:spcPct val="20000"/>
        </a:spcBef>
        <a:buFont typeface="Arial"/>
        <a:buChar char="•"/>
        <a:defRPr sz="2400" kern="1200">
          <a:solidFill>
            <a:schemeClr val="tx1"/>
          </a:solidFill>
          <a:latin typeface="+mn-lt"/>
          <a:ea typeface="+mn-ea"/>
          <a:cs typeface="+mn-cs"/>
        </a:defRPr>
      </a:lvl9pPr>
    </p:bodyStyle>
    <p:otherStyle>
      <a:defPPr>
        <a:defRPr lang="en-US"/>
      </a:defPPr>
      <a:lvl1pPr marL="0" algn="l" defTabSz="548640" rtl="0" eaLnBrk="1" latinLnBrk="0" hangingPunct="1">
        <a:defRPr sz="2160" kern="1200">
          <a:solidFill>
            <a:schemeClr val="tx1"/>
          </a:solidFill>
          <a:latin typeface="+mn-lt"/>
          <a:ea typeface="+mn-ea"/>
          <a:cs typeface="+mn-cs"/>
        </a:defRPr>
      </a:lvl1pPr>
      <a:lvl2pPr marL="548640" algn="l" defTabSz="548640" rtl="0" eaLnBrk="1" latinLnBrk="0" hangingPunct="1">
        <a:defRPr sz="2160" kern="1200">
          <a:solidFill>
            <a:schemeClr val="tx1"/>
          </a:solidFill>
          <a:latin typeface="+mn-lt"/>
          <a:ea typeface="+mn-ea"/>
          <a:cs typeface="+mn-cs"/>
        </a:defRPr>
      </a:lvl2pPr>
      <a:lvl3pPr marL="1097280" algn="l" defTabSz="548640" rtl="0" eaLnBrk="1" latinLnBrk="0" hangingPunct="1">
        <a:defRPr sz="2160" kern="1200">
          <a:solidFill>
            <a:schemeClr val="tx1"/>
          </a:solidFill>
          <a:latin typeface="+mn-lt"/>
          <a:ea typeface="+mn-ea"/>
          <a:cs typeface="+mn-cs"/>
        </a:defRPr>
      </a:lvl3pPr>
      <a:lvl4pPr marL="1645920" algn="l" defTabSz="548640" rtl="0" eaLnBrk="1" latinLnBrk="0" hangingPunct="1">
        <a:defRPr sz="2160" kern="1200">
          <a:solidFill>
            <a:schemeClr val="tx1"/>
          </a:solidFill>
          <a:latin typeface="+mn-lt"/>
          <a:ea typeface="+mn-ea"/>
          <a:cs typeface="+mn-cs"/>
        </a:defRPr>
      </a:lvl4pPr>
      <a:lvl5pPr marL="2194560" algn="l" defTabSz="548640" rtl="0" eaLnBrk="1" latinLnBrk="0" hangingPunct="1">
        <a:defRPr sz="2160" kern="1200">
          <a:solidFill>
            <a:schemeClr val="tx1"/>
          </a:solidFill>
          <a:latin typeface="+mn-lt"/>
          <a:ea typeface="+mn-ea"/>
          <a:cs typeface="+mn-cs"/>
        </a:defRPr>
      </a:lvl5pPr>
      <a:lvl6pPr marL="2743200" algn="l" defTabSz="548640" rtl="0" eaLnBrk="1" latinLnBrk="0" hangingPunct="1">
        <a:defRPr sz="2160" kern="1200">
          <a:solidFill>
            <a:schemeClr val="tx1"/>
          </a:solidFill>
          <a:latin typeface="+mn-lt"/>
          <a:ea typeface="+mn-ea"/>
          <a:cs typeface="+mn-cs"/>
        </a:defRPr>
      </a:lvl6pPr>
      <a:lvl7pPr marL="3291840" algn="l" defTabSz="548640" rtl="0" eaLnBrk="1" latinLnBrk="0" hangingPunct="1">
        <a:defRPr sz="2160" kern="1200">
          <a:solidFill>
            <a:schemeClr val="tx1"/>
          </a:solidFill>
          <a:latin typeface="+mn-lt"/>
          <a:ea typeface="+mn-ea"/>
          <a:cs typeface="+mn-cs"/>
        </a:defRPr>
      </a:lvl7pPr>
      <a:lvl8pPr marL="3840480" algn="l" defTabSz="548640" rtl="0" eaLnBrk="1" latinLnBrk="0" hangingPunct="1">
        <a:defRPr sz="2160" kern="1200">
          <a:solidFill>
            <a:schemeClr val="tx1"/>
          </a:solidFill>
          <a:latin typeface="+mn-lt"/>
          <a:ea typeface="+mn-ea"/>
          <a:cs typeface="+mn-cs"/>
        </a:defRPr>
      </a:lvl8pPr>
      <a:lvl9pPr marL="4389120" algn="l" defTabSz="548640" rtl="0" eaLnBrk="1" latinLnBrk="0" hangingPunct="1">
        <a:defRPr sz="21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3.uwsp.edu/hr/Documents/Employee%20ePerformance%20Guide%20-%20Goals%20Model%20Weighting.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hyperlink" Target="https://uwservice.wisconsin.edu/docs/publications/pm-define_criteria_ee.pdf" TargetMode="External"/><Relationship Id="rId4" Type="http://schemas.openxmlformats.org/officeDocument/2006/relationships/hyperlink" Target="https://uwservice.wisconsin.edu/docs/publications/pm-define_criteria_mgr.pdf"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www3.uwsp.edu/hr/Documents/Employee%20ePerformance%20Guide%20-%20Competency%20Model%20Weighting.pdf"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hyperlink" Target="https://uwservice.wisconsin.edu/docs/publications/pm-define_criteria_ee.pdf"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uwservice.wisconsin.edu/docs/publications/pm-mandatory_training_tab_MET_campus.pdf" TargetMode="External"/><Relationship Id="rId7" Type="http://schemas.openxmlformats.org/officeDocument/2006/relationships/hyperlink" Target="mailto:hr@uwsp.edu"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hyperlink" Target="https://www.uwsp.edu/hr/Pages/Training%20and%20Development/Performance-Reviews.aspx" TargetMode="External"/><Relationship Id="rId5" Type="http://schemas.openxmlformats.org/officeDocument/2006/relationships/hyperlink" Target="https://uwservice.wisconsin.edu/docs/publications/acknowledge_mgr.pdf" TargetMode="External"/><Relationship Id="rId4" Type="http://schemas.openxmlformats.org/officeDocument/2006/relationships/hyperlink" Target="https://kb.uwss.wisconsin.edu/96614"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www3.uwsp.edu/hr/Pages/Training%20and%20Development/Performance-Reviews.aspx"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hyperlink" Target="https://uwservice.wisconsin.edu/docs/publications/manager_evaluation.pdf" TargetMode="External"/><Relationship Id="rId3" Type="http://schemas.openxmlformats.org/officeDocument/2006/relationships/hyperlink" Target="https://uwservice.wisconsin.edu/docs/publications/performance_flow.pdf" TargetMode="External"/><Relationship Id="rId7" Type="http://schemas.openxmlformats.org/officeDocument/2006/relationships/hyperlink" Target="https://uwservice.wisconsin.edu/docs/publications/self_evaluation_ee.pdf"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uwservice.wisconsin.edu/docs/publications/finalize_criteria_mgr.pdf" TargetMode="External"/><Relationship Id="rId5" Type="http://schemas.openxmlformats.org/officeDocument/2006/relationships/hyperlink" Target="https://uwservice.wisconsin.edu/docs/publications/checkpoint_mgr.pdf" TargetMode="External"/><Relationship Id="rId4" Type="http://schemas.openxmlformats.org/officeDocument/2006/relationships/hyperlink" Target="https://uwservice.wisconsin.edu/docs/publications/pm-define_criteria_mgr.pdf" TargetMode="External"/><Relationship Id="rId9" Type="http://schemas.openxmlformats.org/officeDocument/2006/relationships/hyperlink" Target="https://uwservice.wisconsin.edu/docs/publications/pm-mgr_reopen.pdf"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uwservice.wisconsin.edu/docs/publications/pm-emails.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uwservice.wisconsin.edu/video_learning/ep-manager/index.php"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hyperlink" Target="https://www.uwsp.edu/hr/Pages/Training%20and%20Development/Performance-Reviews.aspx" TargetMode="External"/><Relationship Id="rId4" Type="http://schemas.openxmlformats.org/officeDocument/2006/relationships/hyperlink" Target="https://uwservice.wisconsin.edu/docs/publications/pm-define_criteria_mgr.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AE03EF-37AC-4187-850F-A02FBE0441FD}"/>
              </a:ext>
            </a:extLst>
          </p:cNvPr>
          <p:cNvSpPr>
            <a:spLocks noGrp="1"/>
          </p:cNvSpPr>
          <p:nvPr>
            <p:ph type="ctrTitle"/>
          </p:nvPr>
        </p:nvSpPr>
        <p:spPr/>
        <p:txBody>
          <a:bodyPr>
            <a:normAutofit fontScale="90000"/>
          </a:bodyPr>
          <a:lstStyle/>
          <a:p>
            <a:r>
              <a:rPr lang="en-US" dirty="0"/>
              <a:t>Supervisor </a:t>
            </a:r>
            <a:r>
              <a:rPr lang="en-US" dirty="0" err="1"/>
              <a:t>ePerformance</a:t>
            </a:r>
            <a:r>
              <a:rPr lang="en-US" dirty="0"/>
              <a:t> Overview</a:t>
            </a:r>
            <a:br>
              <a:rPr lang="en-US" dirty="0"/>
            </a:br>
            <a:r>
              <a:rPr lang="en-US" dirty="0"/>
              <a:t>Non-Instructional Staff</a:t>
            </a:r>
          </a:p>
        </p:txBody>
      </p:sp>
      <p:sp>
        <p:nvSpPr>
          <p:cNvPr id="3" name="Subtitle 2">
            <a:extLst>
              <a:ext uri="{FF2B5EF4-FFF2-40B4-BE49-F238E27FC236}">
                <a16:creationId xmlns:a16="http://schemas.microsoft.com/office/drawing/2014/main" id="{27A5B5BE-3F3A-4355-9D7F-6B850CE7CB63}"/>
              </a:ext>
            </a:extLst>
          </p:cNvPr>
          <p:cNvSpPr>
            <a:spLocks noGrp="1"/>
          </p:cNvSpPr>
          <p:nvPr>
            <p:ph type="subTitle" idx="1"/>
          </p:nvPr>
        </p:nvSpPr>
        <p:spPr/>
        <p:txBody>
          <a:bodyPr/>
          <a:lstStyle/>
          <a:p>
            <a:r>
              <a:rPr lang="en-US" dirty="0">
                <a:solidFill>
                  <a:srgbClr val="7030A0"/>
                </a:solidFill>
              </a:rPr>
              <a:t>Nora Boomer, MA, PHR, SHRM-CP</a:t>
            </a:r>
          </a:p>
          <a:p>
            <a:r>
              <a:rPr lang="en-US" dirty="0">
                <a:solidFill>
                  <a:srgbClr val="7030A0"/>
                </a:solidFill>
              </a:rPr>
              <a:t>Human Resources Manager</a:t>
            </a:r>
          </a:p>
          <a:p>
            <a:endParaRPr lang="en-US" dirty="0"/>
          </a:p>
        </p:txBody>
      </p:sp>
    </p:spTree>
    <p:extLst>
      <p:ext uri="{BB962C8B-B14F-4D97-AF65-F5344CB8AC3E}">
        <p14:creationId xmlns:p14="http://schemas.microsoft.com/office/powerpoint/2010/main" val="17451568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28FE39-DBE5-489A-A7E4-7E85109B5C6C}"/>
              </a:ext>
            </a:extLst>
          </p:cNvPr>
          <p:cNvSpPr>
            <a:spLocks noGrp="1"/>
          </p:cNvSpPr>
          <p:nvPr>
            <p:ph type="title"/>
          </p:nvPr>
        </p:nvSpPr>
        <p:spPr/>
        <p:txBody>
          <a:bodyPr>
            <a:normAutofit/>
          </a:bodyPr>
          <a:lstStyle/>
          <a:p>
            <a:r>
              <a:rPr lang="en-US" dirty="0"/>
              <a:t>Complete Define Criteria for </a:t>
            </a:r>
            <a:r>
              <a:rPr lang="en-US" b="1" dirty="0">
                <a:solidFill>
                  <a:srgbClr val="7030A0"/>
                </a:solidFill>
                <a:hlinkClick r:id="rId3"/>
              </a:rPr>
              <a:t>Goals</a:t>
            </a:r>
            <a:endParaRPr lang="en-US" b="1" dirty="0">
              <a:solidFill>
                <a:srgbClr val="7030A0"/>
              </a:solidFill>
            </a:endParaRPr>
          </a:p>
        </p:txBody>
      </p:sp>
      <p:sp>
        <p:nvSpPr>
          <p:cNvPr id="3" name="Content Placeholder 2">
            <a:extLst>
              <a:ext uri="{FF2B5EF4-FFF2-40B4-BE49-F238E27FC236}">
                <a16:creationId xmlns:a16="http://schemas.microsoft.com/office/drawing/2014/main" id="{42FBE776-0940-4D89-A507-FDAB472F8C55}"/>
              </a:ext>
            </a:extLst>
          </p:cNvPr>
          <p:cNvSpPr>
            <a:spLocks noGrp="1"/>
          </p:cNvSpPr>
          <p:nvPr>
            <p:ph idx="1"/>
          </p:nvPr>
        </p:nvSpPr>
        <p:spPr/>
        <p:txBody>
          <a:bodyPr>
            <a:normAutofit fontScale="85000" lnSpcReduction="10000"/>
          </a:bodyPr>
          <a:lstStyle/>
          <a:p>
            <a:r>
              <a:rPr lang="en-US" dirty="0"/>
              <a:t>Ensure the summary weight is 100%</a:t>
            </a:r>
          </a:p>
          <a:p>
            <a:pPr lvl="1"/>
            <a:r>
              <a:rPr lang="en-US" dirty="0"/>
              <a:t>Make 1 competency 100% weight and the other competencies 0% weight. This allows minimal admin later.</a:t>
            </a:r>
          </a:p>
          <a:p>
            <a:pPr lvl="1"/>
            <a:r>
              <a:rPr lang="en-US" dirty="0"/>
              <a:t>Make the Competencies Summary Section Weight 0%</a:t>
            </a:r>
          </a:p>
          <a:p>
            <a:r>
              <a:rPr lang="en-US" dirty="0"/>
              <a:t>Ensure the goal(s) entered align with your expectations </a:t>
            </a:r>
            <a:r>
              <a:rPr lang="en-US" u="sng" dirty="0"/>
              <a:t>and</a:t>
            </a:r>
            <a:r>
              <a:rPr lang="en-US" dirty="0"/>
              <a:t> the instructions of the applicable </a:t>
            </a:r>
            <a:r>
              <a:rPr lang="en-US" dirty="0">
                <a:hlinkClick r:id="rId4"/>
              </a:rPr>
              <a:t>Define Criteria – Manager</a:t>
            </a:r>
            <a:endParaRPr lang="en-US" dirty="0"/>
          </a:p>
          <a:p>
            <a:r>
              <a:rPr lang="en-US" dirty="0"/>
              <a:t>Edit as needed or Release to the Employee if you want them to make updates </a:t>
            </a:r>
            <a:r>
              <a:rPr lang="en-US" dirty="0">
                <a:hlinkClick r:id="rId5"/>
              </a:rPr>
              <a:t>Define Criteria - Employee</a:t>
            </a:r>
            <a:endParaRPr lang="en-US" dirty="0"/>
          </a:p>
          <a:p>
            <a:r>
              <a:rPr lang="en-US" dirty="0"/>
              <a:t>Approve the step</a:t>
            </a:r>
          </a:p>
        </p:txBody>
      </p:sp>
    </p:spTree>
    <p:extLst>
      <p:ext uri="{BB962C8B-B14F-4D97-AF65-F5344CB8AC3E}">
        <p14:creationId xmlns:p14="http://schemas.microsoft.com/office/powerpoint/2010/main" val="5497726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28FE39-DBE5-489A-A7E4-7E85109B5C6C}"/>
              </a:ext>
            </a:extLst>
          </p:cNvPr>
          <p:cNvSpPr>
            <a:spLocks noGrp="1"/>
          </p:cNvSpPr>
          <p:nvPr>
            <p:ph type="title"/>
          </p:nvPr>
        </p:nvSpPr>
        <p:spPr/>
        <p:txBody>
          <a:bodyPr>
            <a:normAutofit fontScale="90000"/>
          </a:bodyPr>
          <a:lstStyle/>
          <a:p>
            <a:r>
              <a:rPr lang="en-US" dirty="0"/>
              <a:t>Complete Define Criteria for </a:t>
            </a:r>
            <a:r>
              <a:rPr lang="en-US" b="1" dirty="0">
                <a:solidFill>
                  <a:srgbClr val="7030A0"/>
                </a:solidFill>
                <a:hlinkClick r:id="rId3"/>
              </a:rPr>
              <a:t>Competencies</a:t>
            </a:r>
            <a:endParaRPr lang="en-US" b="1" dirty="0">
              <a:solidFill>
                <a:srgbClr val="7030A0"/>
              </a:solidFill>
            </a:endParaRPr>
          </a:p>
        </p:txBody>
      </p:sp>
      <p:sp>
        <p:nvSpPr>
          <p:cNvPr id="3" name="Content Placeholder 2">
            <a:extLst>
              <a:ext uri="{FF2B5EF4-FFF2-40B4-BE49-F238E27FC236}">
                <a16:creationId xmlns:a16="http://schemas.microsoft.com/office/drawing/2014/main" id="{42FBE776-0940-4D89-A507-FDAB472F8C55}"/>
              </a:ext>
            </a:extLst>
          </p:cNvPr>
          <p:cNvSpPr>
            <a:spLocks noGrp="1"/>
          </p:cNvSpPr>
          <p:nvPr>
            <p:ph idx="1"/>
          </p:nvPr>
        </p:nvSpPr>
        <p:spPr/>
        <p:txBody>
          <a:bodyPr>
            <a:normAutofit fontScale="92500"/>
          </a:bodyPr>
          <a:lstStyle/>
          <a:p>
            <a:r>
              <a:rPr lang="en-US" dirty="0"/>
              <a:t>Ensure the summary weight is 100%</a:t>
            </a:r>
          </a:p>
          <a:p>
            <a:pPr lvl="1"/>
            <a:r>
              <a:rPr lang="en-US" dirty="0"/>
              <a:t>Ensure the Goals summary weight is 0%</a:t>
            </a:r>
          </a:p>
          <a:p>
            <a:r>
              <a:rPr lang="en-US" dirty="0"/>
              <a:t>Ensure the weighting of each competency meets your expectations and equals 100%</a:t>
            </a:r>
          </a:p>
          <a:p>
            <a:r>
              <a:rPr lang="en-US" dirty="0"/>
              <a:t>Edit as needed or Release to the Employee if you want them to make updates </a:t>
            </a:r>
            <a:r>
              <a:rPr lang="en-US" dirty="0">
                <a:hlinkClick r:id="rId4"/>
              </a:rPr>
              <a:t>Employee Define Criteria </a:t>
            </a:r>
            <a:endParaRPr lang="en-US" dirty="0"/>
          </a:p>
          <a:p>
            <a:r>
              <a:rPr lang="en-US" dirty="0"/>
              <a:t>Approve the step</a:t>
            </a:r>
          </a:p>
        </p:txBody>
      </p:sp>
    </p:spTree>
    <p:extLst>
      <p:ext uri="{BB962C8B-B14F-4D97-AF65-F5344CB8AC3E}">
        <p14:creationId xmlns:p14="http://schemas.microsoft.com/office/powerpoint/2010/main" val="12340388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F1DEF110-CFD4-6FCF-31B8-2926A52C59B8}"/>
              </a:ext>
            </a:extLst>
          </p:cNvPr>
          <p:cNvPicPr>
            <a:picLocks noChangeAspect="1"/>
          </p:cNvPicPr>
          <p:nvPr/>
        </p:nvPicPr>
        <p:blipFill>
          <a:blip r:embed="rId3"/>
          <a:stretch>
            <a:fillRect/>
          </a:stretch>
        </p:blipFill>
        <p:spPr>
          <a:xfrm>
            <a:off x="3862136" y="120316"/>
            <a:ext cx="5485501" cy="5664394"/>
          </a:xfrm>
          <a:prstGeom prst="rect">
            <a:avLst/>
          </a:prstGeom>
        </p:spPr>
      </p:pic>
    </p:spTree>
    <p:extLst>
      <p:ext uri="{BB962C8B-B14F-4D97-AF65-F5344CB8AC3E}">
        <p14:creationId xmlns:p14="http://schemas.microsoft.com/office/powerpoint/2010/main" val="2371076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 name="Picture 35">
            <a:extLst>
              <a:ext uri="{FF2B5EF4-FFF2-40B4-BE49-F238E27FC236}">
                <a16:creationId xmlns:a16="http://schemas.microsoft.com/office/drawing/2014/main" id="{4BF1143A-34E6-CA06-114E-69CDBE21F39E}"/>
              </a:ext>
            </a:extLst>
          </p:cNvPr>
          <p:cNvPicPr>
            <a:picLocks noChangeAspect="1"/>
          </p:cNvPicPr>
          <p:nvPr/>
        </p:nvPicPr>
        <p:blipFill>
          <a:blip r:embed="rId3"/>
          <a:stretch>
            <a:fillRect/>
          </a:stretch>
        </p:blipFill>
        <p:spPr>
          <a:xfrm>
            <a:off x="3117342" y="678381"/>
            <a:ext cx="5957316" cy="4899660"/>
          </a:xfrm>
          <a:prstGeom prst="rect">
            <a:avLst/>
          </a:prstGeom>
        </p:spPr>
      </p:pic>
    </p:spTree>
    <p:extLst>
      <p:ext uri="{BB962C8B-B14F-4D97-AF65-F5344CB8AC3E}">
        <p14:creationId xmlns:p14="http://schemas.microsoft.com/office/powerpoint/2010/main" val="34153302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22F9A7-F531-4207-910B-A33A933CF02A}"/>
              </a:ext>
            </a:extLst>
          </p:cNvPr>
          <p:cNvSpPr>
            <a:spLocks noGrp="1"/>
          </p:cNvSpPr>
          <p:nvPr>
            <p:ph type="title"/>
          </p:nvPr>
        </p:nvSpPr>
        <p:spPr/>
        <p:txBody>
          <a:bodyPr>
            <a:normAutofit/>
          </a:bodyPr>
          <a:lstStyle/>
          <a:p>
            <a:r>
              <a:rPr lang="en-US" dirty="0"/>
              <a:t>Complete the Self Evaluation Step</a:t>
            </a:r>
          </a:p>
        </p:txBody>
      </p:sp>
      <p:sp>
        <p:nvSpPr>
          <p:cNvPr id="3" name="Content Placeholder 2">
            <a:extLst>
              <a:ext uri="{FF2B5EF4-FFF2-40B4-BE49-F238E27FC236}">
                <a16:creationId xmlns:a16="http://schemas.microsoft.com/office/drawing/2014/main" id="{1DD25950-3D5B-4E3E-AA60-81CB944D1AAD}"/>
              </a:ext>
            </a:extLst>
          </p:cNvPr>
          <p:cNvSpPr>
            <a:spLocks noGrp="1"/>
          </p:cNvSpPr>
          <p:nvPr>
            <p:ph idx="1"/>
          </p:nvPr>
        </p:nvSpPr>
        <p:spPr/>
        <p:txBody>
          <a:bodyPr>
            <a:normAutofit lnSpcReduction="10000"/>
          </a:bodyPr>
          <a:lstStyle/>
          <a:p>
            <a:r>
              <a:rPr lang="en-US" dirty="0"/>
              <a:t>Review the employee’s self evaluation</a:t>
            </a:r>
          </a:p>
          <a:p>
            <a:r>
              <a:rPr lang="en-US" dirty="0"/>
              <a:t>Ensure the system is set up to ignore the model not being used </a:t>
            </a:r>
            <a:endParaRPr lang="en-US" dirty="0">
              <a:highlight>
                <a:srgbClr val="FFFF00"/>
              </a:highlight>
            </a:endParaRPr>
          </a:p>
          <a:p>
            <a:r>
              <a:rPr lang="en-US" dirty="0"/>
              <a:t>Send back to employee if changes are needed</a:t>
            </a:r>
          </a:p>
          <a:p>
            <a:r>
              <a:rPr lang="en-US" dirty="0"/>
              <a:t>Draft your manager evaluation </a:t>
            </a:r>
            <a:r>
              <a:rPr lang="en-US" u="sng" dirty="0"/>
              <a:t>and</a:t>
            </a:r>
            <a:r>
              <a:rPr lang="en-US" dirty="0"/>
              <a:t> save </a:t>
            </a:r>
          </a:p>
          <a:p>
            <a:r>
              <a:rPr lang="en-US" dirty="0"/>
              <a:t>Meet with the employee for the performance review discussion </a:t>
            </a:r>
          </a:p>
        </p:txBody>
      </p:sp>
    </p:spTree>
    <p:extLst>
      <p:ext uri="{BB962C8B-B14F-4D97-AF65-F5344CB8AC3E}">
        <p14:creationId xmlns:p14="http://schemas.microsoft.com/office/powerpoint/2010/main" val="25971245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22F9A7-F531-4207-910B-A33A933CF02A}"/>
              </a:ext>
            </a:extLst>
          </p:cNvPr>
          <p:cNvSpPr>
            <a:spLocks noGrp="1"/>
          </p:cNvSpPr>
          <p:nvPr>
            <p:ph type="title"/>
          </p:nvPr>
        </p:nvSpPr>
        <p:spPr/>
        <p:txBody>
          <a:bodyPr>
            <a:normAutofit/>
          </a:bodyPr>
          <a:lstStyle/>
          <a:p>
            <a:r>
              <a:rPr lang="en-US" dirty="0"/>
              <a:t>Meet with your Employee</a:t>
            </a:r>
          </a:p>
        </p:txBody>
      </p:sp>
      <p:sp>
        <p:nvSpPr>
          <p:cNvPr id="3" name="Content Placeholder 2">
            <a:extLst>
              <a:ext uri="{FF2B5EF4-FFF2-40B4-BE49-F238E27FC236}">
                <a16:creationId xmlns:a16="http://schemas.microsoft.com/office/drawing/2014/main" id="{1DD25950-3D5B-4E3E-AA60-81CB944D1AAD}"/>
              </a:ext>
            </a:extLst>
          </p:cNvPr>
          <p:cNvSpPr>
            <a:spLocks noGrp="1"/>
          </p:cNvSpPr>
          <p:nvPr>
            <p:ph idx="1"/>
          </p:nvPr>
        </p:nvSpPr>
        <p:spPr>
          <a:xfrm>
            <a:off x="609600" y="1600200"/>
            <a:ext cx="10972800" cy="4218709"/>
          </a:xfrm>
        </p:spPr>
        <p:txBody>
          <a:bodyPr>
            <a:normAutofit/>
          </a:bodyPr>
          <a:lstStyle/>
          <a:p>
            <a:r>
              <a:rPr lang="en-US" dirty="0"/>
              <a:t>Schedule for in-Person/Zoom/Teams</a:t>
            </a:r>
          </a:p>
          <a:p>
            <a:r>
              <a:rPr lang="en-US" dirty="0"/>
              <a:t>Download the review for scheduled meeting</a:t>
            </a:r>
          </a:p>
          <a:p>
            <a:r>
              <a:rPr lang="en-US" dirty="0"/>
              <a:t>Go over the review acknowledging their self-review compared to your review (scores/comments). </a:t>
            </a:r>
          </a:p>
          <a:p>
            <a:r>
              <a:rPr lang="en-US" dirty="0"/>
              <a:t>Let them know you’ll send the review electronically for them to acknowledge.</a:t>
            </a:r>
          </a:p>
        </p:txBody>
      </p:sp>
    </p:spTree>
    <p:extLst>
      <p:ext uri="{BB962C8B-B14F-4D97-AF65-F5344CB8AC3E}">
        <p14:creationId xmlns:p14="http://schemas.microsoft.com/office/powerpoint/2010/main" val="1174760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84C3FB-7355-43DA-855E-73E1AB85A3EA}"/>
              </a:ext>
            </a:extLst>
          </p:cNvPr>
          <p:cNvSpPr>
            <a:spLocks noGrp="1"/>
          </p:cNvSpPr>
          <p:nvPr>
            <p:ph type="title"/>
          </p:nvPr>
        </p:nvSpPr>
        <p:spPr/>
        <p:txBody>
          <a:bodyPr/>
          <a:lstStyle/>
          <a:p>
            <a:r>
              <a:rPr lang="en-US" dirty="0"/>
              <a:t>Complete the Manager Evaluation</a:t>
            </a:r>
          </a:p>
        </p:txBody>
      </p:sp>
      <p:sp>
        <p:nvSpPr>
          <p:cNvPr id="3" name="Content Placeholder 2">
            <a:extLst>
              <a:ext uri="{FF2B5EF4-FFF2-40B4-BE49-F238E27FC236}">
                <a16:creationId xmlns:a16="http://schemas.microsoft.com/office/drawing/2014/main" id="{661B6CFF-ACFF-4BD8-ADB7-F7D8308FE287}"/>
              </a:ext>
            </a:extLst>
          </p:cNvPr>
          <p:cNvSpPr>
            <a:spLocks noGrp="1"/>
          </p:cNvSpPr>
          <p:nvPr>
            <p:ph idx="1"/>
          </p:nvPr>
        </p:nvSpPr>
        <p:spPr>
          <a:xfrm>
            <a:off x="609600" y="1600200"/>
            <a:ext cx="7332133" cy="4525963"/>
          </a:xfrm>
        </p:spPr>
        <p:txBody>
          <a:bodyPr/>
          <a:lstStyle/>
          <a:p>
            <a:r>
              <a:rPr lang="en-US" dirty="0"/>
              <a:t>Finalize/update your manager evaluation</a:t>
            </a:r>
          </a:p>
          <a:p>
            <a:r>
              <a:rPr lang="en-US" dirty="0"/>
              <a:t>Share with the employee</a:t>
            </a:r>
          </a:p>
          <a:p>
            <a:r>
              <a:rPr lang="en-US" dirty="0"/>
              <a:t>The employee electronically signs the evaluation</a:t>
            </a:r>
          </a:p>
          <a:p>
            <a:endParaRPr lang="en-US" dirty="0"/>
          </a:p>
        </p:txBody>
      </p:sp>
      <p:pic>
        <p:nvPicPr>
          <p:cNvPr id="4" name="Picture 3" descr="Graphical user interface, application&#10;&#10;Description automatically generated">
            <a:extLst>
              <a:ext uri="{FF2B5EF4-FFF2-40B4-BE49-F238E27FC236}">
                <a16:creationId xmlns:a16="http://schemas.microsoft.com/office/drawing/2014/main" id="{FBE91BFD-03E7-4988-8168-F23775ADB33E}"/>
              </a:ext>
            </a:extLst>
          </p:cNvPr>
          <p:cNvPicPr>
            <a:picLocks noGrp="1" noChangeAspect="1"/>
          </p:cNvPicPr>
          <p:nvPr/>
        </p:nvPicPr>
        <p:blipFill rotWithShape="1">
          <a:blip r:embed="rId3"/>
          <a:srcRect l="30124" r="2493" b="23742"/>
          <a:stretch/>
        </p:blipFill>
        <p:spPr>
          <a:xfrm>
            <a:off x="8280401" y="2507323"/>
            <a:ext cx="2878666" cy="1199886"/>
          </a:xfrm>
          <a:prstGeom prst="rect">
            <a:avLst/>
          </a:prstGeom>
          <a:ln>
            <a:solidFill>
              <a:schemeClr val="tx1"/>
            </a:solidFill>
          </a:ln>
        </p:spPr>
      </p:pic>
      <p:sp>
        <p:nvSpPr>
          <p:cNvPr id="5" name="Rectangle 4">
            <a:extLst>
              <a:ext uri="{FF2B5EF4-FFF2-40B4-BE49-F238E27FC236}">
                <a16:creationId xmlns:a16="http://schemas.microsoft.com/office/drawing/2014/main" id="{007DC80B-8DB2-43BD-B160-BCDA3A345544}"/>
              </a:ext>
            </a:extLst>
          </p:cNvPr>
          <p:cNvSpPr/>
          <p:nvPr/>
        </p:nvSpPr>
        <p:spPr>
          <a:xfrm>
            <a:off x="9578622" y="2980267"/>
            <a:ext cx="1535289" cy="282222"/>
          </a:xfrm>
          <a:prstGeom prst="rect">
            <a:avLst/>
          </a:prstGeom>
          <a:noFill/>
          <a:ln w="57150">
            <a:solidFill>
              <a:srgbClr val="C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790807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0684BB-AC5F-465D-9BA8-CC9A46AACAC3}"/>
              </a:ext>
            </a:extLst>
          </p:cNvPr>
          <p:cNvSpPr>
            <a:spLocks noGrp="1"/>
          </p:cNvSpPr>
          <p:nvPr>
            <p:ph type="title"/>
          </p:nvPr>
        </p:nvSpPr>
        <p:spPr/>
        <p:txBody>
          <a:bodyPr/>
          <a:lstStyle/>
          <a:p>
            <a:r>
              <a:rPr lang="en-US" dirty="0"/>
              <a:t>Additional Resources for </a:t>
            </a:r>
            <a:r>
              <a:rPr lang="en-US" dirty="0" err="1"/>
              <a:t>ePeformance</a:t>
            </a:r>
            <a:endParaRPr lang="en-US" dirty="0"/>
          </a:p>
        </p:txBody>
      </p:sp>
      <p:sp>
        <p:nvSpPr>
          <p:cNvPr id="3" name="Content Placeholder 2">
            <a:extLst>
              <a:ext uri="{FF2B5EF4-FFF2-40B4-BE49-F238E27FC236}">
                <a16:creationId xmlns:a16="http://schemas.microsoft.com/office/drawing/2014/main" id="{7AC71C19-557C-4E6C-8B67-019EE60CC0C5}"/>
              </a:ext>
            </a:extLst>
          </p:cNvPr>
          <p:cNvSpPr>
            <a:spLocks noGrp="1"/>
          </p:cNvSpPr>
          <p:nvPr>
            <p:ph idx="1"/>
          </p:nvPr>
        </p:nvSpPr>
        <p:spPr>
          <a:xfrm>
            <a:off x="609600" y="1417638"/>
            <a:ext cx="10972800" cy="4525963"/>
          </a:xfrm>
        </p:spPr>
        <p:txBody>
          <a:bodyPr>
            <a:normAutofit fontScale="92500" lnSpcReduction="10000"/>
          </a:bodyPr>
          <a:lstStyle/>
          <a:p>
            <a:r>
              <a:rPr lang="en-US" dirty="0"/>
              <a:t>Review employee completions of Mandatory Training: </a:t>
            </a:r>
            <a:r>
              <a:rPr lang="en-US" dirty="0">
                <a:hlinkClick r:id="rId3"/>
              </a:rPr>
              <a:t>Mandatory Training Tab</a:t>
            </a:r>
            <a:endParaRPr lang="en-US" b="1" dirty="0"/>
          </a:p>
          <a:p>
            <a:r>
              <a:rPr lang="en-US" dirty="0">
                <a:hlinkClick r:id="rId4"/>
              </a:rPr>
              <a:t>ePerformance FAQs</a:t>
            </a:r>
            <a:endParaRPr lang="en-US" dirty="0"/>
          </a:p>
          <a:p>
            <a:r>
              <a:rPr lang="en-US" dirty="0"/>
              <a:t>In rare situations you may need to acknowledge a performance review on the employee’s behalf: </a:t>
            </a:r>
            <a:r>
              <a:rPr lang="en-US" dirty="0">
                <a:hlinkClick r:id="rId5"/>
              </a:rPr>
              <a:t>Acknowledge / Sign Evaluation on Behalf of Employee</a:t>
            </a:r>
            <a:endParaRPr lang="en-US" dirty="0"/>
          </a:p>
          <a:p>
            <a:r>
              <a:rPr lang="en-US" dirty="0">
                <a:hlinkClick r:id="rId6"/>
              </a:rPr>
              <a:t>UWSP Performance Management</a:t>
            </a:r>
            <a:endParaRPr lang="en-US" dirty="0"/>
          </a:p>
          <a:p>
            <a:r>
              <a:rPr lang="en-US" dirty="0"/>
              <a:t>Email HR at </a:t>
            </a:r>
            <a:r>
              <a:rPr lang="en-US" dirty="0">
                <a:hlinkClick r:id="rId7"/>
              </a:rPr>
              <a:t>hr@uwsp.edu</a:t>
            </a:r>
            <a:endParaRPr lang="en-US" dirty="0"/>
          </a:p>
          <a:p>
            <a:endParaRPr lang="en-US" dirty="0"/>
          </a:p>
        </p:txBody>
      </p:sp>
    </p:spTree>
    <p:extLst>
      <p:ext uri="{BB962C8B-B14F-4D97-AF65-F5344CB8AC3E}">
        <p14:creationId xmlns:p14="http://schemas.microsoft.com/office/powerpoint/2010/main" val="11302777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1EF55A-858F-416D-8091-D2AC13F4C774}"/>
              </a:ext>
            </a:extLst>
          </p:cNvPr>
          <p:cNvSpPr>
            <a:spLocks noGrp="1"/>
          </p:cNvSpPr>
          <p:nvPr>
            <p:ph type="title"/>
          </p:nvPr>
        </p:nvSpPr>
        <p:spPr/>
        <p:txBody>
          <a:bodyPr>
            <a:normAutofit/>
          </a:bodyPr>
          <a:lstStyle/>
          <a:p>
            <a:r>
              <a:rPr lang="en-US" dirty="0"/>
              <a:t>Resources </a:t>
            </a:r>
          </a:p>
        </p:txBody>
      </p:sp>
      <p:sp>
        <p:nvSpPr>
          <p:cNvPr id="3" name="Content Placeholder 2">
            <a:extLst>
              <a:ext uri="{FF2B5EF4-FFF2-40B4-BE49-F238E27FC236}">
                <a16:creationId xmlns:a16="http://schemas.microsoft.com/office/drawing/2014/main" id="{65F13AAF-1295-4A08-B447-47A70CF9469B}"/>
              </a:ext>
            </a:extLst>
          </p:cNvPr>
          <p:cNvSpPr>
            <a:spLocks noGrp="1"/>
          </p:cNvSpPr>
          <p:nvPr>
            <p:ph idx="1"/>
          </p:nvPr>
        </p:nvSpPr>
        <p:spPr>
          <a:xfrm>
            <a:off x="609600" y="1600201"/>
            <a:ext cx="10972800" cy="4241800"/>
          </a:xfrm>
        </p:spPr>
        <p:txBody>
          <a:bodyPr>
            <a:normAutofit/>
          </a:bodyPr>
          <a:lstStyle/>
          <a:p>
            <a:r>
              <a:rPr lang="en-US" sz="3000" u="sng" dirty="0">
                <a:hlinkClick r:id="rId3"/>
              </a:rPr>
              <a:t>Performance Management </a:t>
            </a:r>
            <a:endParaRPr lang="en-US" sz="3000" u="sng" dirty="0"/>
          </a:p>
          <a:p>
            <a:r>
              <a:rPr lang="en-US" sz="3000" u="sng" dirty="0"/>
              <a:t>HR Email Sent 8/15/23</a:t>
            </a:r>
          </a:p>
          <a:p>
            <a:r>
              <a:rPr lang="en-US" sz="3000" u="sng" dirty="0"/>
              <a:t>HR Email Sent 10/6/23</a:t>
            </a:r>
          </a:p>
        </p:txBody>
      </p:sp>
    </p:spTree>
    <p:extLst>
      <p:ext uri="{BB962C8B-B14F-4D97-AF65-F5344CB8AC3E}">
        <p14:creationId xmlns:p14="http://schemas.microsoft.com/office/powerpoint/2010/main" val="34498408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E25F85B6-192C-884A-9560-61CF221AF54C}"/>
              </a:ext>
            </a:extLst>
          </p:cNvPr>
          <p:cNvPicPr>
            <a:picLocks noChangeAspect="1"/>
          </p:cNvPicPr>
          <p:nvPr/>
        </p:nvPicPr>
        <p:blipFill>
          <a:blip r:embed="rId3"/>
          <a:stretch>
            <a:fillRect/>
          </a:stretch>
        </p:blipFill>
        <p:spPr>
          <a:xfrm>
            <a:off x="332509" y="243698"/>
            <a:ext cx="11526982" cy="5371916"/>
          </a:xfrm>
          <a:prstGeom prst="rect">
            <a:avLst/>
          </a:prstGeom>
        </p:spPr>
      </p:pic>
    </p:spTree>
    <p:extLst>
      <p:ext uri="{BB962C8B-B14F-4D97-AF65-F5344CB8AC3E}">
        <p14:creationId xmlns:p14="http://schemas.microsoft.com/office/powerpoint/2010/main" val="31142430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AA3291A1-0B8B-AB7D-2D44-22C5FB6EDD78}"/>
              </a:ext>
            </a:extLst>
          </p:cNvPr>
          <p:cNvPicPr>
            <a:picLocks noChangeAspect="1"/>
          </p:cNvPicPr>
          <p:nvPr/>
        </p:nvPicPr>
        <p:blipFill>
          <a:blip r:embed="rId3"/>
          <a:stretch>
            <a:fillRect/>
          </a:stretch>
        </p:blipFill>
        <p:spPr>
          <a:xfrm>
            <a:off x="1195968" y="433449"/>
            <a:ext cx="8909933" cy="5446935"/>
          </a:xfrm>
          <a:prstGeom prst="rect">
            <a:avLst/>
          </a:prstGeom>
        </p:spPr>
      </p:pic>
    </p:spTree>
    <p:extLst>
      <p:ext uri="{BB962C8B-B14F-4D97-AF65-F5344CB8AC3E}">
        <p14:creationId xmlns:p14="http://schemas.microsoft.com/office/powerpoint/2010/main" val="20743341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1EF55A-858F-416D-8091-D2AC13F4C774}"/>
              </a:ext>
            </a:extLst>
          </p:cNvPr>
          <p:cNvSpPr>
            <a:spLocks noGrp="1"/>
          </p:cNvSpPr>
          <p:nvPr>
            <p:ph type="title"/>
          </p:nvPr>
        </p:nvSpPr>
        <p:spPr/>
        <p:txBody>
          <a:bodyPr>
            <a:normAutofit/>
          </a:bodyPr>
          <a:lstStyle/>
          <a:p>
            <a:r>
              <a:rPr lang="en-US" dirty="0"/>
              <a:t>General Performance Review Timeline</a:t>
            </a:r>
          </a:p>
        </p:txBody>
      </p:sp>
      <p:sp>
        <p:nvSpPr>
          <p:cNvPr id="3" name="Content Placeholder 2">
            <a:extLst>
              <a:ext uri="{FF2B5EF4-FFF2-40B4-BE49-F238E27FC236}">
                <a16:creationId xmlns:a16="http://schemas.microsoft.com/office/drawing/2014/main" id="{65F13AAF-1295-4A08-B447-47A70CF9469B}"/>
              </a:ext>
            </a:extLst>
          </p:cNvPr>
          <p:cNvSpPr>
            <a:spLocks noGrp="1"/>
          </p:cNvSpPr>
          <p:nvPr>
            <p:ph idx="1"/>
          </p:nvPr>
        </p:nvSpPr>
        <p:spPr>
          <a:xfrm>
            <a:off x="609600" y="1600201"/>
            <a:ext cx="10972800" cy="4241800"/>
          </a:xfrm>
        </p:spPr>
        <p:txBody>
          <a:bodyPr>
            <a:normAutofit/>
          </a:bodyPr>
          <a:lstStyle/>
          <a:p>
            <a:r>
              <a:rPr lang="en-US" sz="3000" dirty="0"/>
              <a:t>Our current system operates on a calendar year</a:t>
            </a:r>
          </a:p>
          <a:p>
            <a:pPr lvl="1"/>
            <a:r>
              <a:rPr lang="en-US" sz="2520" dirty="0"/>
              <a:t>Limitations if wanting to use otherwise</a:t>
            </a:r>
          </a:p>
          <a:p>
            <a:pPr lvl="2"/>
            <a:r>
              <a:rPr lang="en-US" sz="2040" dirty="0"/>
              <a:t>Training materials drafted on calendar year</a:t>
            </a:r>
          </a:p>
          <a:p>
            <a:pPr lvl="1"/>
            <a:r>
              <a:rPr lang="en-US" sz="2520" dirty="0"/>
              <a:t>System generated updates based on calendar timeline</a:t>
            </a:r>
          </a:p>
          <a:p>
            <a:pPr marL="548640" lvl="1" indent="0">
              <a:buNone/>
            </a:pPr>
            <a:endParaRPr lang="en-US" sz="3000" dirty="0"/>
          </a:p>
          <a:p>
            <a:r>
              <a:rPr lang="en-US" sz="3000" dirty="0"/>
              <a:t>Overall timeline: January 1</a:t>
            </a:r>
            <a:r>
              <a:rPr lang="en-US" sz="3000" baseline="30000" dirty="0"/>
              <a:t>st</a:t>
            </a:r>
            <a:r>
              <a:rPr lang="en-US" sz="3000" dirty="0"/>
              <a:t> to December 31</a:t>
            </a:r>
            <a:r>
              <a:rPr lang="en-US" sz="3000" baseline="30000" dirty="0"/>
              <a:t>st</a:t>
            </a:r>
          </a:p>
          <a:p>
            <a:endParaRPr lang="en-US" sz="3000" dirty="0"/>
          </a:p>
          <a:p>
            <a:r>
              <a:rPr lang="en-US" sz="3000" dirty="0"/>
              <a:t>Complete all steps by </a:t>
            </a:r>
            <a:r>
              <a:rPr lang="en-US" sz="3000" u="sng" dirty="0"/>
              <a:t>December 31, 2023</a:t>
            </a:r>
          </a:p>
        </p:txBody>
      </p:sp>
    </p:spTree>
    <p:extLst>
      <p:ext uri="{BB962C8B-B14F-4D97-AF65-F5344CB8AC3E}">
        <p14:creationId xmlns:p14="http://schemas.microsoft.com/office/powerpoint/2010/main" val="18647332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D58F85-6D44-4B96-AC6C-40FBFFACA607}"/>
              </a:ext>
            </a:extLst>
          </p:cNvPr>
          <p:cNvSpPr>
            <a:spLocks noGrp="1"/>
          </p:cNvSpPr>
          <p:nvPr>
            <p:ph type="title"/>
          </p:nvPr>
        </p:nvSpPr>
        <p:spPr/>
        <p:txBody>
          <a:bodyPr>
            <a:normAutofit/>
          </a:bodyPr>
          <a:lstStyle/>
          <a:p>
            <a:r>
              <a:rPr lang="en-US" dirty="0" err="1"/>
              <a:t>ePerformance</a:t>
            </a:r>
            <a:r>
              <a:rPr lang="en-US" dirty="0"/>
              <a:t> Steps</a:t>
            </a:r>
          </a:p>
        </p:txBody>
      </p:sp>
      <p:sp>
        <p:nvSpPr>
          <p:cNvPr id="3" name="Content Placeholder 2">
            <a:extLst>
              <a:ext uri="{FF2B5EF4-FFF2-40B4-BE49-F238E27FC236}">
                <a16:creationId xmlns:a16="http://schemas.microsoft.com/office/drawing/2014/main" id="{96BEEB81-8B38-4B31-AE56-7CBCEC354AFE}"/>
              </a:ext>
            </a:extLst>
          </p:cNvPr>
          <p:cNvSpPr>
            <a:spLocks noGrp="1"/>
          </p:cNvSpPr>
          <p:nvPr>
            <p:ph idx="1"/>
          </p:nvPr>
        </p:nvSpPr>
        <p:spPr>
          <a:xfrm>
            <a:off x="609600" y="1417638"/>
            <a:ext cx="10972800" cy="4525963"/>
          </a:xfrm>
        </p:spPr>
        <p:txBody>
          <a:bodyPr>
            <a:normAutofit fontScale="55000" lnSpcReduction="20000"/>
          </a:bodyPr>
          <a:lstStyle/>
          <a:p>
            <a:r>
              <a:rPr lang="en-US" dirty="0">
                <a:hlinkClick r:id="rId3"/>
              </a:rPr>
              <a:t>Flowcharts: Electronic Performance Management in HRS</a:t>
            </a:r>
            <a:endParaRPr lang="en-US" dirty="0"/>
          </a:p>
          <a:p>
            <a:pPr marL="0" indent="0">
              <a:buNone/>
            </a:pPr>
            <a:endParaRPr lang="en-US" dirty="0"/>
          </a:p>
          <a:p>
            <a:r>
              <a:rPr lang="en-US" dirty="0"/>
              <a:t>Five steps: </a:t>
            </a:r>
          </a:p>
          <a:p>
            <a:pPr lvl="1"/>
            <a:r>
              <a:rPr lang="en-US" dirty="0"/>
              <a:t>Define Criteria: </a:t>
            </a:r>
            <a:r>
              <a:rPr lang="en-US" dirty="0">
                <a:hlinkClick r:id="rId4"/>
              </a:rPr>
              <a:t>https://uwservice.wisconsin.edu/docs/publications/pm-define_criteria_mgr.pdf</a:t>
            </a:r>
            <a:endParaRPr lang="en-US" dirty="0"/>
          </a:p>
          <a:p>
            <a:pPr lvl="1"/>
            <a:r>
              <a:rPr lang="en-US" dirty="0"/>
              <a:t>Checkpoint: </a:t>
            </a:r>
            <a:r>
              <a:rPr lang="en-US" dirty="0">
                <a:hlinkClick r:id="rId5"/>
              </a:rPr>
              <a:t>https://uwservice.wisconsin.edu/docs/publications/checkpoint_mgr.pdf</a:t>
            </a:r>
            <a:endParaRPr lang="en-US" dirty="0"/>
          </a:p>
          <a:p>
            <a:pPr lvl="1"/>
            <a:r>
              <a:rPr lang="en-US" dirty="0"/>
              <a:t>Finalize Criteria: </a:t>
            </a:r>
            <a:r>
              <a:rPr lang="en-US" dirty="0">
                <a:hlinkClick r:id="rId6"/>
              </a:rPr>
              <a:t>https://uwservice.wisconsin.edu/docs/publications/finalize_criteria_mgr.pdf</a:t>
            </a:r>
            <a:endParaRPr lang="en-US" dirty="0"/>
          </a:p>
          <a:p>
            <a:pPr lvl="1"/>
            <a:r>
              <a:rPr lang="en-US" dirty="0"/>
              <a:t>Self Evaluation: </a:t>
            </a:r>
            <a:r>
              <a:rPr lang="en-US" dirty="0">
                <a:hlinkClick r:id="rId7"/>
              </a:rPr>
              <a:t>https://uwservice.wisconsin.edu/docs/publications/self_evaluation_ee.pdf</a:t>
            </a:r>
            <a:endParaRPr lang="en-US" dirty="0"/>
          </a:p>
          <a:p>
            <a:pPr lvl="1"/>
            <a:r>
              <a:rPr lang="en-US" dirty="0"/>
              <a:t>Manager Evaluation: </a:t>
            </a:r>
            <a:r>
              <a:rPr lang="en-US" dirty="0">
                <a:hlinkClick r:id="rId8"/>
              </a:rPr>
              <a:t>https://uwservice.wisconsin.edu/docs/publications/manager_evaluation.pdf</a:t>
            </a:r>
            <a:endParaRPr lang="en-US" dirty="0"/>
          </a:p>
          <a:p>
            <a:pPr marL="548640" lvl="1" indent="0">
              <a:buNone/>
            </a:pPr>
            <a:endParaRPr lang="en-US" dirty="0"/>
          </a:p>
          <a:p>
            <a:r>
              <a:rPr lang="en-US" dirty="0"/>
              <a:t>Weighting</a:t>
            </a:r>
          </a:p>
          <a:p>
            <a:r>
              <a:rPr lang="en-US" dirty="0"/>
              <a:t>Seeing employee’s saved draft information – </a:t>
            </a:r>
            <a:r>
              <a:rPr lang="en-US" dirty="0">
                <a:solidFill>
                  <a:srgbClr val="FF0000"/>
                </a:solidFill>
              </a:rPr>
              <a:t>Be careful not to erase</a:t>
            </a:r>
          </a:p>
          <a:p>
            <a:r>
              <a:rPr lang="en-US" dirty="0"/>
              <a:t>Reopen a step: </a:t>
            </a:r>
            <a:r>
              <a:rPr lang="en-US" dirty="0">
                <a:hlinkClick r:id="rId9"/>
              </a:rPr>
              <a:t>Reopen a Completed Step</a:t>
            </a:r>
            <a:endParaRPr lang="en-US" dirty="0"/>
          </a:p>
        </p:txBody>
      </p:sp>
    </p:spTree>
    <p:extLst>
      <p:ext uri="{BB962C8B-B14F-4D97-AF65-F5344CB8AC3E}">
        <p14:creationId xmlns:p14="http://schemas.microsoft.com/office/powerpoint/2010/main" val="6513341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90968F-18CF-4621-86D3-6F0C68A2DC56}"/>
              </a:ext>
            </a:extLst>
          </p:cNvPr>
          <p:cNvSpPr>
            <a:spLocks noGrp="1"/>
          </p:cNvSpPr>
          <p:nvPr>
            <p:ph type="title"/>
          </p:nvPr>
        </p:nvSpPr>
        <p:spPr>
          <a:xfrm>
            <a:off x="609600" y="274638"/>
            <a:ext cx="10972800" cy="1209778"/>
          </a:xfrm>
        </p:spPr>
        <p:txBody>
          <a:bodyPr>
            <a:normAutofit/>
          </a:bodyPr>
          <a:lstStyle/>
          <a:p>
            <a:r>
              <a:rPr lang="en-US" dirty="0"/>
              <a:t>Overview of the 5 Steps</a:t>
            </a:r>
          </a:p>
        </p:txBody>
      </p:sp>
      <p:sp>
        <p:nvSpPr>
          <p:cNvPr id="3" name="Content Placeholder 2">
            <a:extLst>
              <a:ext uri="{FF2B5EF4-FFF2-40B4-BE49-F238E27FC236}">
                <a16:creationId xmlns:a16="http://schemas.microsoft.com/office/drawing/2014/main" id="{1BD21544-4A2A-4719-9668-AFC72F9F1631}"/>
              </a:ext>
            </a:extLst>
          </p:cNvPr>
          <p:cNvSpPr>
            <a:spLocks noGrp="1"/>
          </p:cNvSpPr>
          <p:nvPr>
            <p:ph idx="1"/>
          </p:nvPr>
        </p:nvSpPr>
        <p:spPr/>
        <p:txBody>
          <a:bodyPr>
            <a:normAutofit fontScale="40000" lnSpcReduction="20000"/>
          </a:bodyPr>
          <a:lstStyle/>
          <a:p>
            <a:r>
              <a:rPr lang="en-US" sz="3600" dirty="0"/>
              <a:t>Define Criteria: 1/31/23</a:t>
            </a:r>
          </a:p>
          <a:p>
            <a:pPr lvl="1"/>
            <a:r>
              <a:rPr lang="en-US" sz="3100" dirty="0"/>
              <a:t>Staff complete the Define Criteria step (or together with you) by January 31</a:t>
            </a:r>
            <a:r>
              <a:rPr lang="en-US" sz="3100" baseline="30000" dirty="0"/>
              <a:t>st</a:t>
            </a:r>
            <a:r>
              <a:rPr lang="en-US" sz="3100" dirty="0"/>
              <a:t> </a:t>
            </a:r>
          </a:p>
          <a:p>
            <a:pPr lvl="1"/>
            <a:r>
              <a:rPr lang="en-US" sz="3100" dirty="0"/>
              <a:t>You review and confirm/approve the step by </a:t>
            </a:r>
            <a:r>
              <a:rPr lang="en-US" sz="3100" b="1" dirty="0"/>
              <a:t>January 31</a:t>
            </a:r>
            <a:r>
              <a:rPr lang="en-US" sz="3100" b="1" baseline="30000" dirty="0"/>
              <a:t>st</a:t>
            </a:r>
            <a:r>
              <a:rPr lang="en-US" sz="3100" b="1" dirty="0"/>
              <a:t> each year. </a:t>
            </a:r>
          </a:p>
          <a:p>
            <a:pPr marL="548640" lvl="1" indent="0">
              <a:buNone/>
            </a:pPr>
            <a:endParaRPr lang="en-US" sz="3100" b="1" dirty="0"/>
          </a:p>
          <a:p>
            <a:r>
              <a:rPr lang="en-US" sz="3600" dirty="0"/>
              <a:t>Checkpoint 1: 5/1/2023</a:t>
            </a:r>
          </a:p>
          <a:p>
            <a:pPr lvl="1"/>
            <a:r>
              <a:rPr lang="en-US" sz="3120" dirty="0"/>
              <a:t>Optional mid-year review</a:t>
            </a:r>
          </a:p>
          <a:p>
            <a:pPr lvl="1"/>
            <a:r>
              <a:rPr lang="en-US" sz="3120" dirty="0"/>
              <a:t>Can bypass if choose</a:t>
            </a:r>
          </a:p>
          <a:p>
            <a:pPr lvl="1"/>
            <a:r>
              <a:rPr lang="en-US" sz="3120" dirty="0"/>
              <a:t>Both have a review/save action in this step </a:t>
            </a:r>
          </a:p>
          <a:p>
            <a:pPr marL="548640" lvl="1" indent="0">
              <a:buNone/>
            </a:pPr>
            <a:endParaRPr lang="en-US" sz="3100" b="1" dirty="0"/>
          </a:p>
          <a:p>
            <a:r>
              <a:rPr lang="en-US" sz="3600" dirty="0"/>
              <a:t>Finalize Criteria: 9/30/2023</a:t>
            </a:r>
          </a:p>
          <a:p>
            <a:pPr lvl="1"/>
            <a:r>
              <a:rPr lang="en-US" sz="3120" dirty="0"/>
              <a:t>Optional re-evaluation of goals or competencies </a:t>
            </a:r>
          </a:p>
          <a:p>
            <a:pPr lvl="1"/>
            <a:r>
              <a:rPr lang="en-US" sz="3120" dirty="0"/>
              <a:t>Can bypass if choose</a:t>
            </a:r>
          </a:p>
          <a:p>
            <a:pPr lvl="1"/>
            <a:r>
              <a:rPr lang="en-US" sz="3120" dirty="0"/>
              <a:t>Both have a review/save action in this step </a:t>
            </a:r>
          </a:p>
          <a:p>
            <a:pPr marL="548640" lvl="1" indent="0">
              <a:buNone/>
            </a:pPr>
            <a:endParaRPr lang="en-US" sz="3100" b="1" dirty="0"/>
          </a:p>
          <a:p>
            <a:r>
              <a:rPr lang="en-US" sz="3600" dirty="0"/>
              <a:t>Review Self Evaluation: 12/31/23</a:t>
            </a:r>
          </a:p>
          <a:p>
            <a:pPr lvl="1"/>
            <a:r>
              <a:rPr lang="en-US" sz="3100" dirty="0"/>
              <a:t>System due date (this date is a “fail safe date”– do not have staff wait until this date to submit!)</a:t>
            </a:r>
          </a:p>
          <a:p>
            <a:pPr lvl="1"/>
            <a:r>
              <a:rPr lang="en-US" sz="3100" dirty="0"/>
              <a:t>Staff should strive to complete their Self Evaluation step by end of November/Early December. </a:t>
            </a:r>
          </a:p>
          <a:p>
            <a:pPr lvl="1"/>
            <a:r>
              <a:rPr lang="en-US" sz="3100" dirty="0"/>
              <a:t>You review the self-evaluation, draft the manager evaluation, and have the performance review conversation by December 22, 2023.</a:t>
            </a:r>
          </a:p>
          <a:p>
            <a:pPr marL="548640" lvl="1" indent="0">
              <a:buNone/>
            </a:pPr>
            <a:endParaRPr lang="en-US" sz="3100" dirty="0"/>
          </a:p>
          <a:p>
            <a:r>
              <a:rPr lang="en-US" sz="3600" dirty="0"/>
              <a:t>Complete Manager Evaluation: 1/31/2024</a:t>
            </a:r>
          </a:p>
          <a:p>
            <a:pPr lvl="1"/>
            <a:r>
              <a:rPr lang="en-US" sz="3100" dirty="0"/>
              <a:t>System due date by January 31, 2024 (“fail safe date”)</a:t>
            </a:r>
          </a:p>
          <a:p>
            <a:pPr lvl="1"/>
            <a:r>
              <a:rPr lang="en-US" sz="3100" dirty="0"/>
              <a:t>Submit the manger evaluation after the performance review conversation with the employee, by December 31, 2023</a:t>
            </a:r>
          </a:p>
          <a:p>
            <a:endParaRPr lang="en-US" sz="3480" dirty="0"/>
          </a:p>
          <a:p>
            <a:pPr marL="0" indent="0">
              <a:buNone/>
            </a:pPr>
            <a:endParaRPr lang="en-US" dirty="0"/>
          </a:p>
          <a:p>
            <a:pPr lvl="1"/>
            <a:endParaRPr lang="en-US" dirty="0"/>
          </a:p>
          <a:p>
            <a:pPr lvl="1"/>
            <a:endParaRPr lang="en-US" dirty="0"/>
          </a:p>
          <a:p>
            <a:endParaRPr lang="en-US" dirty="0"/>
          </a:p>
          <a:p>
            <a:endParaRPr lang="en-US" dirty="0"/>
          </a:p>
          <a:p>
            <a:endParaRPr lang="en-US" dirty="0"/>
          </a:p>
        </p:txBody>
      </p:sp>
    </p:spTree>
    <p:extLst>
      <p:ext uri="{BB962C8B-B14F-4D97-AF65-F5344CB8AC3E}">
        <p14:creationId xmlns:p14="http://schemas.microsoft.com/office/powerpoint/2010/main" val="15019067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6C0D8F-8ABF-4283-8B28-3BAB1D3D1618}"/>
              </a:ext>
            </a:extLst>
          </p:cNvPr>
          <p:cNvSpPr>
            <a:spLocks noGrp="1"/>
          </p:cNvSpPr>
          <p:nvPr>
            <p:ph type="title"/>
          </p:nvPr>
        </p:nvSpPr>
        <p:spPr/>
        <p:txBody>
          <a:bodyPr>
            <a:normAutofit/>
          </a:bodyPr>
          <a:lstStyle/>
          <a:p>
            <a:r>
              <a:rPr lang="en-US" sz="5400" dirty="0"/>
              <a:t>System Reminder Emails</a:t>
            </a:r>
            <a:endParaRPr lang="en-US" dirty="0"/>
          </a:p>
        </p:txBody>
      </p:sp>
      <p:sp>
        <p:nvSpPr>
          <p:cNvPr id="3" name="Content Placeholder 2">
            <a:extLst>
              <a:ext uri="{FF2B5EF4-FFF2-40B4-BE49-F238E27FC236}">
                <a16:creationId xmlns:a16="http://schemas.microsoft.com/office/drawing/2014/main" id="{77355944-0998-47EE-955B-5C6761CEE5B4}"/>
              </a:ext>
            </a:extLst>
          </p:cNvPr>
          <p:cNvSpPr>
            <a:spLocks noGrp="1"/>
          </p:cNvSpPr>
          <p:nvPr>
            <p:ph idx="1"/>
          </p:nvPr>
        </p:nvSpPr>
        <p:spPr/>
        <p:txBody>
          <a:bodyPr>
            <a:normAutofit/>
          </a:bodyPr>
          <a:lstStyle/>
          <a:p>
            <a:r>
              <a:rPr lang="en-US" sz="3200" dirty="0"/>
              <a:t>Review the </a:t>
            </a:r>
            <a:r>
              <a:rPr lang="en-US" sz="3200" dirty="0">
                <a:hlinkClick r:id="rId3"/>
              </a:rPr>
              <a:t>Automated Emails</a:t>
            </a:r>
            <a:r>
              <a:rPr lang="en-US" sz="3200" dirty="0"/>
              <a:t> tip sheet</a:t>
            </a:r>
          </a:p>
          <a:p>
            <a:r>
              <a:rPr lang="en-US" sz="3200" dirty="0"/>
              <a:t>Reminders are sent to </a:t>
            </a:r>
            <a:r>
              <a:rPr lang="en-US" sz="3200" b="1" dirty="0"/>
              <a:t>both parties </a:t>
            </a:r>
            <a:r>
              <a:rPr lang="en-US" sz="3200" dirty="0"/>
              <a:t>(Manager and employee) even if only one of them needs to complete their portion of a step</a:t>
            </a:r>
          </a:p>
          <a:p>
            <a:r>
              <a:rPr lang="en-US" sz="3200" dirty="0"/>
              <a:t>Reminders of a future step will be sent even if previous steps are not completed</a:t>
            </a:r>
          </a:p>
          <a:p>
            <a:endParaRPr lang="en-US" dirty="0"/>
          </a:p>
        </p:txBody>
      </p:sp>
    </p:spTree>
    <p:extLst>
      <p:ext uri="{BB962C8B-B14F-4D97-AF65-F5344CB8AC3E}">
        <p14:creationId xmlns:p14="http://schemas.microsoft.com/office/powerpoint/2010/main" val="1041506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23F517-5517-4D7F-9875-2F050E4E41A1}"/>
              </a:ext>
            </a:extLst>
          </p:cNvPr>
          <p:cNvSpPr>
            <a:spLocks noGrp="1"/>
          </p:cNvSpPr>
          <p:nvPr>
            <p:ph type="title"/>
          </p:nvPr>
        </p:nvSpPr>
        <p:spPr/>
        <p:txBody>
          <a:bodyPr/>
          <a:lstStyle/>
          <a:p>
            <a:r>
              <a:rPr lang="en-US" dirty="0"/>
              <a:t>Define Criteria Foundation</a:t>
            </a:r>
          </a:p>
        </p:txBody>
      </p:sp>
      <p:sp>
        <p:nvSpPr>
          <p:cNvPr id="3" name="Content Placeholder 2">
            <a:extLst>
              <a:ext uri="{FF2B5EF4-FFF2-40B4-BE49-F238E27FC236}">
                <a16:creationId xmlns:a16="http://schemas.microsoft.com/office/drawing/2014/main" id="{02609B5A-1391-4F1F-A3D6-6FD606181B9C}"/>
              </a:ext>
            </a:extLst>
          </p:cNvPr>
          <p:cNvSpPr>
            <a:spLocks noGrp="1"/>
          </p:cNvSpPr>
          <p:nvPr>
            <p:ph idx="1"/>
          </p:nvPr>
        </p:nvSpPr>
        <p:spPr/>
        <p:txBody>
          <a:bodyPr>
            <a:normAutofit/>
          </a:bodyPr>
          <a:lstStyle/>
          <a:p>
            <a:r>
              <a:rPr lang="en-US" sz="3200" dirty="0"/>
              <a:t>Watch </a:t>
            </a:r>
            <a:r>
              <a:rPr lang="en-US" sz="32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3"/>
              </a:rPr>
              <a:t>Video: Performance Management - Manager</a:t>
            </a:r>
            <a:r>
              <a:rPr lang="en-US" sz="3200" dirty="0">
                <a:effectLst/>
                <a:latin typeface="Calibri" panose="020F0502020204030204" pitchFamily="34" charset="0"/>
                <a:ea typeface="Calibri" panose="020F0502020204030204" pitchFamily="34" charset="0"/>
                <a:cs typeface="Times New Roman" panose="02020603050405020304" pitchFamily="18" charset="0"/>
              </a:rPr>
              <a:t> </a:t>
            </a:r>
          </a:p>
          <a:p>
            <a:r>
              <a:rPr lang="en-US" sz="3200" dirty="0">
                <a:latin typeface="Calibri" panose="020F0502020204030204" pitchFamily="34" charset="0"/>
                <a:cs typeface="Times New Roman" panose="02020603050405020304" pitchFamily="18" charset="0"/>
              </a:rPr>
              <a:t>Review the </a:t>
            </a:r>
            <a:r>
              <a:rPr lang="en-US" sz="32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4"/>
              </a:rPr>
              <a:t>Define Criteria for managers tip sheet</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r>
              <a:rPr lang="en-US" sz="3200" dirty="0">
                <a:latin typeface="Calibri" panose="020F0502020204030204" pitchFamily="34" charset="0"/>
                <a:ea typeface="Calibri" panose="020F0502020204030204" pitchFamily="34" charset="0"/>
                <a:cs typeface="Times New Roman" panose="02020603050405020304" pitchFamily="18" charset="0"/>
              </a:rPr>
              <a:t>Review the applicable Employee ePerformance Guide(s) located on the </a:t>
            </a:r>
            <a:r>
              <a:rPr lang="en-US" sz="3200" dirty="0">
                <a:latin typeface="Calibri" panose="020F0502020204030204" pitchFamily="34" charset="0"/>
                <a:ea typeface="Calibri" panose="020F0502020204030204" pitchFamily="34" charset="0"/>
                <a:cs typeface="Times New Roman" panose="02020603050405020304" pitchFamily="18" charset="0"/>
                <a:hlinkClick r:id="rId5"/>
              </a:rPr>
              <a:t>UWSP Performance Management webpage</a:t>
            </a:r>
            <a:endParaRPr lang="en-US" sz="2720"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67447961"/>
      </p:ext>
    </p:extLst>
  </p:cSld>
  <p:clrMapOvr>
    <a:masterClrMapping/>
  </p:clrMapOvr>
</p:sld>
</file>

<file path=ppt/theme/theme1.xml><?xml version="1.0" encoding="utf-8"?>
<a:theme xmlns:a="http://schemas.openxmlformats.org/drawingml/2006/main" name="UWSP Widescreen General PP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UWSP Widescreen General PPT" id="{AD2CF980-39D5-4F96-B3A5-17FF8AB926D8}" vid="{23419809-7B40-4855-96EA-0A2707CB32E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0811A6ACFAE1540A5A1C2B15C71453F" ma:contentTypeVersion="2" ma:contentTypeDescription="Create a new document." ma:contentTypeScope="" ma:versionID="3066c54ab60c59bc00836d51ae0a6026">
  <xsd:schema xmlns:xsd="http://www.w3.org/2001/XMLSchema" xmlns:xs="http://www.w3.org/2001/XMLSchema" xmlns:p="http://schemas.microsoft.com/office/2006/metadata/properties" xmlns:ns1="http://schemas.microsoft.com/sharepoint/v3" xmlns:ns2="beaf5f31-8cd1-41e4-a47a-7a8ecc96f470" targetNamespace="http://schemas.microsoft.com/office/2006/metadata/properties" ma:root="true" ma:fieldsID="5322d691205687339a375eabd466c221" ns1:_="" ns2:_="">
    <xsd:import namespace="http://schemas.microsoft.com/sharepoint/v3"/>
    <xsd:import namespace="beaf5f31-8cd1-41e4-a47a-7a8ecc96f470"/>
    <xsd:element name="properties">
      <xsd:complexType>
        <xsd:sequence>
          <xsd:element name="documentManagement">
            <xsd:complexType>
              <xsd:all>
                <xsd:element ref="ns1:PublishingStartDate" minOccurs="0"/>
                <xsd:element ref="ns1:PublishingExpirationDate"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beaf5f31-8cd1-41e4-a47a-7a8ecc96f470"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824D4ABF-8C30-413F-BD2A-FC2AB9B26354}"/>
</file>

<file path=customXml/itemProps2.xml><?xml version="1.0" encoding="utf-8"?>
<ds:datastoreItem xmlns:ds="http://schemas.openxmlformats.org/officeDocument/2006/customXml" ds:itemID="{E7D84F04-8EC8-4906-A5F8-5EB9997F1DE5}"/>
</file>

<file path=customXml/itemProps3.xml><?xml version="1.0" encoding="utf-8"?>
<ds:datastoreItem xmlns:ds="http://schemas.openxmlformats.org/officeDocument/2006/customXml" ds:itemID="{441FEEB8-B680-48AB-BB68-D3759BCD0319}"/>
</file>

<file path=docProps/app.xml><?xml version="1.0" encoding="utf-8"?>
<Properties xmlns="http://schemas.openxmlformats.org/officeDocument/2006/extended-properties" xmlns:vt="http://schemas.openxmlformats.org/officeDocument/2006/docPropsVTypes">
  <Template>UWSP Widescreen General PPT</Template>
  <TotalTime>6812</TotalTime>
  <Words>1920</Words>
  <Application>Microsoft Office PowerPoint</Application>
  <PresentationFormat>Widescreen</PresentationFormat>
  <Paragraphs>198</Paragraphs>
  <Slides>17</Slides>
  <Notes>17</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17</vt:i4>
      </vt:variant>
    </vt:vector>
  </HeadingPairs>
  <TitlesOfParts>
    <vt:vector size="20" baseType="lpstr">
      <vt:lpstr>Arial</vt:lpstr>
      <vt:lpstr>Calibri</vt:lpstr>
      <vt:lpstr>UWSP Widescreen General PPT</vt:lpstr>
      <vt:lpstr>Supervisor ePerformance Overview Non-Instructional Staff</vt:lpstr>
      <vt:lpstr>Resources </vt:lpstr>
      <vt:lpstr>PowerPoint Presentation</vt:lpstr>
      <vt:lpstr>PowerPoint Presentation</vt:lpstr>
      <vt:lpstr>General Performance Review Timeline</vt:lpstr>
      <vt:lpstr>ePerformance Steps</vt:lpstr>
      <vt:lpstr>Overview of the 5 Steps</vt:lpstr>
      <vt:lpstr>System Reminder Emails</vt:lpstr>
      <vt:lpstr>Define Criteria Foundation</vt:lpstr>
      <vt:lpstr>Complete Define Criteria for Goals</vt:lpstr>
      <vt:lpstr>Complete Define Criteria for Competencies</vt:lpstr>
      <vt:lpstr>PowerPoint Presentation</vt:lpstr>
      <vt:lpstr>PowerPoint Presentation</vt:lpstr>
      <vt:lpstr>Complete the Self Evaluation Step</vt:lpstr>
      <vt:lpstr>Meet with your Employee</vt:lpstr>
      <vt:lpstr>Complete the Manager Evaluation</vt:lpstr>
      <vt:lpstr>Additional Resources for ePeformance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and Total Compensation</dc:title>
  <dc:creator>Schaufenbuel, Lisa</dc:creator>
  <cp:lastModifiedBy>Boomer, Nora</cp:lastModifiedBy>
  <cp:revision>48</cp:revision>
  <cp:lastPrinted>2023-10-30T12:53:35Z</cp:lastPrinted>
  <dcterms:created xsi:type="dcterms:W3CDTF">2021-03-24T13:36:30Z</dcterms:created>
  <dcterms:modified xsi:type="dcterms:W3CDTF">2023-11-09T15:56:25Z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0x01010020811A6ACFAE1540A5A1C2B15C71453F</vt:lpwstr>
  </property>
</Properties>
</file>