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4"/>
  </p:notesMasterIdLst>
  <p:handoutMasterIdLst>
    <p:handoutMasterId r:id="rId15"/>
  </p:handoutMasterIdLst>
  <p:sldIdLst>
    <p:sldId id="256" r:id="rId2"/>
    <p:sldId id="311" r:id="rId3"/>
    <p:sldId id="296" r:id="rId4"/>
    <p:sldId id="301" r:id="rId5"/>
    <p:sldId id="302" r:id="rId6"/>
    <p:sldId id="304" r:id="rId7"/>
    <p:sldId id="306" r:id="rId8"/>
    <p:sldId id="307" r:id="rId9"/>
    <p:sldId id="308" r:id="rId10"/>
    <p:sldId id="310" r:id="rId11"/>
    <p:sldId id="309" r:id="rId12"/>
    <p:sldId id="292"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6B8B0"/>
    <a:srgbClr val="95DBB1"/>
    <a:srgbClr val="3E92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34" autoAdjust="0"/>
    <p:restoredTop sz="90072" autoAdjust="0"/>
  </p:normalViewPr>
  <p:slideViewPr>
    <p:cSldViewPr snapToGrid="0">
      <p:cViewPr>
        <p:scale>
          <a:sx n="71" d="100"/>
          <a:sy n="71" d="100"/>
        </p:scale>
        <p:origin x="-906" y="-3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126"/>
    </p:cViewPr>
  </p:sorterViewPr>
  <p:notesViewPr>
    <p:cSldViewPr snapToGrid="0">
      <p:cViewPr varScale="1">
        <p:scale>
          <a:sx n="82" d="100"/>
          <a:sy n="82" d="100"/>
        </p:scale>
        <p:origin x="250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872A0DB-7573-4E3B-8552-57C691CA0DF8}" type="datetimeFigureOut">
              <a:rPr lang="en-US" smtClean="0"/>
              <a:t>6/10/2015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3475B22-690F-4BFD-BF4D-9D778A330959}" type="slidenum">
              <a:rPr lang="en-US" smtClean="0"/>
              <a:t>‹#›</a:t>
            </a:fld>
            <a:endParaRPr lang="en-US"/>
          </a:p>
        </p:txBody>
      </p:sp>
    </p:spTree>
    <p:extLst>
      <p:ext uri="{BB962C8B-B14F-4D97-AF65-F5344CB8AC3E}">
        <p14:creationId xmlns:p14="http://schemas.microsoft.com/office/powerpoint/2010/main" val="2198963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08FC5A4-C7BE-44EC-A3FB-89F052AAA24C}" type="datetimeFigureOut">
              <a:rPr lang="en-US" smtClean="0"/>
              <a:t>6/10/2015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9546F2E-585E-49B6-B4BF-E9EA14667E4E}" type="slidenum">
              <a:rPr lang="en-US" smtClean="0"/>
              <a:t>‹#›</a:t>
            </a:fld>
            <a:endParaRPr lang="en-US"/>
          </a:p>
        </p:txBody>
      </p:sp>
    </p:spTree>
    <p:extLst>
      <p:ext uri="{BB962C8B-B14F-4D97-AF65-F5344CB8AC3E}">
        <p14:creationId xmlns:p14="http://schemas.microsoft.com/office/powerpoint/2010/main" val="356260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546F2E-585E-49B6-B4BF-E9EA14667E4E}" type="slidenum">
              <a:rPr lang="en-US" smtClean="0"/>
              <a:t>1</a:t>
            </a:fld>
            <a:endParaRPr lang="en-US"/>
          </a:p>
        </p:txBody>
      </p:sp>
    </p:spTree>
    <p:extLst>
      <p:ext uri="{BB962C8B-B14F-4D97-AF65-F5344CB8AC3E}">
        <p14:creationId xmlns:p14="http://schemas.microsoft.com/office/powerpoint/2010/main" val="3881287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546F2E-585E-49B6-B4BF-E9EA14667E4E}" type="slidenum">
              <a:rPr lang="en-US" smtClean="0"/>
              <a:t>12</a:t>
            </a:fld>
            <a:endParaRPr lang="en-US"/>
          </a:p>
        </p:txBody>
      </p:sp>
    </p:spTree>
    <p:extLst>
      <p:ext uri="{BB962C8B-B14F-4D97-AF65-F5344CB8AC3E}">
        <p14:creationId xmlns:p14="http://schemas.microsoft.com/office/powerpoint/2010/main" val="58394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808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341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2839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73378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1410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90297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424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408663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438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896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42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59682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091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670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784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5228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657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bg2">
                <a:tint val="97000"/>
                <a:hueMod val="92000"/>
                <a:satMod val="169000"/>
                <a:lumMod val="164000"/>
              </a:schemeClr>
            </a:gs>
            <a:gs pos="2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6/10/2015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888369"/>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mypoint.uwsp.edu/mypoin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ypoint.uwsp.edu/mypoi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ypoint.uwsp.edu/mypo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ypoint.uwsp.edu/mypoi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1788" y="1398494"/>
            <a:ext cx="8957329" cy="2608730"/>
          </a:xfrm>
        </p:spPr>
        <p:txBody>
          <a:bodyPr>
            <a:normAutofit/>
          </a:bodyPr>
          <a:lstStyle/>
          <a:p>
            <a:r>
              <a:rPr lang="en-US" sz="7500" b="1" cap="none" dirty="0" smtClean="0">
                <a:latin typeface="+mn-lt"/>
              </a:rPr>
              <a:t>Employee Self Service</a:t>
            </a:r>
            <a:endParaRPr lang="en-US" sz="7500" b="1" cap="none" dirty="0">
              <a:latin typeface="+mn-lt"/>
            </a:endParaRPr>
          </a:p>
        </p:txBody>
      </p:sp>
    </p:spTree>
    <p:extLst>
      <p:ext uri="{BB962C8B-B14F-4D97-AF65-F5344CB8AC3E}">
        <p14:creationId xmlns:p14="http://schemas.microsoft.com/office/powerpoint/2010/main" val="4195496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866" y="1513633"/>
            <a:ext cx="9412941" cy="779929"/>
          </a:xfrm>
        </p:spPr>
        <p:txBody>
          <a:bodyPr>
            <a:normAutofit/>
          </a:bodyPr>
          <a:lstStyle/>
          <a:p>
            <a:pPr lvl="1" algn="l" defTabSz="457200" rtl="0">
              <a:spcBef>
                <a:spcPct val="0"/>
              </a:spcBef>
            </a:pPr>
            <a:r>
              <a:rPr lang="en-US" dirty="0" smtClean="0">
                <a:solidFill>
                  <a:schemeClr val="bg1"/>
                </a:solidFill>
              </a:rPr>
              <a:t>First </a:t>
            </a:r>
            <a:r>
              <a:rPr lang="en-US" dirty="0">
                <a:solidFill>
                  <a:schemeClr val="bg1"/>
                </a:solidFill>
              </a:rPr>
              <a:t>in, </a:t>
            </a:r>
            <a:r>
              <a:rPr lang="en-US" dirty="0" smtClean="0">
                <a:solidFill>
                  <a:schemeClr val="bg1"/>
                </a:solidFill>
              </a:rPr>
              <a:t>last </a:t>
            </a:r>
            <a:r>
              <a:rPr lang="en-US" dirty="0">
                <a:solidFill>
                  <a:schemeClr val="bg1"/>
                </a:solidFill>
              </a:rPr>
              <a:t>out if you are working one shift with no </a:t>
            </a:r>
            <a:r>
              <a:rPr lang="en-US" dirty="0" smtClean="0">
                <a:solidFill>
                  <a:schemeClr val="bg1"/>
                </a:solidFill>
              </a:rPr>
              <a:t>breaks.</a:t>
            </a:r>
            <a:endParaRPr lang="en-US" sz="2800" cap="none" dirty="0">
              <a:solidFill>
                <a:schemeClr val="bg1"/>
              </a:solidFill>
            </a:endParaRPr>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Reminders</a:t>
            </a:r>
            <a:endParaRPr lang="en-US" sz="1800" b="1" dirty="0">
              <a:ln w="3175" cmpd="sng">
                <a:noFill/>
              </a:ln>
              <a:solidFill>
                <a:schemeClr val="tx1"/>
              </a:solidFill>
              <a:latin typeface="+mj-lt"/>
              <a:ea typeface="+mj-ea"/>
              <a:cs typeface="+mj-cs"/>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867" y="2293562"/>
            <a:ext cx="9299362" cy="452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867" y="3645556"/>
            <a:ext cx="9299362" cy="487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810867" y="2907373"/>
            <a:ext cx="9412941" cy="77992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algn="l" defTabSz="457200" rtl="0">
              <a:spcBef>
                <a:spcPct val="0"/>
              </a:spcBef>
            </a:pPr>
            <a:r>
              <a:rPr lang="en-US" kern="0" dirty="0" smtClean="0">
                <a:solidFill>
                  <a:schemeClr val="bg1"/>
                </a:solidFill>
              </a:rPr>
              <a:t>Working one shift with a break/lunch break.</a:t>
            </a:r>
            <a:endParaRPr lang="en-US" sz="2800" kern="0" dirty="0">
              <a:solidFill>
                <a:schemeClr val="bg1"/>
              </a:solidFill>
            </a:endParaRPr>
          </a:p>
        </p:txBody>
      </p:sp>
      <p:sp>
        <p:nvSpPr>
          <p:cNvPr id="8" name="Title 1"/>
          <p:cNvSpPr txBox="1">
            <a:spLocks/>
          </p:cNvSpPr>
          <p:nvPr/>
        </p:nvSpPr>
        <p:spPr>
          <a:xfrm>
            <a:off x="810867" y="4349286"/>
            <a:ext cx="9412941" cy="218598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algn="l" defTabSz="457200" rtl="0">
              <a:spcBef>
                <a:spcPct val="0"/>
              </a:spcBef>
            </a:pPr>
            <a:r>
              <a:rPr lang="en-US" kern="0" dirty="0">
                <a:solidFill>
                  <a:schemeClr val="bg1"/>
                </a:solidFill>
              </a:rPr>
              <a:t>Other options:</a:t>
            </a:r>
          </a:p>
          <a:p>
            <a:pPr marL="0" lvl="1" algn="l" defTabSz="457200" rtl="0">
              <a:spcBef>
                <a:spcPct val="0"/>
              </a:spcBef>
            </a:pPr>
            <a:r>
              <a:rPr lang="en-US" kern="0" dirty="0">
                <a:solidFill>
                  <a:schemeClr val="bg1"/>
                </a:solidFill>
              </a:rPr>
              <a:t>Overnight shifts</a:t>
            </a:r>
          </a:p>
          <a:p>
            <a:pPr marL="0" lvl="1" algn="l" defTabSz="457200" rtl="0">
              <a:spcBef>
                <a:spcPct val="0"/>
              </a:spcBef>
            </a:pPr>
            <a:r>
              <a:rPr lang="en-US" kern="0" dirty="0">
                <a:solidFill>
                  <a:schemeClr val="bg1"/>
                </a:solidFill>
              </a:rPr>
              <a:t>Legal </a:t>
            </a:r>
            <a:r>
              <a:rPr lang="en-US" kern="0" dirty="0" smtClean="0">
                <a:solidFill>
                  <a:schemeClr val="bg1"/>
                </a:solidFill>
              </a:rPr>
              <a:t>Holidays</a:t>
            </a:r>
          </a:p>
          <a:p>
            <a:pPr marL="0" lvl="1" algn="l" defTabSz="457200" rtl="0">
              <a:spcBef>
                <a:spcPct val="0"/>
              </a:spcBef>
            </a:pPr>
            <a:endParaRPr lang="en-US" kern="0" dirty="0" smtClean="0">
              <a:solidFill>
                <a:schemeClr val="bg1"/>
              </a:solidFill>
            </a:endParaRPr>
          </a:p>
          <a:p>
            <a:pPr marL="0" lvl="1">
              <a:spcBef>
                <a:spcPct val="0"/>
              </a:spcBef>
            </a:pPr>
            <a:r>
              <a:rPr lang="en-US" dirty="0">
                <a:hlinkClick r:id="rId4"/>
              </a:rPr>
              <a:t>https://mypoint.uwsp.edu/mypoint/</a:t>
            </a:r>
            <a:endParaRPr lang="en-US" kern="0" dirty="0">
              <a:solidFill>
                <a:schemeClr val="bg1"/>
              </a:solidFill>
            </a:endParaRPr>
          </a:p>
        </p:txBody>
      </p:sp>
    </p:spTree>
    <p:extLst>
      <p:ext uri="{BB962C8B-B14F-4D97-AF65-F5344CB8AC3E}">
        <p14:creationId xmlns:p14="http://schemas.microsoft.com/office/powerpoint/2010/main" val="2580363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1210234"/>
          </a:xfrm>
        </p:spPr>
        <p:txBody>
          <a:bodyPr>
            <a:normAutofit fontScale="90000"/>
          </a:bodyPr>
          <a:lstStyle/>
          <a:p>
            <a:r>
              <a:rPr lang="en-US" sz="1800" cap="none" dirty="0" smtClean="0"/>
              <a:t>Through </a:t>
            </a:r>
            <a:r>
              <a:rPr lang="en-US" sz="1800" cap="none" dirty="0" err="1" smtClean="0"/>
              <a:t>myPoint</a:t>
            </a:r>
            <a:r>
              <a:rPr lang="en-US" sz="1800" cap="none" dirty="0" smtClean="0"/>
              <a:t>, under “My UW System,” “Payroll Information,” click on the Earning Statement you would like to </a:t>
            </a:r>
            <a:r>
              <a:rPr lang="en-US" sz="1800" cap="none" dirty="0"/>
              <a:t>view.</a:t>
            </a:r>
            <a:br>
              <a:rPr lang="en-US" sz="1800" cap="none" dirty="0"/>
            </a:br>
            <a:r>
              <a:rPr lang="en-US" sz="1800" cap="none" dirty="0"/>
              <a:t/>
            </a:r>
            <a:br>
              <a:rPr lang="en-US" sz="1800" cap="none" dirty="0"/>
            </a:br>
            <a:r>
              <a:rPr lang="en-US" sz="1800" cap="none" dirty="0"/>
              <a:t>Please Note: This is also where electronic W-4 statements can be found. Simply click ‘Tax Statements’ to view</a:t>
            </a:r>
            <a:r>
              <a:rPr lang="en-US" sz="1800" cap="none" dirty="0" smtClean="0"/>
              <a:t>. </a:t>
            </a:r>
            <a:r>
              <a:rPr lang="en-US" sz="1800" cap="none" dirty="0">
                <a:hlinkClick r:id="rId2"/>
              </a:rPr>
              <a:t>https://mypoint.uwsp.edu/mypoint/</a:t>
            </a:r>
            <a:endParaRPr lang="en-US" sz="1800" cap="none" dirty="0"/>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Pay Statements</a:t>
            </a:r>
            <a:endParaRPr lang="en-US" sz="1800" b="1" dirty="0">
              <a:ln w="3175" cmpd="sng">
                <a:noFill/>
              </a:ln>
              <a:solidFill>
                <a:schemeClr val="tx1"/>
              </a:solidFill>
              <a:latin typeface="+mj-lt"/>
              <a:ea typeface="+mj-ea"/>
              <a:cs typeface="+mj-cs"/>
            </a:endParaRPr>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8172"/>
          <a:stretch/>
        </p:blipFill>
        <p:spPr bwMode="auto">
          <a:xfrm>
            <a:off x="1237129" y="2988201"/>
            <a:ext cx="9520518" cy="3460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0421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5030" y="2080189"/>
            <a:ext cx="9028497" cy="1938992"/>
          </a:xfrm>
          <a:prstGeom prst="rect">
            <a:avLst/>
          </a:prstGeom>
          <a:noFill/>
        </p:spPr>
        <p:txBody>
          <a:bodyPr wrap="square" rtlCol="0">
            <a:spAutoFit/>
          </a:bodyPr>
          <a:lstStyle/>
          <a:p>
            <a:pPr algn="ctr"/>
            <a:r>
              <a:rPr lang="en-US" sz="4000" b="1" dirty="0" smtClean="0"/>
              <a:t>Questions?</a:t>
            </a:r>
          </a:p>
          <a:p>
            <a:pPr algn="ctr"/>
            <a:endParaRPr lang="en-US" sz="4000" b="1" dirty="0"/>
          </a:p>
          <a:p>
            <a:pPr algn="ctr"/>
            <a:r>
              <a:rPr lang="en-US" sz="4000" b="1" dirty="0" smtClean="0"/>
              <a:t>Work Time</a:t>
            </a:r>
            <a:endParaRPr lang="en-US" sz="4000" b="1" dirty="0"/>
          </a:p>
        </p:txBody>
      </p:sp>
    </p:spTree>
    <p:extLst>
      <p:ext uri="{BB962C8B-B14F-4D97-AF65-F5344CB8AC3E}">
        <p14:creationId xmlns:p14="http://schemas.microsoft.com/office/powerpoint/2010/main" val="1312880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4434540"/>
          </a:xfrm>
        </p:spPr>
        <p:txBody>
          <a:bodyPr>
            <a:normAutofit/>
          </a:bodyPr>
          <a:lstStyle/>
          <a:p>
            <a:r>
              <a:rPr lang="en-US" sz="2000" cap="none" dirty="0" smtClean="0"/>
              <a:t>- Learn the process to enter absence requests.</a:t>
            </a:r>
            <a:br>
              <a:rPr lang="en-US" sz="2000" cap="none" dirty="0" smtClean="0"/>
            </a:br>
            <a:r>
              <a:rPr lang="en-US" sz="2000" cap="none" dirty="0"/>
              <a:t/>
            </a:r>
            <a:br>
              <a:rPr lang="en-US" sz="2000" cap="none" dirty="0"/>
            </a:br>
            <a:r>
              <a:rPr lang="en-US" sz="2000" cap="none" dirty="0" smtClean="0"/>
              <a:t>- Learn the process to enter time onto an employee timesheet.</a:t>
            </a:r>
            <a:br>
              <a:rPr lang="en-US" sz="2000" cap="none" dirty="0" smtClean="0"/>
            </a:br>
            <a:r>
              <a:rPr lang="en-US" sz="2000" cap="none" dirty="0" smtClean="0"/>
              <a:t/>
            </a:r>
            <a:br>
              <a:rPr lang="en-US" sz="2000" cap="none" dirty="0" smtClean="0"/>
            </a:br>
            <a:r>
              <a:rPr lang="en-US" sz="2000" cap="none" dirty="0" smtClean="0"/>
              <a:t>- Help employees keep better track of leave balances.</a:t>
            </a:r>
            <a:r>
              <a:rPr lang="en-US" sz="2000" cap="none" dirty="0"/>
              <a:t/>
            </a:r>
            <a:br>
              <a:rPr lang="en-US" sz="2000" cap="none" dirty="0"/>
            </a:br>
            <a:r>
              <a:rPr lang="en-US" sz="2000" cap="none" dirty="0"/>
              <a:t/>
            </a:r>
            <a:br>
              <a:rPr lang="en-US" sz="2000" cap="none" dirty="0"/>
            </a:br>
            <a:r>
              <a:rPr lang="en-US" sz="2000" cap="none" dirty="0" smtClean="0"/>
              <a:t>- Help employees feel more comfortable using a computer to view Payroll related material.</a:t>
            </a:r>
            <a:endParaRPr lang="en-US" sz="2000" cap="none" dirty="0"/>
          </a:p>
        </p:txBody>
      </p:sp>
      <p:sp>
        <p:nvSpPr>
          <p:cNvPr id="3" name="Content Placeholder 2"/>
          <p:cNvSpPr>
            <a:spLocks noGrp="1"/>
          </p:cNvSpPr>
          <p:nvPr>
            <p:ph idx="1"/>
          </p:nvPr>
        </p:nvSpPr>
        <p:spPr>
          <a:xfrm>
            <a:off x="684212" y="685801"/>
            <a:ext cx="8534400" cy="806824"/>
          </a:xfrm>
        </p:spPr>
        <p:txBody>
          <a:bodyPr>
            <a:normAutofit/>
          </a:bodyPr>
          <a:lstStyle/>
          <a:p>
            <a:pPr marL="0" indent="0" algn="ctr">
              <a:buNone/>
            </a:pPr>
            <a:r>
              <a:rPr lang="en-US" sz="4400" b="1" dirty="0" smtClean="0">
                <a:solidFill>
                  <a:schemeClr val="bg1"/>
                </a:solidFill>
              </a:rPr>
              <a:t>Session Objectives</a:t>
            </a:r>
            <a:endParaRPr lang="en-US" sz="1800" b="1" dirty="0">
              <a:ln w="3175" cmpd="sng">
                <a:noFill/>
              </a:ln>
              <a:solidFill>
                <a:schemeClr val="tx1"/>
              </a:solidFill>
              <a:latin typeface="+mj-lt"/>
              <a:ea typeface="+mj-ea"/>
              <a:cs typeface="+mj-cs"/>
            </a:endParaRPr>
          </a:p>
        </p:txBody>
      </p:sp>
    </p:spTree>
    <p:extLst>
      <p:ext uri="{BB962C8B-B14F-4D97-AF65-F5344CB8AC3E}">
        <p14:creationId xmlns:p14="http://schemas.microsoft.com/office/powerpoint/2010/main" val="127054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4434540"/>
          </a:xfrm>
        </p:spPr>
        <p:txBody>
          <a:bodyPr>
            <a:normAutofit fontScale="90000"/>
          </a:bodyPr>
          <a:lstStyle/>
          <a:p>
            <a:r>
              <a:rPr lang="en-US" sz="2000" cap="none" dirty="0" smtClean="0"/>
              <a:t>- Entered </a:t>
            </a:r>
            <a:r>
              <a:rPr lang="en-US" sz="2000" b="1" cap="none" dirty="0"/>
              <a:t>daily</a:t>
            </a:r>
            <a:r>
              <a:rPr lang="en-US" sz="2000" cap="none" dirty="0"/>
              <a:t> to ensure the schedule is </a:t>
            </a:r>
            <a:r>
              <a:rPr lang="en-US" sz="2000" cap="none" dirty="0" smtClean="0"/>
              <a:t>up-to-date.</a:t>
            </a:r>
            <a:br>
              <a:rPr lang="en-US" sz="2000" cap="none" dirty="0" smtClean="0"/>
            </a:br>
            <a:r>
              <a:rPr lang="en-US" sz="2000" cap="none" dirty="0" smtClean="0"/>
              <a:t/>
            </a:r>
            <a:br>
              <a:rPr lang="en-US" sz="2000" cap="none" dirty="0" smtClean="0"/>
            </a:br>
            <a:r>
              <a:rPr lang="en-US" sz="2000" cap="none" dirty="0" smtClean="0"/>
              <a:t>- All </a:t>
            </a:r>
            <a:r>
              <a:rPr lang="en-US" sz="2000" cap="none" dirty="0"/>
              <a:t>time for the pay period should be entered no later than </a:t>
            </a:r>
            <a:r>
              <a:rPr lang="en-US" sz="2000" b="1" cap="none" dirty="0"/>
              <a:t>Noon on the last Friday </a:t>
            </a:r>
            <a:r>
              <a:rPr lang="en-US" sz="2000" cap="none" dirty="0"/>
              <a:t>of the pay period</a:t>
            </a:r>
            <a:r>
              <a:rPr lang="en-US" sz="2000" cap="none" dirty="0" smtClean="0"/>
              <a:t>.</a:t>
            </a:r>
            <a:br>
              <a:rPr lang="en-US" sz="2000" cap="none" dirty="0" smtClean="0"/>
            </a:br>
            <a:r>
              <a:rPr lang="en-US" sz="2000" cap="none" dirty="0"/>
              <a:t/>
            </a:r>
            <a:br>
              <a:rPr lang="en-US" sz="2000" cap="none" dirty="0"/>
            </a:br>
            <a:r>
              <a:rPr lang="en-US" sz="2000" cap="none" dirty="0" smtClean="0"/>
              <a:t>- Corrections </a:t>
            </a:r>
            <a:r>
              <a:rPr lang="en-US" sz="2000" cap="none" dirty="0"/>
              <a:t>need to be </a:t>
            </a:r>
            <a:r>
              <a:rPr lang="en-US" sz="2000" cap="none" dirty="0" smtClean="0"/>
              <a:t>made no </a:t>
            </a:r>
            <a:r>
              <a:rPr lang="en-US" sz="2000" cap="none" dirty="0"/>
              <a:t>later than </a:t>
            </a:r>
            <a:r>
              <a:rPr lang="en-US" sz="2000" b="1" cap="none" dirty="0"/>
              <a:t>10am on the Monday </a:t>
            </a:r>
            <a:r>
              <a:rPr lang="en-US" sz="2000" cap="none" dirty="0"/>
              <a:t>following the end of the pay period</a:t>
            </a:r>
            <a:r>
              <a:rPr lang="en-US" sz="2000" cap="none" dirty="0" smtClean="0"/>
              <a:t>.</a:t>
            </a:r>
            <a:br>
              <a:rPr lang="en-US" sz="2000" cap="none" dirty="0" smtClean="0"/>
            </a:br>
            <a:r>
              <a:rPr lang="en-US" sz="2000" cap="none" dirty="0" smtClean="0"/>
              <a:t/>
            </a:r>
            <a:br>
              <a:rPr lang="en-US" sz="2000" cap="none" dirty="0" smtClean="0"/>
            </a:br>
            <a:r>
              <a:rPr lang="en-US" sz="2000" cap="none" dirty="0" smtClean="0"/>
              <a:t>- If </a:t>
            </a:r>
            <a:r>
              <a:rPr lang="en-US" sz="2000" cap="none" dirty="0"/>
              <a:t>you make any corrections to your timesheet following the final submittal, please contact your supervisor. </a:t>
            </a:r>
            <a:br>
              <a:rPr lang="en-US" sz="2000" cap="none" dirty="0"/>
            </a:br>
            <a:r>
              <a:rPr lang="en-US" sz="2000" cap="none" dirty="0" smtClean="0"/>
              <a:t/>
            </a:r>
            <a:br>
              <a:rPr lang="en-US" sz="2000" cap="none" dirty="0" smtClean="0"/>
            </a:br>
            <a:r>
              <a:rPr lang="en-US" sz="2000" cap="none" dirty="0" smtClean="0"/>
              <a:t>- Expected </a:t>
            </a:r>
            <a:r>
              <a:rPr lang="en-US" sz="2000" cap="none" dirty="0"/>
              <a:t>Absences </a:t>
            </a:r>
            <a:r>
              <a:rPr lang="en-US" sz="2000" cap="none" dirty="0" smtClean="0"/>
              <a:t>entered </a:t>
            </a:r>
            <a:r>
              <a:rPr lang="en-US" sz="2000" cap="none" dirty="0"/>
              <a:t>and approved prior to the date of absence. </a:t>
            </a:r>
            <a:br>
              <a:rPr lang="en-US" sz="2000" cap="none" dirty="0"/>
            </a:br>
            <a:r>
              <a:rPr lang="en-US" sz="2000" cap="none" dirty="0" smtClean="0"/>
              <a:t/>
            </a:r>
            <a:br>
              <a:rPr lang="en-US" sz="2000" cap="none" dirty="0" smtClean="0"/>
            </a:br>
            <a:r>
              <a:rPr lang="en-US" sz="2000" cap="none" dirty="0" smtClean="0"/>
              <a:t>- Unexpected </a:t>
            </a:r>
            <a:r>
              <a:rPr lang="en-US" sz="2000" cap="none" dirty="0"/>
              <a:t>absences </a:t>
            </a:r>
            <a:r>
              <a:rPr lang="en-US" sz="2000" cap="none" dirty="0" smtClean="0"/>
              <a:t>entered </a:t>
            </a:r>
            <a:r>
              <a:rPr lang="en-US" sz="2000" cap="none" dirty="0"/>
              <a:t>on the day you return. If this happens at the end of a pay period, contact your supervisor. </a:t>
            </a:r>
          </a:p>
        </p:txBody>
      </p:sp>
      <p:sp>
        <p:nvSpPr>
          <p:cNvPr id="3" name="Content Placeholder 2"/>
          <p:cNvSpPr>
            <a:spLocks noGrp="1"/>
          </p:cNvSpPr>
          <p:nvPr>
            <p:ph idx="1"/>
          </p:nvPr>
        </p:nvSpPr>
        <p:spPr>
          <a:xfrm>
            <a:off x="684212" y="685801"/>
            <a:ext cx="8534400" cy="806824"/>
          </a:xfrm>
        </p:spPr>
        <p:txBody>
          <a:bodyPr>
            <a:normAutofit/>
          </a:bodyPr>
          <a:lstStyle/>
          <a:p>
            <a:pPr marL="0" indent="0" algn="ctr">
              <a:buNone/>
            </a:pPr>
            <a:r>
              <a:rPr lang="en-US" sz="4400" b="1" dirty="0" smtClean="0">
                <a:solidFill>
                  <a:schemeClr val="bg1"/>
                </a:solidFill>
              </a:rPr>
              <a:t>When </a:t>
            </a:r>
            <a:r>
              <a:rPr lang="en-US" sz="4400" b="1" dirty="0">
                <a:solidFill>
                  <a:schemeClr val="bg1"/>
                </a:solidFill>
              </a:rPr>
              <a:t>to Enter </a:t>
            </a:r>
            <a:r>
              <a:rPr lang="en-US" sz="4400" b="1" dirty="0" smtClean="0">
                <a:solidFill>
                  <a:schemeClr val="bg1"/>
                </a:solidFill>
              </a:rPr>
              <a:t>Time</a:t>
            </a:r>
            <a:endParaRPr lang="en-US" sz="1800" b="1" dirty="0">
              <a:ln w="3175" cmpd="sng">
                <a:noFill/>
              </a:ln>
              <a:solidFill>
                <a:schemeClr val="tx1"/>
              </a:solidFill>
              <a:latin typeface="+mj-lt"/>
              <a:ea typeface="+mj-ea"/>
              <a:cs typeface="+mj-cs"/>
            </a:endParaRPr>
          </a:p>
        </p:txBody>
      </p:sp>
    </p:spTree>
    <p:extLst>
      <p:ext uri="{BB962C8B-B14F-4D97-AF65-F5344CB8AC3E}">
        <p14:creationId xmlns:p14="http://schemas.microsoft.com/office/powerpoint/2010/main" val="3169699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779928"/>
          </a:xfrm>
        </p:spPr>
        <p:txBody>
          <a:bodyPr>
            <a:normAutofit/>
          </a:bodyPr>
          <a:lstStyle/>
          <a:p>
            <a:r>
              <a:rPr lang="en-US" sz="1800" cap="none" dirty="0" smtClean="0"/>
              <a:t>Via </a:t>
            </a:r>
            <a:r>
              <a:rPr lang="en-US" sz="1800" cap="none" dirty="0" err="1" smtClean="0"/>
              <a:t>myPoint</a:t>
            </a:r>
            <a:r>
              <a:rPr lang="en-US" sz="1800" cap="none" dirty="0"/>
              <a:t>, under the Administrative tab, click on </a:t>
            </a:r>
            <a:r>
              <a:rPr lang="en-US" sz="1800" cap="none" dirty="0" smtClean="0"/>
              <a:t>“My </a:t>
            </a:r>
            <a:r>
              <a:rPr lang="en-US" sz="1800" cap="none" dirty="0"/>
              <a:t>UW </a:t>
            </a:r>
            <a:r>
              <a:rPr lang="en-US" sz="1800" cap="none" dirty="0" smtClean="0"/>
              <a:t>System.”</a:t>
            </a:r>
            <a:endParaRPr lang="en-US" sz="2000" cap="none" dirty="0"/>
          </a:p>
        </p:txBody>
      </p:sp>
      <p:sp>
        <p:nvSpPr>
          <p:cNvPr id="3" name="Content Placeholder 2"/>
          <p:cNvSpPr>
            <a:spLocks noGrp="1"/>
          </p:cNvSpPr>
          <p:nvPr>
            <p:ph idx="1"/>
          </p:nvPr>
        </p:nvSpPr>
        <p:spPr>
          <a:xfrm>
            <a:off x="684212" y="685801"/>
            <a:ext cx="10006200" cy="806824"/>
          </a:xfrm>
        </p:spPr>
        <p:txBody>
          <a:bodyPr>
            <a:normAutofit/>
          </a:bodyPr>
          <a:lstStyle/>
          <a:p>
            <a:pPr marL="0" indent="0" algn="ctr">
              <a:buNone/>
            </a:pPr>
            <a:r>
              <a:rPr lang="en-US" sz="4400" b="1" dirty="0" smtClean="0">
                <a:solidFill>
                  <a:schemeClr val="bg1"/>
                </a:solidFill>
              </a:rPr>
              <a:t>Accessing ESS through </a:t>
            </a:r>
            <a:r>
              <a:rPr lang="en-US" sz="4400" b="1" dirty="0" err="1" smtClean="0">
                <a:solidFill>
                  <a:schemeClr val="bg1"/>
                </a:solidFill>
              </a:rPr>
              <a:t>myPoint</a:t>
            </a:r>
            <a:endParaRPr lang="en-US" sz="1800" b="1" dirty="0">
              <a:ln w="3175" cmpd="sng">
                <a:noFill/>
              </a:ln>
              <a:solidFill>
                <a:schemeClr val="tx1"/>
              </a:solidFill>
              <a:latin typeface="+mj-lt"/>
              <a:ea typeface="+mj-ea"/>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612" y="2287498"/>
            <a:ext cx="7267856" cy="3987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245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779928"/>
          </a:xfrm>
        </p:spPr>
        <p:txBody>
          <a:bodyPr>
            <a:normAutofit/>
          </a:bodyPr>
          <a:lstStyle/>
          <a:p>
            <a:r>
              <a:rPr lang="en-US" sz="1800" cap="none" dirty="0"/>
              <a:t>Scroll to the </a:t>
            </a:r>
            <a:r>
              <a:rPr lang="en-US" sz="1800" cap="none" dirty="0" smtClean="0"/>
              <a:t>“Time </a:t>
            </a:r>
            <a:r>
              <a:rPr lang="en-US" sz="1800" cap="none" dirty="0"/>
              <a:t>and </a:t>
            </a:r>
            <a:r>
              <a:rPr lang="en-US" sz="1800" cap="none" dirty="0" smtClean="0"/>
              <a:t>Absence” section, </a:t>
            </a:r>
            <a:r>
              <a:rPr lang="en-US" sz="1800" cap="none" dirty="0"/>
              <a:t>click </a:t>
            </a:r>
            <a:r>
              <a:rPr lang="en-US" sz="1800" cap="none" dirty="0" smtClean="0"/>
              <a:t>”Enter </a:t>
            </a:r>
            <a:r>
              <a:rPr lang="en-US" sz="1800" cap="none" dirty="0"/>
              <a:t>Absence</a:t>
            </a:r>
            <a:r>
              <a:rPr lang="en-US" sz="1800" cap="none" dirty="0" smtClean="0"/>
              <a:t>.”</a:t>
            </a:r>
            <a:endParaRPr lang="en-US" sz="2000" cap="none" dirty="0"/>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Entering Absences (Permanent Only)</a:t>
            </a:r>
            <a:endParaRPr lang="en-US" sz="1800" b="1" dirty="0">
              <a:ln w="3175" cmpd="sng">
                <a:noFill/>
              </a:ln>
              <a:solidFill>
                <a:schemeClr val="tx1"/>
              </a:solidFill>
              <a:latin typeface="+mj-lt"/>
              <a:ea typeface="+mj-ea"/>
              <a:cs typeface="+mj-cs"/>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422" y="2267594"/>
            <a:ext cx="9438715" cy="3864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2648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59"/>
            <a:ext cx="9412941" cy="4975411"/>
          </a:xfrm>
        </p:spPr>
        <p:txBody>
          <a:bodyPr>
            <a:normAutofit/>
          </a:bodyPr>
          <a:lstStyle/>
          <a:p>
            <a:r>
              <a:rPr lang="en-US" sz="1800" cap="none" dirty="0"/>
              <a:t>Scroll to the </a:t>
            </a:r>
            <a:r>
              <a:rPr lang="en-US" sz="1800" cap="none" dirty="0" smtClean="0"/>
              <a:t>“Time </a:t>
            </a:r>
            <a:r>
              <a:rPr lang="en-US" sz="1800" cap="none" dirty="0"/>
              <a:t>and </a:t>
            </a:r>
            <a:r>
              <a:rPr lang="en-US" sz="1800" cap="none" dirty="0" smtClean="0"/>
              <a:t>Absence” section, </a:t>
            </a:r>
            <a:r>
              <a:rPr lang="en-US" sz="1800" cap="none" dirty="0"/>
              <a:t>click </a:t>
            </a:r>
            <a:r>
              <a:rPr lang="en-US" sz="1800" cap="none" dirty="0" smtClean="0"/>
              <a:t>“Enter </a:t>
            </a:r>
            <a:r>
              <a:rPr lang="en-US" sz="1800" cap="none" dirty="0"/>
              <a:t>Absence</a:t>
            </a:r>
            <a:r>
              <a:rPr lang="en-US" sz="1800" cap="none" dirty="0" smtClean="0"/>
              <a:t>.”</a:t>
            </a:r>
            <a:br>
              <a:rPr lang="en-US" sz="1800" cap="none" dirty="0" smtClean="0"/>
            </a:br>
            <a:r>
              <a:rPr lang="en-US" sz="1800" cap="none" dirty="0"/>
              <a:t/>
            </a:r>
            <a:br>
              <a:rPr lang="en-US" sz="1800" cap="none" dirty="0"/>
            </a:br>
            <a:r>
              <a:rPr lang="en-US" sz="1800" cap="none" dirty="0"/>
              <a:t>1. </a:t>
            </a:r>
            <a:r>
              <a:rPr lang="en-US" sz="1800" b="1" cap="none" dirty="0" smtClean="0"/>
              <a:t>Dates</a:t>
            </a:r>
            <a:r>
              <a:rPr lang="en-US" sz="1800" cap="none" dirty="0" smtClean="0"/>
              <a:t>: Select the appropriate start and end date(s).</a:t>
            </a:r>
            <a:br>
              <a:rPr lang="en-US" sz="1800" cap="none" dirty="0" smtClean="0"/>
            </a:br>
            <a:r>
              <a:rPr lang="en-US" sz="1800" cap="none" dirty="0" smtClean="0"/>
              <a:t>2</a:t>
            </a:r>
            <a:r>
              <a:rPr lang="en-US" sz="1800" cap="none" dirty="0"/>
              <a:t>. </a:t>
            </a:r>
            <a:r>
              <a:rPr lang="en-US" sz="1800" b="1" cap="none" dirty="0"/>
              <a:t>Absence</a:t>
            </a:r>
            <a:r>
              <a:rPr lang="en-US" sz="1800" cap="none" dirty="0"/>
              <a:t>: Select what type of leave you would like to </a:t>
            </a:r>
            <a:r>
              <a:rPr lang="en-US" sz="1800" cap="none" dirty="0" smtClean="0"/>
              <a:t>use. </a:t>
            </a:r>
            <a:r>
              <a:rPr lang="en-US" sz="1800" cap="none" dirty="0"/>
              <a:t/>
            </a:r>
            <a:br>
              <a:rPr lang="en-US" sz="1800" cap="none" dirty="0"/>
            </a:br>
            <a:r>
              <a:rPr lang="en-US" sz="1800" cap="none" dirty="0"/>
              <a:t>3. </a:t>
            </a:r>
            <a:r>
              <a:rPr lang="en-US" sz="1800" b="1" cap="none" dirty="0"/>
              <a:t>Current Balance</a:t>
            </a:r>
            <a:r>
              <a:rPr lang="en-US" sz="1800" cap="none" dirty="0"/>
              <a:t>: Make sure </a:t>
            </a:r>
            <a:r>
              <a:rPr lang="en-US" sz="1800" cap="none" dirty="0" smtClean="0"/>
              <a:t>your </a:t>
            </a:r>
            <a:r>
              <a:rPr lang="en-US" sz="1800" cap="none" dirty="0"/>
              <a:t>request does not exceed the current balance. </a:t>
            </a:r>
            <a:br>
              <a:rPr lang="en-US" sz="1800" cap="none" dirty="0"/>
            </a:br>
            <a:r>
              <a:rPr lang="en-US" sz="1800" cap="none" dirty="0"/>
              <a:t>4. </a:t>
            </a:r>
            <a:r>
              <a:rPr lang="en-US" sz="1800" b="1" cap="none" dirty="0"/>
              <a:t>Entry Type</a:t>
            </a:r>
            <a:r>
              <a:rPr lang="en-US" sz="1800" cap="none" dirty="0"/>
              <a:t>: Always select ‘Hours Per Day’ </a:t>
            </a:r>
            <a:br>
              <a:rPr lang="en-US" sz="1800" cap="none" dirty="0"/>
            </a:br>
            <a:r>
              <a:rPr lang="en-US" sz="1800" cap="none" dirty="0"/>
              <a:t>5. </a:t>
            </a:r>
            <a:r>
              <a:rPr lang="en-US" sz="1800" b="1" cap="none" dirty="0"/>
              <a:t>Hours Per Day</a:t>
            </a:r>
            <a:r>
              <a:rPr lang="en-US" sz="1800" cap="none" dirty="0"/>
              <a:t>: This field is required when entry type is ‘Hours per Day’. Select the amount of time you would like off for that day. Please record time in quarter hours. Example: 1.25 = 1 hour and 15 minutes </a:t>
            </a:r>
            <a:br>
              <a:rPr lang="en-US" sz="1800" cap="none" dirty="0"/>
            </a:br>
            <a:r>
              <a:rPr lang="en-US" sz="1800" cap="none" dirty="0"/>
              <a:t>6. </a:t>
            </a:r>
            <a:r>
              <a:rPr lang="en-US" sz="1800" b="1" cap="none" dirty="0"/>
              <a:t>Duration: </a:t>
            </a:r>
            <a:r>
              <a:rPr lang="en-US" sz="1800" cap="none" dirty="0"/>
              <a:t>Click ‘End Date or Duration’ and the system will calculate the total number of hours and fill in the duration box. </a:t>
            </a:r>
            <a:br>
              <a:rPr lang="en-US" sz="1800" cap="none" dirty="0"/>
            </a:br>
            <a:r>
              <a:rPr lang="en-US" sz="1800" cap="none" dirty="0" smtClean="0"/>
              <a:t/>
            </a:r>
            <a:br>
              <a:rPr lang="en-US" sz="1800" cap="none" dirty="0" smtClean="0"/>
            </a:br>
            <a:r>
              <a:rPr lang="en-US" sz="1800" cap="none" dirty="0" smtClean="0"/>
              <a:t>Once </a:t>
            </a:r>
            <a:r>
              <a:rPr lang="en-US" sz="1800" cap="none" dirty="0"/>
              <a:t>all of the information has been entered and reviewed click ‘Submit’. The form will be routed to your supervisor who will Approve, Deny, or Push Back. </a:t>
            </a:r>
            <a:r>
              <a:rPr lang="en-US" sz="1800" cap="none" dirty="0" smtClean="0"/>
              <a:t/>
            </a:r>
            <a:br>
              <a:rPr lang="en-US" sz="1800" cap="none" dirty="0" smtClean="0"/>
            </a:br>
            <a:r>
              <a:rPr lang="en-US" sz="1800" cap="none" dirty="0" smtClean="0"/>
              <a:t>Do not utilize “Save </a:t>
            </a:r>
            <a:r>
              <a:rPr lang="en-US" sz="1800" cap="none" dirty="0"/>
              <a:t>For </a:t>
            </a:r>
            <a:r>
              <a:rPr lang="en-US" sz="1800" cap="none" dirty="0" smtClean="0"/>
              <a:t>Later</a:t>
            </a:r>
            <a:r>
              <a:rPr lang="en-US" sz="1800" cap="none" dirty="0" smtClean="0"/>
              <a:t>”</a:t>
            </a:r>
            <a:r>
              <a:rPr lang="en-US" sz="1800" cap="none" dirty="0"/>
              <a:t/>
            </a:r>
            <a:br>
              <a:rPr lang="en-US" sz="1800" cap="none" dirty="0"/>
            </a:br>
            <a:r>
              <a:rPr lang="en-US" sz="1800" cap="none" dirty="0" smtClean="0">
                <a:hlinkClick r:id="rId2"/>
              </a:rPr>
              <a:t>https://mypoint.uwsp.edu/mypoint/</a:t>
            </a:r>
            <a:endParaRPr lang="en-US" sz="1800" cap="none" dirty="0"/>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Entering an Absence Request</a:t>
            </a:r>
            <a:endParaRPr lang="en-US" sz="1800" b="1" dirty="0">
              <a:ln w="3175" cmpd="sng">
                <a:noFill/>
              </a:ln>
              <a:solidFill>
                <a:schemeClr val="tx1"/>
              </a:solidFill>
              <a:latin typeface="+mj-lt"/>
              <a:ea typeface="+mj-ea"/>
              <a:cs typeface="+mj-cs"/>
            </a:endParaRPr>
          </a:p>
        </p:txBody>
      </p:sp>
    </p:spTree>
    <p:extLst>
      <p:ext uri="{BB962C8B-B14F-4D97-AF65-F5344CB8AC3E}">
        <p14:creationId xmlns:p14="http://schemas.microsoft.com/office/powerpoint/2010/main" val="1557779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290919"/>
            <a:ext cx="9412941" cy="5204010"/>
          </a:xfrm>
        </p:spPr>
        <p:txBody>
          <a:bodyPr>
            <a:normAutofit/>
          </a:bodyPr>
          <a:lstStyle/>
          <a:p>
            <a:r>
              <a:rPr lang="en-US" sz="2000" u="sng" cap="none" dirty="0" smtClean="0"/>
              <a:t>Weekend </a:t>
            </a:r>
            <a:r>
              <a:rPr lang="en-US" sz="2000" u="sng" cap="none" dirty="0"/>
              <a:t>Requests </a:t>
            </a:r>
            <a:r>
              <a:rPr lang="en-US" sz="2000" cap="none" dirty="0"/>
              <a:t/>
            </a:r>
            <a:br>
              <a:rPr lang="en-US" sz="2000" cap="none" dirty="0"/>
            </a:br>
            <a:r>
              <a:rPr lang="en-US" sz="2000" cap="none" dirty="0" smtClean="0"/>
              <a:t>Must </a:t>
            </a:r>
            <a:r>
              <a:rPr lang="en-US" sz="2000" cap="none" dirty="0"/>
              <a:t>be entered as Monday-Friday and should not include weekend dates unless you typically work weekends</a:t>
            </a:r>
            <a:r>
              <a:rPr lang="en-US" sz="2000" cap="none" dirty="0" smtClean="0"/>
              <a:t>.</a:t>
            </a:r>
            <a:br>
              <a:rPr lang="en-US" sz="2000" cap="none" dirty="0" smtClean="0"/>
            </a:br>
            <a:r>
              <a:rPr lang="en-US" sz="2000" cap="none" dirty="0" smtClean="0"/>
              <a:t/>
            </a:r>
            <a:br>
              <a:rPr lang="en-US" sz="2000" cap="none" dirty="0" smtClean="0"/>
            </a:br>
            <a:r>
              <a:rPr lang="en-US" sz="2000" u="sng" cap="none" dirty="0" smtClean="0"/>
              <a:t>Working </a:t>
            </a:r>
            <a:r>
              <a:rPr lang="en-US" sz="2000" u="sng" cap="none" dirty="0"/>
              <a:t>partial days for more than one consecutive date </a:t>
            </a:r>
            <a:r>
              <a:rPr lang="en-US" sz="2000" cap="none" dirty="0"/>
              <a:t/>
            </a:r>
            <a:br>
              <a:rPr lang="en-US" sz="2000" cap="none" dirty="0"/>
            </a:br>
            <a:r>
              <a:rPr lang="en-US" sz="2000" cap="none" dirty="0" smtClean="0"/>
              <a:t>Example</a:t>
            </a:r>
            <a:r>
              <a:rPr lang="en-US" sz="2000" cap="none" dirty="0"/>
              <a:t>: If you are looking to use 2 hours of vacation for 5 days, enter your dates of vacation and 2 hours per day and the system will complete the 10 hours in the duration space. </a:t>
            </a:r>
            <a:br>
              <a:rPr lang="en-US" sz="2000" cap="none" dirty="0"/>
            </a:br>
            <a:r>
              <a:rPr lang="en-US" sz="2000" cap="none" dirty="0" smtClean="0"/>
              <a:t/>
            </a:r>
            <a:br>
              <a:rPr lang="en-US" sz="2000" cap="none" dirty="0" smtClean="0"/>
            </a:br>
            <a:r>
              <a:rPr lang="en-US" sz="2000" u="sng" cap="none" dirty="0" smtClean="0"/>
              <a:t>Changing </a:t>
            </a:r>
            <a:r>
              <a:rPr lang="en-US" sz="2000" u="sng" cap="none" dirty="0"/>
              <a:t>submitted requests </a:t>
            </a:r>
            <a:r>
              <a:rPr lang="en-US" sz="2000" cap="none" dirty="0"/>
              <a:t/>
            </a:r>
            <a:br>
              <a:rPr lang="en-US" sz="2000" cap="none" dirty="0"/>
            </a:br>
            <a:r>
              <a:rPr lang="en-US" sz="2000" cap="none" dirty="0"/>
              <a:t>-</a:t>
            </a:r>
            <a:r>
              <a:rPr lang="en-US" sz="2000" cap="none" dirty="0" smtClean="0"/>
              <a:t>If </a:t>
            </a:r>
            <a:r>
              <a:rPr lang="en-US" sz="2000" cap="none" dirty="0"/>
              <a:t>your supervisor has not reviewed the absence request, you can contact them to ‘Push It Back</a:t>
            </a:r>
            <a:r>
              <a:rPr lang="en-US" sz="2000" cap="none" dirty="0" smtClean="0"/>
              <a:t>’.</a:t>
            </a:r>
            <a:br>
              <a:rPr lang="en-US" sz="2000" cap="none" dirty="0" smtClean="0"/>
            </a:br>
            <a:r>
              <a:rPr lang="en-US" sz="2000" cap="none" dirty="0" smtClean="0"/>
              <a:t>-If </a:t>
            </a:r>
            <a:r>
              <a:rPr lang="en-US" sz="2000" cap="none" dirty="0"/>
              <a:t>your supervisor has already submitted the absence request, </a:t>
            </a:r>
            <a:r>
              <a:rPr lang="en-US" sz="2000" cap="none" dirty="0" smtClean="0"/>
              <a:t>your supervisor will </a:t>
            </a:r>
            <a:r>
              <a:rPr lang="en-US" sz="2000" cap="none" dirty="0"/>
              <a:t>need to contact your Payroll contact for them to fix</a:t>
            </a:r>
            <a:r>
              <a:rPr lang="en-US" sz="2000" cap="none" dirty="0" smtClean="0"/>
              <a:t>.</a:t>
            </a:r>
            <a:br>
              <a:rPr lang="en-US" sz="2000" cap="none" dirty="0" smtClean="0"/>
            </a:br>
            <a:r>
              <a:rPr lang="en-US" sz="2000" cap="none" dirty="0" smtClean="0"/>
              <a:t/>
            </a:r>
            <a:br>
              <a:rPr lang="en-US" sz="2000" cap="none" dirty="0" smtClean="0"/>
            </a:br>
            <a:r>
              <a:rPr lang="en-US" sz="2000" cap="none" dirty="0" smtClean="0">
                <a:hlinkClick r:id="rId2"/>
              </a:rPr>
              <a:t>https</a:t>
            </a:r>
            <a:r>
              <a:rPr lang="en-US" sz="2000" cap="none" dirty="0">
                <a:hlinkClick r:id="rId2"/>
              </a:rPr>
              <a:t>://mypoint.uwsp.edu/mypoint/</a:t>
            </a:r>
            <a:endParaRPr lang="en-US" sz="2000" cap="none" dirty="0"/>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Reminders</a:t>
            </a:r>
            <a:endParaRPr lang="en-US" sz="1800" b="1" dirty="0">
              <a:ln w="3175" cmpd="sng">
                <a:noFill/>
              </a:ln>
              <a:solidFill>
                <a:schemeClr val="tx1"/>
              </a:solidFill>
              <a:latin typeface="+mj-lt"/>
              <a:ea typeface="+mj-ea"/>
              <a:cs typeface="+mj-cs"/>
            </a:endParaRPr>
          </a:p>
        </p:txBody>
      </p:sp>
    </p:spTree>
    <p:extLst>
      <p:ext uri="{BB962C8B-B14F-4D97-AF65-F5344CB8AC3E}">
        <p14:creationId xmlns:p14="http://schemas.microsoft.com/office/powerpoint/2010/main" val="2730421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129" y="1559860"/>
            <a:ext cx="9412941" cy="779928"/>
          </a:xfrm>
        </p:spPr>
        <p:txBody>
          <a:bodyPr>
            <a:normAutofit/>
          </a:bodyPr>
          <a:lstStyle/>
          <a:p>
            <a:r>
              <a:rPr lang="en-US" sz="1800" cap="none" dirty="0"/>
              <a:t>Scroll to the </a:t>
            </a:r>
            <a:r>
              <a:rPr lang="en-US" sz="1800" cap="none" dirty="0" smtClean="0"/>
              <a:t>“Time </a:t>
            </a:r>
            <a:r>
              <a:rPr lang="en-US" sz="1800" cap="none" dirty="0"/>
              <a:t>and </a:t>
            </a:r>
            <a:r>
              <a:rPr lang="en-US" sz="1800" cap="none" dirty="0" smtClean="0"/>
              <a:t>Absence” section, </a:t>
            </a:r>
            <a:r>
              <a:rPr lang="en-US" sz="1800" cap="none" dirty="0"/>
              <a:t>click </a:t>
            </a:r>
            <a:r>
              <a:rPr lang="en-US" sz="1800" cap="none" dirty="0" smtClean="0"/>
              <a:t>“Timesheet.” </a:t>
            </a:r>
            <a:endParaRPr lang="en-US" sz="2000" cap="none" dirty="0"/>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Entering Time Worked (All)</a:t>
            </a:r>
            <a:endParaRPr lang="en-US" sz="1800" b="1" dirty="0">
              <a:ln w="3175" cmpd="sng">
                <a:noFill/>
              </a:ln>
              <a:solidFill>
                <a:schemeClr val="tx1"/>
              </a:solidFill>
              <a:latin typeface="+mj-lt"/>
              <a:ea typeface="+mj-ea"/>
              <a:cs typeface="+mj-cs"/>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894" y="2299447"/>
            <a:ext cx="9747997" cy="3940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042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866" y="1513633"/>
            <a:ext cx="9412941" cy="597555"/>
          </a:xfrm>
        </p:spPr>
        <p:txBody>
          <a:bodyPr>
            <a:normAutofit/>
          </a:bodyPr>
          <a:lstStyle/>
          <a:p>
            <a:pPr lvl="1" algn="l" defTabSz="457200" rtl="0">
              <a:spcBef>
                <a:spcPct val="0"/>
              </a:spcBef>
            </a:pPr>
            <a:r>
              <a:rPr lang="en-US" dirty="0">
                <a:solidFill>
                  <a:schemeClr val="bg1"/>
                </a:solidFill>
              </a:rPr>
              <a:t>Enter time in Quarter Hours </a:t>
            </a:r>
            <a:r>
              <a:rPr lang="en-US" dirty="0" smtClean="0">
                <a:solidFill>
                  <a:schemeClr val="bg1"/>
                </a:solidFill>
              </a:rPr>
              <a:t>ONLY</a:t>
            </a:r>
            <a:endParaRPr lang="en-US" sz="2800" cap="none" dirty="0">
              <a:solidFill>
                <a:schemeClr val="bg1"/>
              </a:solidFill>
            </a:endParaRPr>
          </a:p>
        </p:txBody>
      </p:sp>
      <p:sp>
        <p:nvSpPr>
          <p:cNvPr id="3" name="Content Placeholder 2"/>
          <p:cNvSpPr>
            <a:spLocks noGrp="1"/>
          </p:cNvSpPr>
          <p:nvPr>
            <p:ph idx="1"/>
          </p:nvPr>
        </p:nvSpPr>
        <p:spPr>
          <a:xfrm>
            <a:off x="684211" y="685801"/>
            <a:ext cx="10328929" cy="806824"/>
          </a:xfrm>
        </p:spPr>
        <p:txBody>
          <a:bodyPr>
            <a:normAutofit/>
          </a:bodyPr>
          <a:lstStyle/>
          <a:p>
            <a:pPr marL="0" indent="0" algn="ctr">
              <a:buNone/>
            </a:pPr>
            <a:r>
              <a:rPr lang="en-US" sz="4400" b="1" dirty="0" smtClean="0">
                <a:solidFill>
                  <a:schemeClr val="bg1"/>
                </a:solidFill>
              </a:rPr>
              <a:t>Guidelines</a:t>
            </a:r>
            <a:endParaRPr lang="en-US" sz="1800" b="1" dirty="0">
              <a:ln w="3175" cmpd="sng">
                <a:noFill/>
              </a:ln>
              <a:solidFill>
                <a:schemeClr val="tx1"/>
              </a:solidFill>
              <a:latin typeface="+mj-lt"/>
              <a:ea typeface="+mj-ea"/>
              <a:cs typeface="+mj-cs"/>
            </a:endParaRPr>
          </a:p>
        </p:txBody>
      </p:sp>
      <p:sp>
        <p:nvSpPr>
          <p:cNvPr id="7" name="Title 1"/>
          <p:cNvSpPr txBox="1">
            <a:spLocks/>
          </p:cNvSpPr>
          <p:nvPr/>
        </p:nvSpPr>
        <p:spPr>
          <a:xfrm>
            <a:off x="810866" y="3337679"/>
            <a:ext cx="9412941" cy="779929"/>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a:spcBef>
                <a:spcPct val="0"/>
              </a:spcBef>
            </a:pPr>
            <a:r>
              <a:rPr lang="en-US" dirty="0">
                <a:solidFill>
                  <a:schemeClr val="bg1"/>
                </a:solidFill>
              </a:rPr>
              <a:t>Enter time in standard time entry or convert and enter in 24 Hour/Military </a:t>
            </a:r>
            <a:r>
              <a:rPr lang="en-US" dirty="0" smtClean="0">
                <a:solidFill>
                  <a:schemeClr val="bg1"/>
                </a:solidFill>
              </a:rPr>
              <a:t>Time</a:t>
            </a:r>
            <a:endParaRPr lang="en-US" sz="2800" kern="0" dirty="0">
              <a:solidFill>
                <a:schemeClr val="bg1"/>
              </a:solidFill>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867" y="2122676"/>
            <a:ext cx="10177182" cy="989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867" y="4006944"/>
            <a:ext cx="9010650"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0421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Custom 2">
      <a:dk1>
        <a:sysClr val="windowText" lastClr="000000"/>
      </a:dk1>
      <a:lt1>
        <a:srgbClr val="000000"/>
      </a:lt1>
      <a:dk2>
        <a:srgbClr val="FFC000"/>
      </a:dk2>
      <a:lt2>
        <a:srgbClr val="E7DEC9"/>
      </a:lt2>
      <a:accent1>
        <a:srgbClr val="3891A7"/>
      </a:accent1>
      <a:accent2>
        <a:srgbClr val="FEB80A"/>
      </a:accent2>
      <a:accent3>
        <a:srgbClr val="C32D2E"/>
      </a:accent3>
      <a:accent4>
        <a:srgbClr val="84AA33"/>
      </a:accent4>
      <a:accent5>
        <a:srgbClr val="964305"/>
      </a:accent5>
      <a:accent6>
        <a:srgbClr val="475A8D"/>
      </a:accent6>
      <a:hlink>
        <a:srgbClr val="000000"/>
      </a:hlink>
      <a:folHlink>
        <a:srgbClr val="00000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811A6ACFAE1540A5A1C2B15C71453F" ma:contentTypeVersion="2" ma:contentTypeDescription="Create a new document." ma:contentTypeScope="" ma:versionID="3066c54ab60c59bc00836d51ae0a6026">
  <xsd:schema xmlns:xsd="http://www.w3.org/2001/XMLSchema" xmlns:xs="http://www.w3.org/2001/XMLSchema" xmlns:p="http://schemas.microsoft.com/office/2006/metadata/properties" xmlns:ns1="http://schemas.microsoft.com/sharepoint/v3" xmlns:ns2="beaf5f31-8cd1-41e4-a47a-7a8ecc96f470" targetNamespace="http://schemas.microsoft.com/office/2006/metadata/properties" ma:root="true" ma:fieldsID="5322d691205687339a375eabd466c221" ns1:_="" ns2:_="">
    <xsd:import namespace="http://schemas.microsoft.com/sharepoint/v3"/>
    <xsd:import namespace="beaf5f31-8cd1-41e4-a47a-7a8ecc96f47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af5f31-8cd1-41e4-a47a-7a8ecc96f4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54CCA1C-6207-4E23-83FB-914296E40491}"/>
</file>

<file path=customXml/itemProps2.xml><?xml version="1.0" encoding="utf-8"?>
<ds:datastoreItem xmlns:ds="http://schemas.openxmlformats.org/officeDocument/2006/customXml" ds:itemID="{1BF4088F-750F-45E1-BEC6-3582387B26C5}"/>
</file>

<file path=customXml/itemProps3.xml><?xml version="1.0" encoding="utf-8"?>
<ds:datastoreItem xmlns:ds="http://schemas.openxmlformats.org/officeDocument/2006/customXml" ds:itemID="{A0AB5299-0F80-4522-BF1F-C40E54B3FCCD}"/>
</file>

<file path=docProps/app.xml><?xml version="1.0" encoding="utf-8"?>
<Properties xmlns="http://schemas.openxmlformats.org/officeDocument/2006/extended-properties" xmlns:vt="http://schemas.openxmlformats.org/officeDocument/2006/docPropsVTypes">
  <Template/>
  <TotalTime>6988</TotalTime>
  <Words>198</Words>
  <Application>Microsoft Office PowerPoint</Application>
  <PresentationFormat>Custom</PresentationFormat>
  <Paragraphs>33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Slice</vt:lpstr>
      <vt:lpstr>Employee Self Service</vt:lpstr>
      <vt:lpstr>- Learn the process to enter absence requests.  - Learn the process to enter time onto an employee timesheet.  - Help employees keep better track of leave balances.  - Help employees feel more comfortable using a computer to view Payroll related material.</vt:lpstr>
      <vt:lpstr>- Entered daily to ensure the schedule is up-to-date.  - All time for the pay period should be entered no later than Noon on the last Friday of the pay period.  - Corrections need to be made no later than 10am on the Monday following the end of the pay period.  - If you make any corrections to your timesheet following the final submittal, please contact your supervisor.   - Expected Absences entered and approved prior to the date of absence.   - Unexpected absences entered on the day you return. If this happens at the end of a pay period, contact your supervisor. </vt:lpstr>
      <vt:lpstr>Via myPoint, under the Administrative tab, click on “My UW System.”</vt:lpstr>
      <vt:lpstr>Scroll to the “Time and Absence” section, click ”Enter Absence.”</vt:lpstr>
      <vt:lpstr>Scroll to the “Time and Absence” section, click “Enter Absence.”  1. Dates: Select the appropriate start and end date(s). 2. Absence: Select what type of leave you would like to use.  3. Current Balance: Make sure your request does not exceed the current balance.  4. Entry Type: Always select ‘Hours Per Day’  5. Hours Per Day: This field is required when entry type is ‘Hours per Day’. Select the amount of time you would like off for that day. Please record time in quarter hours. Example: 1.25 = 1 hour and 15 minutes  6. Duration: Click ‘End Date or Duration’ and the system will calculate the total number of hours and fill in the duration box.   Once all of the information has been entered and reviewed click ‘Submit’. The form will be routed to your supervisor who will Approve, Deny, or Push Back.  Do not utilize “Save For Later” https://mypoint.uwsp.edu/mypoint/</vt:lpstr>
      <vt:lpstr>Weekend Requests  Must be entered as Monday-Friday and should not include weekend dates unless you typically work weekends.  Working partial days for more than one consecutive date  Example: If you are looking to use 2 hours of vacation for 5 days, enter your dates of vacation and 2 hours per day and the system will complete the 10 hours in the duration space.   Changing submitted requests  -If your supervisor has not reviewed the absence request, you can contact them to ‘Push It Back’. -If your supervisor has already submitted the absence request, your supervisor will need to contact your Payroll contact for them to fix.  https://mypoint.uwsp.edu/mypoint/</vt:lpstr>
      <vt:lpstr>Scroll to the “Time and Absence” section, click “Timesheet.” </vt:lpstr>
      <vt:lpstr>Enter time in Quarter Hours ONLY</vt:lpstr>
      <vt:lpstr>First in, last out if you are working one shift with no breaks.</vt:lpstr>
      <vt:lpstr>Through myPoint, under “My UW System,” “Payroll Information,” click on the Earning Statement you would like to view.  Please Note: This is also where electronic W-4 statements can be found. Simply click ‘Tax Statements’ to view. https://mypoint.uwsp.edu/mypoint/</vt:lpstr>
      <vt:lpstr>PowerPoint Presentation</vt:lpstr>
    </vt:vector>
  </TitlesOfParts>
  <Company>UW-Eau Claire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Separation Incentive Options</dc:title>
  <dc:creator>Lee, Kathi L</dc:creator>
  <cp:lastModifiedBy>Bertram, Tom</cp:lastModifiedBy>
  <cp:revision>126</cp:revision>
  <cp:lastPrinted>2015-04-09T14:15:29Z</cp:lastPrinted>
  <dcterms:created xsi:type="dcterms:W3CDTF">2015-03-04T17:27:26Z</dcterms:created>
  <dcterms:modified xsi:type="dcterms:W3CDTF">2015-06-10T13:32:00Z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0x01010020811A6ACFAE1540A5A1C2B15C71453F</vt:lpwstr>
  </property>
</Properties>
</file>