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7.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notesSlides/notesSlide22.xml" ContentType="application/vnd.openxmlformats-officedocument.presentationml.notesSlide+xml"/>
  <Override PartName="/ppt/notesSlides/notesSlide10.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slideLayouts/slideLayout3.xml" ContentType="application/vnd.openxmlformats-officedocument.presentationml.slideLayout+xml"/>
  <Override PartName="/ppt/notesSlides/notesSlide12.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3C585A-C56E-4B7B-BFF9-18D7243655E6}">
  <a:tblStyle styleId="{9A3C585A-C56E-4B7B-BFF9-18D7243655E6}"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7" d="100"/>
          <a:sy n="157" d="100"/>
        </p:scale>
        <p:origin x="11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www.washingtonpost.com/sf/sports/wp/2016/04/15/its-a-point-guards-game/?utm_term=.e70f980e3915" TargetMode="External"/><Relationship Id="rId3" Type="http://schemas.openxmlformats.org/officeDocument/2006/relationships/hyperlink" Target="http://www.espn.com/nba/story/_/id/18449636/lebron-james-cleveland-cavaliers-frustrated-recent-officiating" TargetMode="External"/><Relationship Id="rId7" Type="http://schemas.openxmlformats.org/officeDocument/2006/relationships/hyperlink" Target="http://fansided.com/2016/08/25/introducing-foul-drawn-percentage/"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official.nba.com/nba-last-two-minute-reports-archive/" TargetMode="External"/><Relationship Id="rId5" Type="http://schemas.openxmlformats.org/officeDocument/2006/relationships/hyperlink" Target="https://turnernbahangtime.files.wordpress.com/2015/11/official-nba-rule-book-2015-16.pdf" TargetMode="External"/><Relationship Id="rId4" Type="http://schemas.openxmlformats.org/officeDocument/2006/relationships/hyperlink" Target="https://www.si.com/nba/2016/05/11/charles-barkley-watered-down-comments-tnt" TargetMode="External"/><Relationship Id="rId9" Type="http://schemas.openxmlformats.org/officeDocument/2006/relationships/hyperlink" Target="https://pudding.cool/2017/02/two-minute-repor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186575" y="418675"/>
            <a:ext cx="6879900" cy="2570400"/>
          </a:xfrm>
          <a:prstGeom prst="rect">
            <a:avLst/>
          </a:prstGeom>
        </p:spPr>
        <p:txBody>
          <a:bodyPr lIns="91425" tIns="91425" rIns="91425" bIns="91425" anchor="b" anchorCtr="0">
            <a:noAutofit/>
          </a:bodyPr>
          <a:lstStyle/>
          <a:p>
            <a:pPr lvl="0">
              <a:spcBef>
                <a:spcPts val="0"/>
              </a:spcBef>
              <a:buNone/>
            </a:pPr>
            <a:r>
              <a:rPr lang="en">
                <a:latin typeface="Open Sans"/>
                <a:ea typeface="Open Sans"/>
                <a:cs typeface="Open Sans"/>
                <a:sym typeface="Open Sans"/>
              </a:rPr>
              <a:t>NBA: Analyzing Trends in NBA Officiating</a:t>
            </a:r>
          </a:p>
        </p:txBody>
      </p:sp>
      <p:pic>
        <p:nvPicPr>
          <p:cNvPr id="55" name="Shape 55" descr="nbalogo.jpg"/>
          <p:cNvPicPr preferRelativeResize="0"/>
          <p:nvPr/>
        </p:nvPicPr>
        <p:blipFill>
          <a:blip r:embed="rId3">
            <a:alphaModFix/>
          </a:blip>
          <a:stretch>
            <a:fillRect/>
          </a:stretch>
        </p:blipFill>
        <p:spPr>
          <a:xfrm>
            <a:off x="6619249" y="197200"/>
            <a:ext cx="2865125" cy="2791874"/>
          </a:xfrm>
          <a:prstGeom prst="rect">
            <a:avLst/>
          </a:prstGeom>
          <a:noFill/>
          <a:ln>
            <a:noFill/>
          </a:ln>
        </p:spPr>
      </p:pic>
      <p:sp>
        <p:nvSpPr>
          <p:cNvPr id="56" name="Shape 56"/>
          <p:cNvSpPr txBox="1"/>
          <p:nvPr/>
        </p:nvSpPr>
        <p:spPr>
          <a:xfrm>
            <a:off x="6448200" y="3239250"/>
            <a:ext cx="2764200" cy="1143000"/>
          </a:xfrm>
          <a:prstGeom prst="rect">
            <a:avLst/>
          </a:prstGeom>
          <a:noFill/>
          <a:ln>
            <a:noFill/>
          </a:ln>
        </p:spPr>
        <p:txBody>
          <a:bodyPr lIns="91425" tIns="91425" rIns="91425" bIns="91425" anchor="t" anchorCtr="0">
            <a:noAutofit/>
          </a:bodyPr>
          <a:lstStyle/>
          <a:p>
            <a:pPr lvl="0" algn="ctr">
              <a:spcBef>
                <a:spcPts val="0"/>
              </a:spcBef>
              <a:buNone/>
            </a:pPr>
            <a:r>
              <a:rPr lang="en" sz="2200">
                <a:solidFill>
                  <a:srgbClr val="3D85C6"/>
                </a:solidFill>
                <a:latin typeface="Open Sans"/>
                <a:ea typeface="Open Sans"/>
                <a:cs typeface="Open Sans"/>
                <a:sym typeface="Open Sans"/>
              </a:rPr>
              <a:t>Peter Wu</a:t>
            </a:r>
          </a:p>
          <a:p>
            <a:pPr lvl="0" algn="ctr">
              <a:spcBef>
                <a:spcPts val="0"/>
              </a:spcBef>
              <a:buNone/>
            </a:pPr>
            <a:r>
              <a:rPr lang="en" sz="2200">
                <a:solidFill>
                  <a:srgbClr val="3D85C6"/>
                </a:solidFill>
                <a:latin typeface="Open Sans"/>
                <a:ea typeface="Open Sans"/>
                <a:cs typeface="Open Sans"/>
                <a:sym typeface="Open Sans"/>
              </a:rPr>
              <a:t>Lynbrook High School</a:t>
            </a:r>
          </a:p>
        </p:txBody>
      </p:sp>
      <p:pic>
        <p:nvPicPr>
          <p:cNvPr id="57" name="Shape 57" descr="Screen Shot 2017-06-13 at 9.22.08 AM.png"/>
          <p:cNvPicPr preferRelativeResize="0"/>
          <p:nvPr/>
        </p:nvPicPr>
        <p:blipFill>
          <a:blip r:embed="rId4">
            <a:alphaModFix/>
          </a:blip>
          <a:stretch>
            <a:fillRect/>
          </a:stretch>
        </p:blipFill>
        <p:spPr>
          <a:xfrm>
            <a:off x="241300" y="3239250"/>
            <a:ext cx="6432675" cy="135024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3D85C6"/>
                </a:solidFill>
                <a:latin typeface="Open Sans"/>
                <a:ea typeface="Open Sans"/>
                <a:cs typeface="Open Sans"/>
                <a:sym typeface="Open Sans"/>
              </a:rPr>
              <a:t>How do we study officiating?</a:t>
            </a:r>
          </a:p>
        </p:txBody>
      </p:sp>
      <p:sp>
        <p:nvSpPr>
          <p:cNvPr id="128" name="Shape 12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Font typeface="Open Sans"/>
              <a:buChar char="●"/>
            </a:pPr>
            <a:r>
              <a:rPr lang="en">
                <a:latin typeface="Open Sans"/>
                <a:ea typeface="Open Sans"/>
                <a:cs typeface="Open Sans"/>
                <a:sym typeface="Open Sans"/>
              </a:rPr>
              <a:t>Attempting to increase transparency of its officiating, the NBA releases mini </a:t>
            </a:r>
            <a:r>
              <a:rPr lang="en" b="1">
                <a:latin typeface="Open Sans"/>
                <a:ea typeface="Open Sans"/>
                <a:cs typeface="Open Sans"/>
                <a:sym typeface="Open Sans"/>
              </a:rPr>
              <a:t>Last Two Minute Reports</a:t>
            </a:r>
            <a:r>
              <a:rPr lang="en">
                <a:latin typeface="Open Sans"/>
                <a:ea typeface="Open Sans"/>
                <a:cs typeface="Open Sans"/>
                <a:sym typeface="Open Sans"/>
              </a:rPr>
              <a:t> for games that are within five points with two or less minutes to play</a:t>
            </a:r>
          </a:p>
          <a:p>
            <a:pPr marL="914400" lvl="1" indent="-342900" rtl="0">
              <a:spcBef>
                <a:spcPts val="0"/>
              </a:spcBef>
              <a:buSzPct val="100000"/>
              <a:buFont typeface="Open Sans"/>
              <a:buChar char="○"/>
            </a:pPr>
            <a:r>
              <a:rPr lang="en" sz="1800">
                <a:latin typeface="Open Sans"/>
                <a:ea typeface="Open Sans"/>
                <a:cs typeface="Open Sans"/>
                <a:sym typeface="Open Sans"/>
              </a:rPr>
              <a:t>Play-by-play basis</a:t>
            </a:r>
          </a:p>
          <a:p>
            <a:pPr marL="914400" lvl="1" indent="-342900" rtl="0">
              <a:spcBef>
                <a:spcPts val="0"/>
              </a:spcBef>
              <a:buSzPct val="100000"/>
              <a:buFont typeface="Open Sans"/>
              <a:buChar char="○"/>
            </a:pPr>
            <a:r>
              <a:rPr lang="en" sz="1800">
                <a:latin typeface="Open Sans"/>
                <a:ea typeface="Open Sans"/>
                <a:cs typeface="Open Sans"/>
                <a:sym typeface="Open Sans"/>
              </a:rPr>
              <a:t>Correct Call, Incorrect Call, Incorrect No-Call, Correct No-Call</a:t>
            </a:r>
          </a:p>
          <a:p>
            <a:pPr marL="457200" lvl="0" indent="-228600" rtl="0">
              <a:spcBef>
                <a:spcPts val="0"/>
              </a:spcBef>
              <a:buFont typeface="Open Sans"/>
              <a:buChar char="●"/>
            </a:pPr>
            <a:r>
              <a:rPr lang="en">
                <a:latin typeface="Open Sans"/>
                <a:ea typeface="Open Sans"/>
                <a:cs typeface="Open Sans"/>
                <a:sym typeface="Open Sans"/>
              </a:rPr>
              <a:t>Provides us with a framework for analyzing the current state of refereeing in the NBA</a:t>
            </a:r>
          </a:p>
          <a:p>
            <a:pPr marL="457200" lvl="0" indent="-228600" rtl="0">
              <a:spcBef>
                <a:spcPts val="0"/>
              </a:spcBef>
              <a:buFont typeface="Open Sans"/>
              <a:buChar char="●"/>
            </a:pPr>
            <a:r>
              <a:rPr lang="en">
                <a:latin typeface="Open Sans"/>
                <a:ea typeface="Open Sans"/>
                <a:cs typeface="Open Sans"/>
                <a:sym typeface="Open Sans"/>
              </a:rPr>
              <a:t>Using this data, we answer the question as to whether heavier players are refereed differently than smaller or less bulkier players</a:t>
            </a:r>
          </a:p>
          <a:p>
            <a:pPr marL="914400" lvl="1" indent="-342900" rtl="0">
              <a:spcBef>
                <a:spcPts val="0"/>
              </a:spcBef>
              <a:buSzPct val="100000"/>
              <a:buFont typeface="Open Sans"/>
              <a:buChar char="○"/>
            </a:pPr>
            <a:r>
              <a:rPr lang="en" sz="1800">
                <a:latin typeface="Open Sans"/>
                <a:ea typeface="Open Sans"/>
                <a:cs typeface="Open Sans"/>
                <a:sym typeface="Open Sans"/>
              </a:rPr>
              <a:t>We hypothesize that referees will tend to miss calls on heavier, bulkier players more often as their standards for a foul are much higher than smaller, less bulky players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3D85C6"/>
                </a:solidFill>
                <a:latin typeface="Open Sans"/>
                <a:ea typeface="Open Sans"/>
                <a:cs typeface="Open Sans"/>
                <a:sym typeface="Open Sans"/>
              </a:rPr>
              <a:t>L2M Data </a:t>
            </a:r>
          </a:p>
        </p:txBody>
      </p:sp>
      <p:sp>
        <p:nvSpPr>
          <p:cNvPr id="134" name="Shape 134"/>
          <p:cNvSpPr txBox="1"/>
          <p:nvPr/>
        </p:nvSpPr>
        <p:spPr>
          <a:xfrm>
            <a:off x="1259450" y="2452600"/>
            <a:ext cx="2473200" cy="456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135" name="Shape 135" descr="Screen Shot 2017-07-09 at 8.13.55 PM.png"/>
          <p:cNvPicPr preferRelativeResize="0"/>
          <p:nvPr/>
        </p:nvPicPr>
        <p:blipFill>
          <a:blip r:embed="rId3">
            <a:alphaModFix/>
          </a:blip>
          <a:stretch>
            <a:fillRect/>
          </a:stretch>
        </p:blipFill>
        <p:spPr>
          <a:xfrm>
            <a:off x="0" y="0"/>
            <a:ext cx="7750462" cy="5143499"/>
          </a:xfrm>
          <a:prstGeom prst="rect">
            <a:avLst/>
          </a:prstGeom>
          <a:noFill/>
          <a:ln>
            <a:noFill/>
          </a:ln>
        </p:spPr>
      </p:pic>
      <p:sp>
        <p:nvSpPr>
          <p:cNvPr id="136" name="Shape 136"/>
          <p:cNvSpPr txBox="1"/>
          <p:nvPr/>
        </p:nvSpPr>
        <p:spPr>
          <a:xfrm>
            <a:off x="7752000" y="4469950"/>
            <a:ext cx="1285800" cy="489900"/>
          </a:xfrm>
          <a:prstGeom prst="rect">
            <a:avLst/>
          </a:prstGeom>
          <a:noFill/>
          <a:ln>
            <a:noFill/>
          </a:ln>
        </p:spPr>
        <p:txBody>
          <a:bodyPr lIns="91425" tIns="91425" rIns="91425" bIns="91425" anchor="t" anchorCtr="0">
            <a:noAutofit/>
          </a:bodyPr>
          <a:lstStyle/>
          <a:p>
            <a:pPr lvl="0">
              <a:spcBef>
                <a:spcPts val="0"/>
              </a:spcBef>
              <a:buNone/>
            </a:pPr>
            <a:r>
              <a:rPr lang="en" i="1">
                <a:latin typeface="Open Sans"/>
                <a:ea typeface="Open Sans"/>
                <a:cs typeface="Open Sans"/>
                <a:sym typeface="Open Sans"/>
              </a:rPr>
              <a:t>Source: ThePudding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164750" y="159175"/>
            <a:ext cx="8520600" cy="572700"/>
          </a:xfrm>
          <a:prstGeom prst="rect">
            <a:avLst/>
          </a:prstGeom>
        </p:spPr>
        <p:txBody>
          <a:bodyPr lIns="91425" tIns="91425" rIns="91425" bIns="91425" anchor="t" anchorCtr="0">
            <a:noAutofit/>
          </a:bodyPr>
          <a:lstStyle/>
          <a:p>
            <a:pPr lvl="0">
              <a:spcBef>
                <a:spcPts val="0"/>
              </a:spcBef>
              <a:buNone/>
            </a:pPr>
            <a:r>
              <a:rPr lang="en">
                <a:solidFill>
                  <a:srgbClr val="3D85C6"/>
                </a:solidFill>
                <a:latin typeface="Open Sans"/>
                <a:ea typeface="Open Sans"/>
                <a:cs typeface="Open Sans"/>
                <a:sym typeface="Open Sans"/>
              </a:rPr>
              <a:t>L2M Data Summary</a:t>
            </a:r>
          </a:p>
        </p:txBody>
      </p:sp>
      <p:graphicFrame>
        <p:nvGraphicFramePr>
          <p:cNvPr id="142" name="Shape 142"/>
          <p:cNvGraphicFramePr/>
          <p:nvPr/>
        </p:nvGraphicFramePr>
        <p:xfrm>
          <a:off x="502500" y="731879"/>
          <a:ext cx="3000000" cy="3000000"/>
        </p:xfrm>
        <a:graphic>
          <a:graphicData uri="http://schemas.openxmlformats.org/drawingml/2006/table">
            <a:tbl>
              <a:tblPr>
                <a:noFill/>
                <a:tableStyleId>{9A3C585A-C56E-4B7B-BFF9-18D7243655E6}</a:tableStyleId>
              </a:tblPr>
              <a:tblGrid>
                <a:gridCol w="1447775">
                  <a:extLst>
                    <a:ext uri="{9D8B030D-6E8A-4147-A177-3AD203B41FA5}">
                      <a16:colId xmlns:a16="http://schemas.microsoft.com/office/drawing/2014/main" val="20000"/>
                    </a:ext>
                  </a:extLst>
                </a:gridCol>
                <a:gridCol w="1083925">
                  <a:extLst>
                    <a:ext uri="{9D8B030D-6E8A-4147-A177-3AD203B41FA5}">
                      <a16:colId xmlns:a16="http://schemas.microsoft.com/office/drawing/2014/main" val="20001"/>
                    </a:ext>
                  </a:extLst>
                </a:gridCol>
                <a:gridCol w="990325">
                  <a:extLst>
                    <a:ext uri="{9D8B030D-6E8A-4147-A177-3AD203B41FA5}">
                      <a16:colId xmlns:a16="http://schemas.microsoft.com/office/drawing/2014/main" val="20002"/>
                    </a:ext>
                  </a:extLst>
                </a:gridCol>
              </a:tblGrid>
              <a:tr h="578650">
                <a:tc>
                  <a:txBody>
                    <a:bodyPr/>
                    <a:lstStyle/>
                    <a:p>
                      <a:pPr lvl="0">
                        <a:spcBef>
                          <a:spcPts val="0"/>
                        </a:spcBef>
                        <a:buNone/>
                      </a:pPr>
                      <a:r>
                        <a:rPr lang="en" sz="1200" b="1">
                          <a:latin typeface="Open Sans"/>
                          <a:ea typeface="Open Sans"/>
                          <a:cs typeface="Open Sans"/>
                          <a:sym typeface="Open Sans"/>
                        </a:rPr>
                        <a:t>Disadvantaged </a:t>
                      </a:r>
                    </a:p>
                    <a:p>
                      <a:pPr lvl="0">
                        <a:spcBef>
                          <a:spcPts val="0"/>
                        </a:spcBef>
                        <a:buNone/>
                      </a:pPr>
                      <a:r>
                        <a:rPr lang="en" sz="1200" b="1">
                          <a:latin typeface="Open Sans"/>
                          <a:ea typeface="Open Sans"/>
                          <a:cs typeface="Open Sans"/>
                          <a:sym typeface="Open Sans"/>
                        </a:rPr>
                        <a:t>Player</a:t>
                      </a:r>
                    </a:p>
                  </a:txBody>
                  <a:tcPr marL="91425" marR="91425" marT="91425" marB="91425"/>
                </a:tc>
                <a:tc>
                  <a:txBody>
                    <a:bodyPr/>
                    <a:lstStyle/>
                    <a:p>
                      <a:pPr lvl="0">
                        <a:spcBef>
                          <a:spcPts val="0"/>
                        </a:spcBef>
                        <a:buNone/>
                      </a:pPr>
                      <a:r>
                        <a:rPr lang="en" sz="1200" b="1">
                          <a:latin typeface="Open Sans"/>
                          <a:ea typeface="Open Sans"/>
                          <a:cs typeface="Open Sans"/>
                          <a:sym typeface="Open Sans"/>
                        </a:rPr>
                        <a:t>Frequency</a:t>
                      </a:r>
                    </a:p>
                  </a:txBody>
                  <a:tcPr marL="91425" marR="91425" marT="91425" marB="91425"/>
                </a:tc>
                <a:tc>
                  <a:txBody>
                    <a:bodyPr/>
                    <a:lstStyle/>
                    <a:p>
                      <a:pPr lvl="0">
                        <a:spcBef>
                          <a:spcPts val="0"/>
                        </a:spcBef>
                        <a:buNone/>
                      </a:pPr>
                      <a:r>
                        <a:rPr lang="en" sz="1200" b="1">
                          <a:latin typeface="Open Sans"/>
                          <a:ea typeface="Open Sans"/>
                          <a:cs typeface="Open Sans"/>
                          <a:sym typeface="Open Sans"/>
                        </a:rPr>
                        <a:t>Position</a:t>
                      </a:r>
                    </a:p>
                  </a:txBody>
                  <a:tcPr marL="91425" marR="91425" marT="91425" marB="91425"/>
                </a:tc>
                <a:extLst>
                  <a:ext uri="{0D108BD9-81ED-4DB2-BD59-A6C34878D82A}">
                    <a16:rowId xmlns:a16="http://schemas.microsoft.com/office/drawing/2014/main" val="10000"/>
                  </a:ext>
                </a:extLst>
              </a:tr>
              <a:tr h="380875">
                <a:tc>
                  <a:txBody>
                    <a:bodyPr/>
                    <a:lstStyle/>
                    <a:p>
                      <a:pPr lvl="0">
                        <a:spcBef>
                          <a:spcPts val="0"/>
                        </a:spcBef>
                        <a:buNone/>
                      </a:pPr>
                      <a:r>
                        <a:rPr lang="en" sz="1200">
                          <a:solidFill>
                            <a:srgbClr val="6AA84F"/>
                          </a:solidFill>
                          <a:latin typeface="Open Sans"/>
                          <a:ea typeface="Open Sans"/>
                          <a:cs typeface="Open Sans"/>
                          <a:sym typeface="Open Sans"/>
                        </a:rPr>
                        <a:t>James Harden</a:t>
                      </a:r>
                    </a:p>
                  </a:txBody>
                  <a:tcPr marL="91425" marR="91425" marT="91425" marB="91425"/>
                </a:tc>
                <a:tc>
                  <a:txBody>
                    <a:bodyPr/>
                    <a:lstStyle/>
                    <a:p>
                      <a:pPr lvl="0">
                        <a:spcBef>
                          <a:spcPts val="0"/>
                        </a:spcBef>
                        <a:buNone/>
                      </a:pPr>
                      <a:r>
                        <a:rPr lang="en" sz="1200">
                          <a:latin typeface="Open Sans"/>
                          <a:ea typeface="Open Sans"/>
                          <a:cs typeface="Open Sans"/>
                          <a:sym typeface="Open Sans"/>
                        </a:rPr>
                        <a:t>227</a:t>
                      </a:r>
                    </a:p>
                  </a:txBody>
                  <a:tcPr marL="91425" marR="91425" marT="91425" marB="91425"/>
                </a:tc>
                <a:tc>
                  <a:txBody>
                    <a:bodyPr/>
                    <a:lstStyle/>
                    <a:p>
                      <a:pPr lvl="0">
                        <a:spcBef>
                          <a:spcPts val="0"/>
                        </a:spcBef>
                        <a:buNone/>
                      </a:pPr>
                      <a:r>
                        <a:rPr lang="en" sz="1200">
                          <a:latin typeface="Open Sans"/>
                          <a:ea typeface="Open Sans"/>
                          <a:cs typeface="Open Sans"/>
                          <a:sym typeface="Open Sans"/>
                        </a:rPr>
                        <a:t>PG-SG</a:t>
                      </a:r>
                    </a:p>
                  </a:txBody>
                  <a:tcPr marL="91425" marR="91425" marT="91425" marB="91425"/>
                </a:tc>
                <a:extLst>
                  <a:ext uri="{0D108BD9-81ED-4DB2-BD59-A6C34878D82A}">
                    <a16:rowId xmlns:a16="http://schemas.microsoft.com/office/drawing/2014/main" val="10001"/>
                  </a:ext>
                </a:extLst>
              </a:tr>
              <a:tr h="375200">
                <a:tc>
                  <a:txBody>
                    <a:bodyPr/>
                    <a:lstStyle/>
                    <a:p>
                      <a:pPr lvl="0">
                        <a:spcBef>
                          <a:spcPts val="0"/>
                        </a:spcBef>
                        <a:buNone/>
                      </a:pPr>
                      <a:r>
                        <a:rPr lang="en" sz="1200">
                          <a:solidFill>
                            <a:srgbClr val="6AA84F"/>
                          </a:solidFill>
                          <a:latin typeface="Open Sans"/>
                          <a:ea typeface="Open Sans"/>
                          <a:cs typeface="Open Sans"/>
                          <a:sym typeface="Open Sans"/>
                        </a:rPr>
                        <a:t>Russell Westbrook</a:t>
                      </a:r>
                    </a:p>
                  </a:txBody>
                  <a:tcPr marL="91425" marR="91425" marT="91425" marB="91425"/>
                </a:tc>
                <a:tc>
                  <a:txBody>
                    <a:bodyPr/>
                    <a:lstStyle/>
                    <a:p>
                      <a:pPr lvl="0">
                        <a:spcBef>
                          <a:spcPts val="0"/>
                        </a:spcBef>
                        <a:buNone/>
                      </a:pPr>
                      <a:r>
                        <a:rPr lang="en" sz="1200">
                          <a:latin typeface="Open Sans"/>
                          <a:ea typeface="Open Sans"/>
                          <a:cs typeface="Open Sans"/>
                          <a:sym typeface="Open Sans"/>
                        </a:rPr>
                        <a:t>194</a:t>
                      </a:r>
                    </a:p>
                  </a:txBody>
                  <a:tcPr marL="91425" marR="91425" marT="91425" marB="91425"/>
                </a:tc>
                <a:tc>
                  <a:txBody>
                    <a:bodyPr/>
                    <a:lstStyle/>
                    <a:p>
                      <a:pPr lvl="0">
                        <a:spcBef>
                          <a:spcPts val="0"/>
                        </a:spcBef>
                        <a:buNone/>
                      </a:pPr>
                      <a:r>
                        <a:rPr lang="en" sz="1200">
                          <a:latin typeface="Open Sans"/>
                          <a:ea typeface="Open Sans"/>
                          <a:cs typeface="Open Sans"/>
                          <a:sym typeface="Open Sans"/>
                        </a:rPr>
                        <a:t>PG</a:t>
                      </a:r>
                    </a:p>
                  </a:txBody>
                  <a:tcPr marL="91425" marR="91425" marT="91425" marB="91425"/>
                </a:tc>
                <a:extLst>
                  <a:ext uri="{0D108BD9-81ED-4DB2-BD59-A6C34878D82A}">
                    <a16:rowId xmlns:a16="http://schemas.microsoft.com/office/drawing/2014/main" val="10002"/>
                  </a:ext>
                </a:extLst>
              </a:tr>
              <a:tr h="375200">
                <a:tc>
                  <a:txBody>
                    <a:bodyPr/>
                    <a:lstStyle/>
                    <a:p>
                      <a:pPr lvl="0">
                        <a:spcBef>
                          <a:spcPts val="0"/>
                        </a:spcBef>
                        <a:buNone/>
                      </a:pPr>
                      <a:r>
                        <a:rPr lang="en" sz="1200">
                          <a:solidFill>
                            <a:srgbClr val="CC0000"/>
                          </a:solidFill>
                          <a:latin typeface="Open Sans"/>
                          <a:ea typeface="Open Sans"/>
                          <a:cs typeface="Open Sans"/>
                          <a:sym typeface="Open Sans"/>
                        </a:rPr>
                        <a:t>DeMar DeRozan</a:t>
                      </a:r>
                    </a:p>
                  </a:txBody>
                  <a:tcPr marL="91425" marR="91425" marT="91425" marB="91425">
                    <a:lnB w="9525" cap="flat" cmpd="sng">
                      <a:solidFill>
                        <a:srgbClr val="9E9E9E"/>
                      </a:solidFill>
                      <a:prstDash val="solid"/>
                      <a:round/>
                      <a:headEnd type="none" w="med" len="med"/>
                      <a:tailEnd type="none" w="med" len="med"/>
                    </a:lnB>
                  </a:tcPr>
                </a:tc>
                <a:tc>
                  <a:txBody>
                    <a:bodyPr/>
                    <a:lstStyle/>
                    <a:p>
                      <a:pPr lvl="0">
                        <a:spcBef>
                          <a:spcPts val="0"/>
                        </a:spcBef>
                        <a:buNone/>
                      </a:pPr>
                      <a:r>
                        <a:rPr lang="en" sz="1200">
                          <a:latin typeface="Open Sans"/>
                          <a:ea typeface="Open Sans"/>
                          <a:cs typeface="Open Sans"/>
                          <a:sym typeface="Open Sans"/>
                        </a:rPr>
                        <a:t>191</a:t>
                      </a:r>
                    </a:p>
                  </a:txBody>
                  <a:tcPr marL="91425" marR="91425" marT="91425" marB="91425">
                    <a:lnB w="9525" cap="flat" cmpd="sng">
                      <a:solidFill>
                        <a:srgbClr val="9E9E9E"/>
                      </a:solidFill>
                      <a:prstDash val="solid"/>
                      <a:round/>
                      <a:headEnd type="none" w="med" len="med"/>
                      <a:tailEnd type="none" w="med" len="med"/>
                    </a:lnB>
                  </a:tcPr>
                </a:tc>
                <a:tc>
                  <a:txBody>
                    <a:bodyPr/>
                    <a:lstStyle/>
                    <a:p>
                      <a:pPr lvl="0">
                        <a:spcBef>
                          <a:spcPts val="0"/>
                        </a:spcBef>
                        <a:buNone/>
                      </a:pPr>
                      <a:r>
                        <a:rPr lang="en" sz="1200">
                          <a:latin typeface="Open Sans"/>
                          <a:ea typeface="Open Sans"/>
                          <a:cs typeface="Open Sans"/>
                          <a:sym typeface="Open Sans"/>
                        </a:rPr>
                        <a:t>SF</a:t>
                      </a:r>
                    </a:p>
                  </a:txBody>
                  <a:tcPr marL="91425" marR="91425" marT="91425" marB="91425">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3"/>
                  </a:ext>
                </a:extLst>
              </a:tr>
              <a:tr h="375200">
                <a:tc>
                  <a:txBody>
                    <a:bodyPr/>
                    <a:lstStyle/>
                    <a:p>
                      <a:pPr lvl="0" rtl="0">
                        <a:spcBef>
                          <a:spcPts val="0"/>
                        </a:spcBef>
                        <a:buNone/>
                      </a:pPr>
                      <a:r>
                        <a:rPr lang="en" sz="1200">
                          <a:solidFill>
                            <a:srgbClr val="6AA84F"/>
                          </a:solidFill>
                          <a:latin typeface="Open Sans"/>
                          <a:ea typeface="Open Sans"/>
                          <a:cs typeface="Open Sans"/>
                          <a:sym typeface="Open Sans"/>
                        </a:rPr>
                        <a:t>Isaiah Thomas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sz="1200">
                          <a:latin typeface="Open Sans"/>
                          <a:ea typeface="Open Sans"/>
                          <a:cs typeface="Open Sans"/>
                          <a:sym typeface="Open Sans"/>
                        </a:rPr>
                        <a:t>185</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sz="1200">
                          <a:latin typeface="Open Sans"/>
                          <a:ea typeface="Open Sans"/>
                          <a:cs typeface="Open Sans"/>
                          <a:sym typeface="Open Sans"/>
                        </a:rPr>
                        <a:t>PG</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4"/>
                  </a:ext>
                </a:extLst>
              </a:tr>
              <a:tr h="375200">
                <a:tc>
                  <a:txBody>
                    <a:bodyPr/>
                    <a:lstStyle/>
                    <a:p>
                      <a:pPr lvl="0" rtl="0">
                        <a:spcBef>
                          <a:spcPts val="0"/>
                        </a:spcBef>
                        <a:buNone/>
                      </a:pPr>
                      <a:r>
                        <a:rPr lang="en" sz="1200">
                          <a:solidFill>
                            <a:srgbClr val="6AA84F"/>
                          </a:solidFill>
                          <a:latin typeface="Open Sans"/>
                          <a:ea typeface="Open Sans"/>
                          <a:cs typeface="Open Sans"/>
                          <a:sym typeface="Open Sans"/>
                        </a:rPr>
                        <a:t>Damian Lillard</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sz="1200">
                          <a:latin typeface="Open Sans"/>
                          <a:ea typeface="Open Sans"/>
                          <a:cs typeface="Open Sans"/>
                          <a:sym typeface="Open Sans"/>
                        </a:rPr>
                        <a:t>179</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sz="1200">
                          <a:latin typeface="Open Sans"/>
                          <a:ea typeface="Open Sans"/>
                          <a:cs typeface="Open Sans"/>
                          <a:sym typeface="Open Sans"/>
                        </a:rPr>
                        <a:t>PG</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5"/>
                  </a:ext>
                </a:extLst>
              </a:tr>
              <a:tr h="375200">
                <a:tc>
                  <a:txBody>
                    <a:bodyPr/>
                    <a:lstStyle/>
                    <a:p>
                      <a:pPr lvl="0" rtl="0">
                        <a:spcBef>
                          <a:spcPts val="0"/>
                        </a:spcBef>
                        <a:buNone/>
                      </a:pPr>
                      <a:r>
                        <a:rPr lang="en" sz="1200">
                          <a:solidFill>
                            <a:srgbClr val="CC0000"/>
                          </a:solidFill>
                          <a:latin typeface="Open Sans"/>
                          <a:ea typeface="Open Sans"/>
                          <a:cs typeface="Open Sans"/>
                          <a:sym typeface="Open Sans"/>
                        </a:rPr>
                        <a:t>LeBron James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sz="1200">
                          <a:latin typeface="Open Sans"/>
                          <a:ea typeface="Open Sans"/>
                          <a:cs typeface="Open Sans"/>
                          <a:sym typeface="Open Sans"/>
                        </a:rPr>
                        <a:t>179</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sz="1200">
                          <a:latin typeface="Open Sans"/>
                          <a:ea typeface="Open Sans"/>
                          <a:cs typeface="Open Sans"/>
                          <a:sym typeface="Open Sans"/>
                        </a:rPr>
                        <a:t>SF</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6"/>
                  </a:ext>
                </a:extLst>
              </a:tr>
              <a:tr h="380875">
                <a:tc>
                  <a:txBody>
                    <a:bodyPr/>
                    <a:lstStyle/>
                    <a:p>
                      <a:pPr lvl="0">
                        <a:spcBef>
                          <a:spcPts val="0"/>
                        </a:spcBef>
                        <a:buNone/>
                      </a:pPr>
                      <a:r>
                        <a:rPr lang="en" sz="1200">
                          <a:solidFill>
                            <a:srgbClr val="6AA84F"/>
                          </a:solidFill>
                          <a:latin typeface="Open Sans"/>
                          <a:ea typeface="Open Sans"/>
                          <a:cs typeface="Open Sans"/>
                          <a:sym typeface="Open Sans"/>
                        </a:rPr>
                        <a:t>John Wall</a:t>
                      </a:r>
                    </a:p>
                  </a:txBody>
                  <a:tcPr marL="91425" marR="91425" marT="91425" marB="91425">
                    <a:lnT w="9525" cap="flat" cmpd="sng">
                      <a:solidFill>
                        <a:srgbClr val="9E9E9E"/>
                      </a:solidFill>
                      <a:prstDash val="solid"/>
                      <a:round/>
                      <a:headEnd type="none" w="med" len="med"/>
                      <a:tailEnd type="none" w="med" len="med"/>
                    </a:lnT>
                  </a:tcPr>
                </a:tc>
                <a:tc>
                  <a:txBody>
                    <a:bodyPr/>
                    <a:lstStyle/>
                    <a:p>
                      <a:pPr lvl="0">
                        <a:spcBef>
                          <a:spcPts val="0"/>
                        </a:spcBef>
                        <a:buNone/>
                      </a:pPr>
                      <a:r>
                        <a:rPr lang="en" sz="1200">
                          <a:latin typeface="Open Sans"/>
                          <a:ea typeface="Open Sans"/>
                          <a:cs typeface="Open Sans"/>
                          <a:sym typeface="Open Sans"/>
                        </a:rPr>
                        <a:t>174</a:t>
                      </a:r>
                    </a:p>
                  </a:txBody>
                  <a:tcPr marL="91425" marR="91425" marT="91425" marB="91425">
                    <a:lnT w="9525" cap="flat" cmpd="sng">
                      <a:solidFill>
                        <a:srgbClr val="9E9E9E"/>
                      </a:solidFill>
                      <a:prstDash val="solid"/>
                      <a:round/>
                      <a:headEnd type="none" w="med" len="med"/>
                      <a:tailEnd type="none" w="med" len="med"/>
                    </a:lnT>
                  </a:tcPr>
                </a:tc>
                <a:tc>
                  <a:txBody>
                    <a:bodyPr/>
                    <a:lstStyle/>
                    <a:p>
                      <a:pPr lvl="0">
                        <a:spcBef>
                          <a:spcPts val="0"/>
                        </a:spcBef>
                        <a:buNone/>
                      </a:pPr>
                      <a:r>
                        <a:rPr lang="en" sz="1200">
                          <a:latin typeface="Open Sans"/>
                          <a:ea typeface="Open Sans"/>
                          <a:cs typeface="Open Sans"/>
                          <a:sym typeface="Open Sans"/>
                        </a:rPr>
                        <a:t>PG</a:t>
                      </a:r>
                    </a:p>
                  </a:txBody>
                  <a:tcPr marL="91425" marR="91425" marT="91425" marB="91425">
                    <a:lnT w="9525" cap="flat" cmpd="sng">
                      <a:solidFill>
                        <a:srgbClr val="9E9E9E"/>
                      </a:solidFill>
                      <a:prstDash val="solid"/>
                      <a:round/>
                      <a:headEnd type="none" w="med" len="med"/>
                      <a:tailEnd type="none" w="med" len="med"/>
                    </a:lnT>
                  </a:tcPr>
                </a:tc>
                <a:extLst>
                  <a:ext uri="{0D108BD9-81ED-4DB2-BD59-A6C34878D82A}">
                    <a16:rowId xmlns:a16="http://schemas.microsoft.com/office/drawing/2014/main" val="10007"/>
                  </a:ext>
                </a:extLst>
              </a:tr>
              <a:tr h="380875">
                <a:tc>
                  <a:txBody>
                    <a:bodyPr/>
                    <a:lstStyle/>
                    <a:p>
                      <a:pPr lvl="0">
                        <a:spcBef>
                          <a:spcPts val="0"/>
                        </a:spcBef>
                        <a:buNone/>
                      </a:pPr>
                      <a:r>
                        <a:rPr lang="en" sz="1200">
                          <a:solidFill>
                            <a:srgbClr val="CC0000"/>
                          </a:solidFill>
                          <a:latin typeface="Open Sans"/>
                          <a:ea typeface="Open Sans"/>
                          <a:cs typeface="Open Sans"/>
                          <a:sym typeface="Open Sans"/>
                        </a:rPr>
                        <a:t>Demarcus Cousins</a:t>
                      </a:r>
                    </a:p>
                  </a:txBody>
                  <a:tcPr marL="91425" marR="91425" marT="91425" marB="91425"/>
                </a:tc>
                <a:tc>
                  <a:txBody>
                    <a:bodyPr/>
                    <a:lstStyle/>
                    <a:p>
                      <a:pPr lvl="0">
                        <a:spcBef>
                          <a:spcPts val="0"/>
                        </a:spcBef>
                        <a:buNone/>
                      </a:pPr>
                      <a:r>
                        <a:rPr lang="en" sz="1200">
                          <a:latin typeface="Open Sans"/>
                          <a:ea typeface="Open Sans"/>
                          <a:cs typeface="Open Sans"/>
                          <a:sym typeface="Open Sans"/>
                        </a:rPr>
                        <a:t>173</a:t>
                      </a:r>
                    </a:p>
                  </a:txBody>
                  <a:tcPr marL="91425" marR="91425" marT="91425" marB="91425"/>
                </a:tc>
                <a:tc>
                  <a:txBody>
                    <a:bodyPr/>
                    <a:lstStyle/>
                    <a:p>
                      <a:pPr lvl="0">
                        <a:spcBef>
                          <a:spcPts val="0"/>
                        </a:spcBef>
                        <a:buNone/>
                      </a:pPr>
                      <a:r>
                        <a:rPr lang="en" sz="1200">
                          <a:latin typeface="Open Sans"/>
                          <a:ea typeface="Open Sans"/>
                          <a:cs typeface="Open Sans"/>
                          <a:sym typeface="Open Sans"/>
                        </a:rPr>
                        <a:t>C</a:t>
                      </a:r>
                    </a:p>
                  </a:txBody>
                  <a:tcPr marL="91425" marR="91425" marT="91425" marB="91425"/>
                </a:tc>
                <a:extLst>
                  <a:ext uri="{0D108BD9-81ED-4DB2-BD59-A6C34878D82A}">
                    <a16:rowId xmlns:a16="http://schemas.microsoft.com/office/drawing/2014/main" val="10008"/>
                  </a:ext>
                </a:extLst>
              </a:tr>
              <a:tr h="375200">
                <a:tc>
                  <a:txBody>
                    <a:bodyPr/>
                    <a:lstStyle/>
                    <a:p>
                      <a:pPr lvl="0">
                        <a:spcBef>
                          <a:spcPts val="0"/>
                        </a:spcBef>
                        <a:buNone/>
                      </a:pPr>
                      <a:r>
                        <a:rPr lang="en" sz="1200">
                          <a:solidFill>
                            <a:srgbClr val="6AA84F"/>
                          </a:solidFill>
                          <a:latin typeface="Open Sans"/>
                          <a:ea typeface="Open Sans"/>
                          <a:cs typeface="Open Sans"/>
                          <a:sym typeface="Open Sans"/>
                        </a:rPr>
                        <a:t>Kemba Walker</a:t>
                      </a:r>
                    </a:p>
                  </a:txBody>
                  <a:tcPr marL="91425" marR="91425" marT="91425" marB="91425"/>
                </a:tc>
                <a:tc>
                  <a:txBody>
                    <a:bodyPr/>
                    <a:lstStyle/>
                    <a:p>
                      <a:pPr lvl="0">
                        <a:spcBef>
                          <a:spcPts val="0"/>
                        </a:spcBef>
                        <a:buNone/>
                      </a:pPr>
                      <a:r>
                        <a:rPr lang="en" sz="1200">
                          <a:latin typeface="Open Sans"/>
                          <a:ea typeface="Open Sans"/>
                          <a:cs typeface="Open Sans"/>
                          <a:sym typeface="Open Sans"/>
                        </a:rPr>
                        <a:t>169</a:t>
                      </a:r>
                    </a:p>
                  </a:txBody>
                  <a:tcPr marL="91425" marR="91425" marT="91425" marB="91425"/>
                </a:tc>
                <a:tc>
                  <a:txBody>
                    <a:bodyPr/>
                    <a:lstStyle/>
                    <a:p>
                      <a:pPr lvl="0">
                        <a:spcBef>
                          <a:spcPts val="0"/>
                        </a:spcBef>
                        <a:buNone/>
                      </a:pPr>
                      <a:r>
                        <a:rPr lang="en" sz="1200">
                          <a:latin typeface="Open Sans"/>
                          <a:ea typeface="Open Sans"/>
                          <a:cs typeface="Open Sans"/>
                          <a:sym typeface="Open Sans"/>
                        </a:rPr>
                        <a:t>PG</a:t>
                      </a:r>
                    </a:p>
                  </a:txBody>
                  <a:tcPr marL="91425" marR="91425" marT="91425" marB="91425"/>
                </a:tc>
                <a:extLst>
                  <a:ext uri="{0D108BD9-81ED-4DB2-BD59-A6C34878D82A}">
                    <a16:rowId xmlns:a16="http://schemas.microsoft.com/office/drawing/2014/main" val="10009"/>
                  </a:ext>
                </a:extLst>
              </a:tr>
            </a:tbl>
          </a:graphicData>
        </a:graphic>
      </p:graphicFrame>
      <p:graphicFrame>
        <p:nvGraphicFramePr>
          <p:cNvPr id="143" name="Shape 143"/>
          <p:cNvGraphicFramePr/>
          <p:nvPr/>
        </p:nvGraphicFramePr>
        <p:xfrm>
          <a:off x="4908575" y="567942"/>
          <a:ext cx="3000000" cy="3000000"/>
        </p:xfrm>
        <a:graphic>
          <a:graphicData uri="http://schemas.openxmlformats.org/drawingml/2006/table">
            <a:tbl>
              <a:tblPr>
                <a:noFill/>
                <a:tableStyleId>{9A3C585A-C56E-4B7B-BFF9-18D7243655E6}</a:tableStyleId>
              </a:tblPr>
              <a:tblGrid>
                <a:gridCol w="1275550">
                  <a:extLst>
                    <a:ext uri="{9D8B030D-6E8A-4147-A177-3AD203B41FA5}">
                      <a16:colId xmlns:a16="http://schemas.microsoft.com/office/drawing/2014/main" val="20000"/>
                    </a:ext>
                  </a:extLst>
                </a:gridCol>
                <a:gridCol w="1072475">
                  <a:extLst>
                    <a:ext uri="{9D8B030D-6E8A-4147-A177-3AD203B41FA5}">
                      <a16:colId xmlns:a16="http://schemas.microsoft.com/office/drawing/2014/main" val="20001"/>
                    </a:ext>
                  </a:extLst>
                </a:gridCol>
                <a:gridCol w="1174000">
                  <a:extLst>
                    <a:ext uri="{9D8B030D-6E8A-4147-A177-3AD203B41FA5}">
                      <a16:colId xmlns:a16="http://schemas.microsoft.com/office/drawing/2014/main" val="20002"/>
                    </a:ext>
                  </a:extLst>
                </a:gridCol>
              </a:tblGrid>
              <a:tr h="578650">
                <a:tc>
                  <a:txBody>
                    <a:bodyPr/>
                    <a:lstStyle/>
                    <a:p>
                      <a:pPr lvl="0" rtl="0">
                        <a:spcBef>
                          <a:spcPts val="0"/>
                        </a:spcBef>
                        <a:buNone/>
                      </a:pPr>
                      <a:r>
                        <a:rPr lang="en" sz="1200" b="1">
                          <a:latin typeface="Open Sans"/>
                          <a:ea typeface="Open Sans"/>
                          <a:cs typeface="Open Sans"/>
                          <a:sym typeface="Open Sans"/>
                        </a:rPr>
                        <a:t>Committing </a:t>
                      </a:r>
                    </a:p>
                    <a:p>
                      <a:pPr lvl="0" rtl="0">
                        <a:spcBef>
                          <a:spcPts val="0"/>
                        </a:spcBef>
                        <a:buNone/>
                      </a:pPr>
                      <a:r>
                        <a:rPr lang="en" sz="1200" b="1">
                          <a:latin typeface="Open Sans"/>
                          <a:ea typeface="Open Sans"/>
                          <a:cs typeface="Open Sans"/>
                          <a:sym typeface="Open Sans"/>
                        </a:rPr>
                        <a:t>Player</a:t>
                      </a:r>
                    </a:p>
                  </a:txBody>
                  <a:tcPr marL="91425" marR="91425" marT="91425" marB="91425"/>
                </a:tc>
                <a:tc>
                  <a:txBody>
                    <a:bodyPr/>
                    <a:lstStyle/>
                    <a:p>
                      <a:pPr lvl="0" rtl="0">
                        <a:spcBef>
                          <a:spcPts val="0"/>
                        </a:spcBef>
                        <a:buNone/>
                      </a:pPr>
                      <a:r>
                        <a:rPr lang="en" sz="1200" b="1">
                          <a:latin typeface="Open Sans"/>
                          <a:ea typeface="Open Sans"/>
                          <a:cs typeface="Open Sans"/>
                          <a:sym typeface="Open Sans"/>
                        </a:rPr>
                        <a:t>Frequency</a:t>
                      </a:r>
                    </a:p>
                  </a:txBody>
                  <a:tcPr marL="91425" marR="91425" marT="91425" marB="91425"/>
                </a:tc>
                <a:tc>
                  <a:txBody>
                    <a:bodyPr/>
                    <a:lstStyle/>
                    <a:p>
                      <a:pPr lvl="0" rtl="0">
                        <a:spcBef>
                          <a:spcPts val="0"/>
                        </a:spcBef>
                        <a:buNone/>
                      </a:pPr>
                      <a:r>
                        <a:rPr lang="en" sz="1200" b="1">
                          <a:latin typeface="Open Sans"/>
                          <a:ea typeface="Open Sans"/>
                          <a:cs typeface="Open Sans"/>
                          <a:sym typeface="Open Sans"/>
                        </a:rPr>
                        <a:t>Position</a:t>
                      </a:r>
                    </a:p>
                  </a:txBody>
                  <a:tcPr marL="91425" marR="91425" marT="91425" marB="91425"/>
                </a:tc>
                <a:extLst>
                  <a:ext uri="{0D108BD9-81ED-4DB2-BD59-A6C34878D82A}">
                    <a16:rowId xmlns:a16="http://schemas.microsoft.com/office/drawing/2014/main" val="10000"/>
                  </a:ext>
                </a:extLst>
              </a:tr>
              <a:tr h="380875">
                <a:tc>
                  <a:txBody>
                    <a:bodyPr/>
                    <a:lstStyle/>
                    <a:p>
                      <a:pPr lvl="0" rtl="0">
                        <a:spcBef>
                          <a:spcPts val="0"/>
                        </a:spcBef>
                        <a:buNone/>
                      </a:pPr>
                      <a:r>
                        <a:rPr lang="en" sz="1200">
                          <a:solidFill>
                            <a:srgbClr val="CC0000"/>
                          </a:solidFill>
                          <a:latin typeface="Open Sans"/>
                          <a:ea typeface="Open Sans"/>
                          <a:cs typeface="Open Sans"/>
                          <a:sym typeface="Open Sans"/>
                        </a:rPr>
                        <a:t>Marcin Gortat</a:t>
                      </a:r>
                    </a:p>
                  </a:txBody>
                  <a:tcPr marL="91425" marR="91425" marT="91425" marB="91425"/>
                </a:tc>
                <a:tc>
                  <a:txBody>
                    <a:bodyPr/>
                    <a:lstStyle/>
                    <a:p>
                      <a:pPr lvl="0" rtl="0">
                        <a:spcBef>
                          <a:spcPts val="0"/>
                        </a:spcBef>
                        <a:buNone/>
                      </a:pPr>
                      <a:r>
                        <a:rPr lang="en" sz="1200">
                          <a:latin typeface="Open Sans"/>
                          <a:ea typeface="Open Sans"/>
                          <a:cs typeface="Open Sans"/>
                          <a:sym typeface="Open Sans"/>
                        </a:rPr>
                        <a:t>177</a:t>
                      </a:r>
                    </a:p>
                  </a:txBody>
                  <a:tcPr marL="91425" marR="91425" marT="91425" marB="91425"/>
                </a:tc>
                <a:tc>
                  <a:txBody>
                    <a:bodyPr/>
                    <a:lstStyle/>
                    <a:p>
                      <a:pPr lvl="0" rtl="0">
                        <a:spcBef>
                          <a:spcPts val="0"/>
                        </a:spcBef>
                        <a:buNone/>
                      </a:pPr>
                      <a:r>
                        <a:rPr lang="en" sz="1200">
                          <a:latin typeface="Open Sans"/>
                          <a:ea typeface="Open Sans"/>
                          <a:cs typeface="Open Sans"/>
                          <a:sym typeface="Open Sans"/>
                        </a:rPr>
                        <a:t>C</a:t>
                      </a:r>
                    </a:p>
                  </a:txBody>
                  <a:tcPr marL="91425" marR="91425" marT="91425" marB="91425"/>
                </a:tc>
                <a:extLst>
                  <a:ext uri="{0D108BD9-81ED-4DB2-BD59-A6C34878D82A}">
                    <a16:rowId xmlns:a16="http://schemas.microsoft.com/office/drawing/2014/main" val="10001"/>
                  </a:ext>
                </a:extLst>
              </a:tr>
              <a:tr h="375200">
                <a:tc>
                  <a:txBody>
                    <a:bodyPr/>
                    <a:lstStyle/>
                    <a:p>
                      <a:pPr lvl="0" rtl="0">
                        <a:spcBef>
                          <a:spcPts val="0"/>
                        </a:spcBef>
                        <a:buNone/>
                      </a:pPr>
                      <a:r>
                        <a:rPr lang="en" sz="1200">
                          <a:solidFill>
                            <a:srgbClr val="CC0000"/>
                          </a:solidFill>
                          <a:latin typeface="Open Sans"/>
                          <a:ea typeface="Open Sans"/>
                          <a:cs typeface="Open Sans"/>
                          <a:sym typeface="Open Sans"/>
                        </a:rPr>
                        <a:t>Al Horford</a:t>
                      </a:r>
                    </a:p>
                  </a:txBody>
                  <a:tcPr marL="91425" marR="91425" marT="91425" marB="91425"/>
                </a:tc>
                <a:tc>
                  <a:txBody>
                    <a:bodyPr/>
                    <a:lstStyle/>
                    <a:p>
                      <a:pPr lvl="0" rtl="0">
                        <a:spcBef>
                          <a:spcPts val="0"/>
                        </a:spcBef>
                        <a:buNone/>
                      </a:pPr>
                      <a:r>
                        <a:rPr lang="en" sz="1200">
                          <a:latin typeface="Open Sans"/>
                          <a:ea typeface="Open Sans"/>
                          <a:cs typeface="Open Sans"/>
                          <a:sym typeface="Open Sans"/>
                        </a:rPr>
                        <a:t>169</a:t>
                      </a:r>
                    </a:p>
                  </a:txBody>
                  <a:tcPr marL="91425" marR="91425" marT="91425" marB="91425"/>
                </a:tc>
                <a:tc>
                  <a:txBody>
                    <a:bodyPr/>
                    <a:lstStyle/>
                    <a:p>
                      <a:pPr lvl="0" rtl="0">
                        <a:spcBef>
                          <a:spcPts val="0"/>
                        </a:spcBef>
                        <a:buNone/>
                      </a:pPr>
                      <a:r>
                        <a:rPr lang="en" sz="1200">
                          <a:latin typeface="Open Sans"/>
                          <a:ea typeface="Open Sans"/>
                          <a:cs typeface="Open Sans"/>
                          <a:sym typeface="Open Sans"/>
                        </a:rPr>
                        <a:t>C</a:t>
                      </a:r>
                    </a:p>
                  </a:txBody>
                  <a:tcPr marL="91425" marR="91425" marT="91425" marB="91425"/>
                </a:tc>
                <a:extLst>
                  <a:ext uri="{0D108BD9-81ED-4DB2-BD59-A6C34878D82A}">
                    <a16:rowId xmlns:a16="http://schemas.microsoft.com/office/drawing/2014/main" val="10002"/>
                  </a:ext>
                </a:extLst>
              </a:tr>
              <a:tr h="375200">
                <a:tc>
                  <a:txBody>
                    <a:bodyPr/>
                    <a:lstStyle/>
                    <a:p>
                      <a:pPr lvl="0" rtl="0">
                        <a:spcBef>
                          <a:spcPts val="0"/>
                        </a:spcBef>
                        <a:buNone/>
                      </a:pPr>
                      <a:r>
                        <a:rPr lang="en" sz="1200">
                          <a:solidFill>
                            <a:srgbClr val="CC0000"/>
                          </a:solidFill>
                          <a:latin typeface="Open Sans"/>
                          <a:ea typeface="Open Sans"/>
                          <a:cs typeface="Open Sans"/>
                          <a:sym typeface="Open Sans"/>
                        </a:rPr>
                        <a:t>Draymond Green</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sz="1200">
                          <a:latin typeface="Open Sans"/>
                          <a:ea typeface="Open Sans"/>
                          <a:cs typeface="Open Sans"/>
                          <a:sym typeface="Open Sans"/>
                        </a:rPr>
                        <a:t>148</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sz="1200">
                          <a:latin typeface="Open Sans"/>
                          <a:ea typeface="Open Sans"/>
                          <a:cs typeface="Open Sans"/>
                          <a:sym typeface="Open Sans"/>
                        </a:rPr>
                        <a:t>PF</a:t>
                      </a:r>
                    </a:p>
                  </a:txBody>
                  <a:tcPr marL="91425" marR="91425" marT="91425" marB="91425">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3"/>
                  </a:ext>
                </a:extLst>
              </a:tr>
              <a:tr h="375200">
                <a:tc>
                  <a:txBody>
                    <a:bodyPr/>
                    <a:lstStyle/>
                    <a:p>
                      <a:pPr lvl="0" rtl="0">
                        <a:spcBef>
                          <a:spcPts val="0"/>
                        </a:spcBef>
                        <a:buNone/>
                      </a:pPr>
                      <a:r>
                        <a:rPr lang="en" sz="1200">
                          <a:solidFill>
                            <a:srgbClr val="CC0000"/>
                          </a:solidFill>
                          <a:latin typeface="Open Sans"/>
                          <a:ea typeface="Open Sans"/>
                          <a:cs typeface="Open Sans"/>
                          <a:sym typeface="Open Sans"/>
                        </a:rPr>
                        <a:t>Steven Adams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sz="1200">
                          <a:latin typeface="Open Sans"/>
                          <a:ea typeface="Open Sans"/>
                          <a:cs typeface="Open Sans"/>
                          <a:sym typeface="Open Sans"/>
                        </a:rPr>
                        <a:t>144</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sz="1200">
                          <a:latin typeface="Open Sans"/>
                          <a:ea typeface="Open Sans"/>
                          <a:cs typeface="Open Sans"/>
                          <a:sym typeface="Open Sans"/>
                        </a:rPr>
                        <a:t>C</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4"/>
                  </a:ext>
                </a:extLst>
              </a:tr>
              <a:tr h="375200">
                <a:tc>
                  <a:txBody>
                    <a:bodyPr/>
                    <a:lstStyle/>
                    <a:p>
                      <a:pPr lvl="0" rtl="0">
                        <a:spcBef>
                          <a:spcPts val="0"/>
                        </a:spcBef>
                        <a:buNone/>
                      </a:pPr>
                      <a:r>
                        <a:rPr lang="en" sz="1200">
                          <a:solidFill>
                            <a:srgbClr val="CC0000"/>
                          </a:solidFill>
                          <a:latin typeface="Open Sans"/>
                          <a:ea typeface="Open Sans"/>
                          <a:cs typeface="Open Sans"/>
                          <a:sym typeface="Open Sans"/>
                        </a:rPr>
                        <a:t>Karl-Anthony Towns</a:t>
                      </a: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r>
                        <a:rPr lang="en" sz="1200">
                          <a:latin typeface="Open Sans"/>
                          <a:ea typeface="Open Sans"/>
                          <a:cs typeface="Open Sans"/>
                          <a:sym typeface="Open Sans"/>
                        </a:rPr>
                        <a:t>142</a:t>
                      </a: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r>
                        <a:rPr lang="en" sz="1200">
                          <a:latin typeface="Open Sans"/>
                          <a:ea typeface="Open Sans"/>
                          <a:cs typeface="Open Sans"/>
                          <a:sym typeface="Open Sans"/>
                        </a:rPr>
                        <a:t>C</a:t>
                      </a:r>
                    </a:p>
                  </a:txBody>
                  <a:tcPr marL="91425" marR="91425" marT="91425" marB="91425">
                    <a:lnT w="9525" cap="flat" cmpd="sng">
                      <a:solidFill>
                        <a:srgbClr val="9E9E9E"/>
                      </a:solidFill>
                      <a:prstDash val="solid"/>
                      <a:round/>
                      <a:headEnd type="none" w="med" len="med"/>
                      <a:tailEnd type="none" w="med" len="med"/>
                    </a:lnT>
                  </a:tcPr>
                </a:tc>
                <a:extLst>
                  <a:ext uri="{0D108BD9-81ED-4DB2-BD59-A6C34878D82A}">
                    <a16:rowId xmlns:a16="http://schemas.microsoft.com/office/drawing/2014/main" val="10005"/>
                  </a:ext>
                </a:extLst>
              </a:tr>
              <a:tr h="375200">
                <a:tc>
                  <a:txBody>
                    <a:bodyPr/>
                    <a:lstStyle/>
                    <a:p>
                      <a:pPr lvl="0" rtl="0">
                        <a:spcBef>
                          <a:spcPts val="0"/>
                        </a:spcBef>
                        <a:buNone/>
                      </a:pPr>
                      <a:r>
                        <a:rPr lang="en" sz="1200">
                          <a:solidFill>
                            <a:srgbClr val="6AA84F"/>
                          </a:solidFill>
                          <a:latin typeface="Open Sans"/>
                          <a:ea typeface="Open Sans"/>
                          <a:cs typeface="Open Sans"/>
                          <a:sym typeface="Open Sans"/>
                        </a:rPr>
                        <a:t>James Harden</a:t>
                      </a:r>
                    </a:p>
                  </a:txBody>
                  <a:tcPr marL="91425" marR="91425" marT="91425" marB="91425"/>
                </a:tc>
                <a:tc>
                  <a:txBody>
                    <a:bodyPr/>
                    <a:lstStyle/>
                    <a:p>
                      <a:pPr lvl="0" rtl="0">
                        <a:spcBef>
                          <a:spcPts val="0"/>
                        </a:spcBef>
                        <a:buNone/>
                      </a:pPr>
                      <a:r>
                        <a:rPr lang="en" sz="1200">
                          <a:latin typeface="Open Sans"/>
                          <a:ea typeface="Open Sans"/>
                          <a:cs typeface="Open Sans"/>
                          <a:sym typeface="Open Sans"/>
                        </a:rPr>
                        <a:t>137</a:t>
                      </a:r>
                    </a:p>
                  </a:txBody>
                  <a:tcPr marL="91425" marR="91425" marT="91425" marB="91425"/>
                </a:tc>
                <a:tc>
                  <a:txBody>
                    <a:bodyPr/>
                    <a:lstStyle/>
                    <a:p>
                      <a:pPr lvl="0" rtl="0">
                        <a:spcBef>
                          <a:spcPts val="0"/>
                        </a:spcBef>
                        <a:buNone/>
                      </a:pPr>
                      <a:r>
                        <a:rPr lang="en" sz="1200">
                          <a:latin typeface="Open Sans"/>
                          <a:ea typeface="Open Sans"/>
                          <a:cs typeface="Open Sans"/>
                          <a:sym typeface="Open Sans"/>
                        </a:rPr>
                        <a:t>PG-SG</a:t>
                      </a:r>
                    </a:p>
                  </a:txBody>
                  <a:tcPr marL="91425" marR="91425" marT="91425" marB="91425"/>
                </a:tc>
                <a:extLst>
                  <a:ext uri="{0D108BD9-81ED-4DB2-BD59-A6C34878D82A}">
                    <a16:rowId xmlns:a16="http://schemas.microsoft.com/office/drawing/2014/main" val="10006"/>
                  </a:ext>
                </a:extLst>
              </a:tr>
              <a:tr h="380875">
                <a:tc>
                  <a:txBody>
                    <a:bodyPr/>
                    <a:lstStyle/>
                    <a:p>
                      <a:pPr lvl="0" rtl="0">
                        <a:spcBef>
                          <a:spcPts val="0"/>
                        </a:spcBef>
                        <a:buNone/>
                      </a:pPr>
                      <a:r>
                        <a:rPr lang="en" sz="1200">
                          <a:solidFill>
                            <a:srgbClr val="CC0000"/>
                          </a:solidFill>
                          <a:latin typeface="Open Sans"/>
                          <a:ea typeface="Open Sans"/>
                          <a:cs typeface="Open Sans"/>
                          <a:sym typeface="Open Sans"/>
                        </a:rPr>
                        <a:t>Brook Lopez</a:t>
                      </a:r>
                    </a:p>
                  </a:txBody>
                  <a:tcPr marL="91425" marR="91425" marT="91425" marB="91425"/>
                </a:tc>
                <a:tc>
                  <a:txBody>
                    <a:bodyPr/>
                    <a:lstStyle/>
                    <a:p>
                      <a:pPr lvl="0" rtl="0">
                        <a:spcBef>
                          <a:spcPts val="0"/>
                        </a:spcBef>
                        <a:buNone/>
                      </a:pPr>
                      <a:r>
                        <a:rPr lang="en" sz="1200">
                          <a:latin typeface="Open Sans"/>
                          <a:ea typeface="Open Sans"/>
                          <a:cs typeface="Open Sans"/>
                          <a:sym typeface="Open Sans"/>
                        </a:rPr>
                        <a:t>134</a:t>
                      </a:r>
                    </a:p>
                  </a:txBody>
                  <a:tcPr marL="91425" marR="91425" marT="91425" marB="91425"/>
                </a:tc>
                <a:tc>
                  <a:txBody>
                    <a:bodyPr/>
                    <a:lstStyle/>
                    <a:p>
                      <a:pPr lvl="0" rtl="0">
                        <a:spcBef>
                          <a:spcPts val="0"/>
                        </a:spcBef>
                        <a:buNone/>
                      </a:pPr>
                      <a:r>
                        <a:rPr lang="en" sz="1200">
                          <a:latin typeface="Open Sans"/>
                          <a:ea typeface="Open Sans"/>
                          <a:cs typeface="Open Sans"/>
                          <a:sym typeface="Open Sans"/>
                        </a:rPr>
                        <a:t>C</a:t>
                      </a:r>
                    </a:p>
                  </a:txBody>
                  <a:tcPr marL="91425" marR="91425" marT="91425" marB="91425"/>
                </a:tc>
                <a:extLst>
                  <a:ext uri="{0D108BD9-81ED-4DB2-BD59-A6C34878D82A}">
                    <a16:rowId xmlns:a16="http://schemas.microsoft.com/office/drawing/2014/main" val="10007"/>
                  </a:ext>
                </a:extLst>
              </a:tr>
              <a:tr h="380875">
                <a:tc>
                  <a:txBody>
                    <a:bodyPr/>
                    <a:lstStyle/>
                    <a:p>
                      <a:pPr lvl="0" rtl="0">
                        <a:spcBef>
                          <a:spcPts val="0"/>
                        </a:spcBef>
                        <a:buNone/>
                      </a:pPr>
                      <a:r>
                        <a:rPr lang="en" sz="1200">
                          <a:solidFill>
                            <a:srgbClr val="CC0000"/>
                          </a:solidFill>
                          <a:latin typeface="Open Sans"/>
                          <a:ea typeface="Open Sans"/>
                          <a:cs typeface="Open Sans"/>
                          <a:sym typeface="Open Sans"/>
                        </a:rPr>
                        <a:t>DeAndre Jordan</a:t>
                      </a:r>
                    </a:p>
                  </a:txBody>
                  <a:tcPr marL="91425" marR="91425" marT="91425" marB="91425"/>
                </a:tc>
                <a:tc>
                  <a:txBody>
                    <a:bodyPr/>
                    <a:lstStyle/>
                    <a:p>
                      <a:pPr lvl="0" rtl="0">
                        <a:spcBef>
                          <a:spcPts val="0"/>
                        </a:spcBef>
                        <a:buNone/>
                      </a:pPr>
                      <a:r>
                        <a:rPr lang="en" sz="1200">
                          <a:latin typeface="Open Sans"/>
                          <a:ea typeface="Open Sans"/>
                          <a:cs typeface="Open Sans"/>
                          <a:sym typeface="Open Sans"/>
                        </a:rPr>
                        <a:t>123</a:t>
                      </a:r>
                    </a:p>
                  </a:txBody>
                  <a:tcPr marL="91425" marR="91425" marT="91425" marB="91425"/>
                </a:tc>
                <a:tc>
                  <a:txBody>
                    <a:bodyPr/>
                    <a:lstStyle/>
                    <a:p>
                      <a:pPr lvl="0" rtl="0">
                        <a:spcBef>
                          <a:spcPts val="0"/>
                        </a:spcBef>
                        <a:buNone/>
                      </a:pPr>
                      <a:r>
                        <a:rPr lang="en" sz="1200">
                          <a:latin typeface="Open Sans"/>
                          <a:ea typeface="Open Sans"/>
                          <a:cs typeface="Open Sans"/>
                          <a:sym typeface="Open Sans"/>
                        </a:rPr>
                        <a:t>C</a:t>
                      </a:r>
                    </a:p>
                  </a:txBody>
                  <a:tcPr marL="91425" marR="91425" marT="91425" marB="91425"/>
                </a:tc>
                <a:extLst>
                  <a:ext uri="{0D108BD9-81ED-4DB2-BD59-A6C34878D82A}">
                    <a16:rowId xmlns:a16="http://schemas.microsoft.com/office/drawing/2014/main" val="10008"/>
                  </a:ext>
                </a:extLst>
              </a:tr>
              <a:tr h="375200">
                <a:tc>
                  <a:txBody>
                    <a:bodyPr/>
                    <a:lstStyle/>
                    <a:p>
                      <a:pPr lvl="0" rtl="0">
                        <a:spcBef>
                          <a:spcPts val="0"/>
                        </a:spcBef>
                        <a:buNone/>
                      </a:pPr>
                      <a:r>
                        <a:rPr lang="en" sz="1200">
                          <a:solidFill>
                            <a:srgbClr val="CC0000"/>
                          </a:solidFill>
                          <a:latin typeface="Open Sans"/>
                          <a:ea typeface="Open Sans"/>
                          <a:cs typeface="Open Sans"/>
                          <a:sym typeface="Open Sans"/>
                        </a:rPr>
                        <a:t>Cody Zeller</a:t>
                      </a:r>
                    </a:p>
                  </a:txBody>
                  <a:tcPr marL="91425" marR="91425" marT="91425" marB="91425"/>
                </a:tc>
                <a:tc>
                  <a:txBody>
                    <a:bodyPr/>
                    <a:lstStyle/>
                    <a:p>
                      <a:pPr lvl="0" rtl="0">
                        <a:spcBef>
                          <a:spcPts val="0"/>
                        </a:spcBef>
                        <a:buNone/>
                      </a:pPr>
                      <a:r>
                        <a:rPr lang="en" sz="1200">
                          <a:latin typeface="Open Sans"/>
                          <a:ea typeface="Open Sans"/>
                          <a:cs typeface="Open Sans"/>
                          <a:sym typeface="Open Sans"/>
                        </a:rPr>
                        <a:t>122</a:t>
                      </a:r>
                    </a:p>
                  </a:txBody>
                  <a:tcPr marL="91425" marR="91425" marT="91425" marB="91425"/>
                </a:tc>
                <a:tc>
                  <a:txBody>
                    <a:bodyPr/>
                    <a:lstStyle/>
                    <a:p>
                      <a:pPr lvl="0" rtl="0">
                        <a:spcBef>
                          <a:spcPts val="0"/>
                        </a:spcBef>
                        <a:buNone/>
                      </a:pPr>
                      <a:r>
                        <a:rPr lang="en" sz="1200">
                          <a:latin typeface="Open Sans"/>
                          <a:ea typeface="Open Sans"/>
                          <a:cs typeface="Open Sans"/>
                          <a:sym typeface="Open Sans"/>
                        </a:rPr>
                        <a:t>PF-C</a:t>
                      </a:r>
                    </a:p>
                  </a:txBody>
                  <a:tcPr marL="91425" marR="91425" marT="91425" marB="91425"/>
                </a:tc>
                <a:extLst>
                  <a:ext uri="{0D108BD9-81ED-4DB2-BD59-A6C34878D82A}">
                    <a16:rowId xmlns:a16="http://schemas.microsoft.com/office/drawing/2014/main" val="10009"/>
                  </a:ext>
                </a:extLst>
              </a:tr>
            </a:tbl>
          </a:graphicData>
        </a:graphic>
      </p:graphicFrame>
      <p:sp>
        <p:nvSpPr>
          <p:cNvPr id="144" name="Shape 144"/>
          <p:cNvSpPr txBox="1"/>
          <p:nvPr/>
        </p:nvSpPr>
        <p:spPr>
          <a:xfrm>
            <a:off x="4886325" y="61225"/>
            <a:ext cx="3798900" cy="330600"/>
          </a:xfrm>
          <a:prstGeom prst="rect">
            <a:avLst/>
          </a:prstGeom>
          <a:noFill/>
          <a:ln>
            <a:noFill/>
          </a:ln>
        </p:spPr>
        <p:txBody>
          <a:bodyPr lIns="91425" tIns="91425" rIns="91425" bIns="91425" anchor="t" anchorCtr="0">
            <a:noAutofit/>
          </a:bodyPr>
          <a:lstStyle/>
          <a:p>
            <a:pPr lvl="0">
              <a:spcBef>
                <a:spcPts val="0"/>
              </a:spcBef>
              <a:buNone/>
            </a:pPr>
            <a:r>
              <a:rPr lang="en">
                <a:solidFill>
                  <a:srgbClr val="6AA84F"/>
                </a:solidFill>
              </a:rPr>
              <a:t>Green</a:t>
            </a:r>
            <a:r>
              <a:rPr lang="en"/>
              <a:t> =</a:t>
            </a:r>
            <a:r>
              <a:rPr lang="en">
                <a:solidFill>
                  <a:srgbClr val="6AA84F"/>
                </a:solidFill>
              </a:rPr>
              <a:t> PG, SG</a:t>
            </a:r>
            <a:r>
              <a:rPr lang="en"/>
              <a:t>, </a:t>
            </a:r>
            <a:r>
              <a:rPr lang="en">
                <a:solidFill>
                  <a:srgbClr val="CC0000"/>
                </a:solidFill>
              </a:rPr>
              <a:t>Red</a:t>
            </a:r>
            <a:r>
              <a:rPr lang="en"/>
              <a:t> =</a:t>
            </a:r>
            <a:r>
              <a:rPr lang="en">
                <a:solidFill>
                  <a:srgbClr val="CC0000"/>
                </a:solidFill>
              </a:rPr>
              <a:t> SF, PF, 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3D85C6"/>
                </a:solidFill>
                <a:latin typeface="Open Sans"/>
                <a:ea typeface="Open Sans"/>
                <a:cs typeface="Open Sans"/>
                <a:sym typeface="Open Sans"/>
              </a:rPr>
              <a:t>Model Framework</a:t>
            </a:r>
          </a:p>
        </p:txBody>
      </p:sp>
      <p:sp>
        <p:nvSpPr>
          <p:cNvPr id="150" name="Shape 150"/>
          <p:cNvSpPr txBox="1">
            <a:spLocks noGrp="1"/>
          </p:cNvSpPr>
          <p:nvPr>
            <p:ph type="body" idx="1"/>
          </p:nvPr>
        </p:nvSpPr>
        <p:spPr>
          <a:xfrm>
            <a:off x="311700" y="1017725"/>
            <a:ext cx="8520600" cy="3238800"/>
          </a:xfrm>
          <a:prstGeom prst="rect">
            <a:avLst/>
          </a:prstGeom>
        </p:spPr>
        <p:txBody>
          <a:bodyPr lIns="91425" tIns="91425" rIns="91425" bIns="91425" anchor="t" anchorCtr="0">
            <a:noAutofit/>
          </a:bodyPr>
          <a:lstStyle/>
          <a:p>
            <a:pPr marL="457200" marR="0" lvl="0" indent="-342900" algn="l" rtl="0">
              <a:lnSpc>
                <a:spcPct val="115000"/>
              </a:lnSpc>
              <a:spcBef>
                <a:spcPts val="0"/>
              </a:spcBef>
              <a:spcAft>
                <a:spcPts val="1600"/>
              </a:spcAft>
              <a:buClr>
                <a:schemeClr val="dk2"/>
              </a:buClr>
              <a:buSzPct val="100000"/>
              <a:buFont typeface="Georgia"/>
              <a:buChar char="●"/>
            </a:pPr>
            <a:r>
              <a:rPr lang="en">
                <a:latin typeface="Open Sans"/>
                <a:ea typeface="Open Sans"/>
                <a:cs typeface="Open Sans"/>
                <a:sym typeface="Open Sans"/>
              </a:rPr>
              <a:t>In our analysis, we focus mainly on the </a:t>
            </a:r>
            <a:r>
              <a:rPr lang="en" b="1">
                <a:latin typeface="Open Sans"/>
                <a:ea typeface="Open Sans"/>
                <a:cs typeface="Open Sans"/>
                <a:sym typeface="Open Sans"/>
              </a:rPr>
              <a:t>disadvantaged players</a:t>
            </a:r>
          </a:p>
          <a:p>
            <a:pPr marL="914400" lvl="1" indent="-342900" rtl="0">
              <a:spcBef>
                <a:spcPts val="0"/>
              </a:spcBef>
              <a:buSzPct val="100000"/>
              <a:buFont typeface="Open Sans"/>
              <a:buChar char="○"/>
            </a:pPr>
            <a:r>
              <a:rPr lang="en" sz="1800">
                <a:latin typeface="Open Sans"/>
                <a:ea typeface="Open Sans"/>
                <a:cs typeface="Open Sans"/>
                <a:sym typeface="Open Sans"/>
              </a:rPr>
              <a:t>We will base our model on what the correct call </a:t>
            </a:r>
            <a:r>
              <a:rPr lang="en" sz="1800" i="1">
                <a:latin typeface="Open Sans"/>
                <a:ea typeface="Open Sans"/>
                <a:cs typeface="Open Sans"/>
                <a:sym typeface="Open Sans"/>
              </a:rPr>
              <a:t>should </a:t>
            </a:r>
            <a:r>
              <a:rPr lang="en" sz="1800">
                <a:latin typeface="Open Sans"/>
                <a:ea typeface="Open Sans"/>
                <a:cs typeface="Open Sans"/>
                <a:sym typeface="Open Sans"/>
              </a:rPr>
              <a:t>have been</a:t>
            </a:r>
          </a:p>
          <a:p>
            <a:pPr marL="914400" lvl="1" indent="-342900" rtl="0">
              <a:spcBef>
                <a:spcPts val="0"/>
              </a:spcBef>
              <a:buSzPct val="100000"/>
              <a:buFont typeface="Open Sans"/>
              <a:buChar char="○"/>
            </a:pPr>
            <a:r>
              <a:rPr lang="en" sz="1800">
                <a:latin typeface="Open Sans"/>
                <a:ea typeface="Open Sans"/>
                <a:cs typeface="Open Sans"/>
                <a:sym typeface="Open Sans"/>
              </a:rPr>
              <a:t>Correct Call vs. Incorrect No-Call</a:t>
            </a:r>
          </a:p>
          <a:p>
            <a:pPr marL="1371600" lvl="2" indent="-342900" rtl="0">
              <a:spcBef>
                <a:spcPts val="0"/>
              </a:spcBef>
              <a:buSzPct val="100000"/>
              <a:buFont typeface="Open Sans"/>
              <a:buChar char="■"/>
            </a:pPr>
            <a:r>
              <a:rPr lang="en" sz="1800">
                <a:latin typeface="Open Sans"/>
                <a:ea typeface="Open Sans"/>
                <a:cs typeface="Open Sans"/>
                <a:sym typeface="Open Sans"/>
              </a:rPr>
              <a:t>On plays where calls </a:t>
            </a:r>
            <a:r>
              <a:rPr lang="en" sz="1800" i="1">
                <a:latin typeface="Open Sans"/>
                <a:ea typeface="Open Sans"/>
                <a:cs typeface="Open Sans"/>
                <a:sym typeface="Open Sans"/>
              </a:rPr>
              <a:t>should </a:t>
            </a:r>
            <a:r>
              <a:rPr lang="en" sz="1800">
                <a:latin typeface="Open Sans"/>
                <a:ea typeface="Open Sans"/>
                <a:cs typeface="Open Sans"/>
                <a:sym typeface="Open Sans"/>
              </a:rPr>
              <a:t>have been made, are certain players not getting the calls they should be getting?</a:t>
            </a:r>
          </a:p>
          <a:p>
            <a:pPr marL="914400" lvl="1" indent="-342900" rtl="0">
              <a:spcBef>
                <a:spcPts val="0"/>
              </a:spcBef>
              <a:buSzPct val="100000"/>
              <a:buFont typeface="Open Sans"/>
              <a:buChar char="○"/>
            </a:pPr>
            <a:r>
              <a:rPr lang="en" sz="1800">
                <a:latin typeface="Open Sans"/>
                <a:ea typeface="Open Sans"/>
                <a:cs typeface="Open Sans"/>
                <a:sym typeface="Open Sans"/>
              </a:rPr>
              <a:t>Correct No-Call vs. Incorrect Call</a:t>
            </a:r>
          </a:p>
          <a:p>
            <a:pPr marL="1371600" lvl="2" indent="-342900" rtl="0">
              <a:spcBef>
                <a:spcPts val="0"/>
              </a:spcBef>
              <a:buSzPct val="100000"/>
              <a:buFont typeface="Open Sans"/>
              <a:buChar char="■"/>
            </a:pPr>
            <a:r>
              <a:rPr lang="en" sz="1800">
                <a:latin typeface="Open Sans"/>
                <a:ea typeface="Open Sans"/>
                <a:cs typeface="Open Sans"/>
                <a:sym typeface="Open Sans"/>
              </a:rPr>
              <a:t>On plays where calls </a:t>
            </a:r>
            <a:r>
              <a:rPr lang="en" sz="1800" i="1">
                <a:latin typeface="Open Sans"/>
                <a:ea typeface="Open Sans"/>
                <a:cs typeface="Open Sans"/>
                <a:sym typeface="Open Sans"/>
              </a:rPr>
              <a:t>should not </a:t>
            </a:r>
            <a:r>
              <a:rPr lang="en" sz="1800">
                <a:latin typeface="Open Sans"/>
                <a:ea typeface="Open Sans"/>
                <a:cs typeface="Open Sans"/>
                <a:sym typeface="Open Sans"/>
              </a:rPr>
              <a:t>have been made, are certain players getting calls they should not be getting?</a:t>
            </a:r>
          </a:p>
          <a:p>
            <a:pPr marL="457200" lvl="0" indent="-342900" rtl="0">
              <a:spcBef>
                <a:spcPts val="0"/>
              </a:spcBef>
              <a:buSzPct val="100000"/>
              <a:buFont typeface="Georgia"/>
              <a:buChar char="●"/>
            </a:pPr>
            <a:r>
              <a:rPr lang="en">
                <a:latin typeface="Open Sans"/>
                <a:ea typeface="Open Sans"/>
                <a:cs typeface="Open Sans"/>
                <a:sym typeface="Open Sans"/>
              </a:rPr>
              <a:t>We use logistic regression to fit </a:t>
            </a:r>
            <a:r>
              <a:rPr lang="en" b="1">
                <a:latin typeface="Open Sans"/>
                <a:ea typeface="Open Sans"/>
                <a:cs typeface="Open Sans"/>
                <a:sym typeface="Open Sans"/>
              </a:rPr>
              <a:t>weight</a:t>
            </a:r>
            <a:r>
              <a:rPr lang="en">
                <a:latin typeface="Open Sans"/>
                <a:ea typeface="Open Sans"/>
                <a:cs typeface="Open Sans"/>
                <a:sym typeface="Open Sans"/>
              </a:rPr>
              <a:t> and </a:t>
            </a:r>
            <a:r>
              <a:rPr lang="en" b="1">
                <a:latin typeface="Open Sans"/>
                <a:ea typeface="Open Sans"/>
                <a:cs typeface="Open Sans"/>
                <a:sym typeface="Open Sans"/>
              </a:rPr>
              <a:t>personal fouls drawn</a:t>
            </a:r>
            <a:r>
              <a:rPr lang="en">
                <a:latin typeface="Open Sans"/>
                <a:ea typeface="Open Sans"/>
                <a:cs typeface="Open Sans"/>
                <a:sym typeface="Open Sans"/>
              </a:rPr>
              <a:t> to the above regressions</a:t>
            </a:r>
          </a:p>
          <a:p>
            <a:pPr lvl="0">
              <a:spcBef>
                <a:spcPts val="0"/>
              </a:spcBef>
              <a:buNone/>
            </a:pPr>
            <a:endParaRPr>
              <a:latin typeface="Open Sans"/>
              <a:ea typeface="Open Sans"/>
              <a:cs typeface="Open Sans"/>
              <a:sym typeface="Open Sans"/>
            </a:endParaRPr>
          </a:p>
        </p:txBody>
      </p:sp>
      <p:sp>
        <p:nvSpPr>
          <p:cNvPr id="151" name="Shape 151"/>
          <p:cNvSpPr txBox="1"/>
          <p:nvPr/>
        </p:nvSpPr>
        <p:spPr>
          <a:xfrm>
            <a:off x="734100" y="4256525"/>
            <a:ext cx="8098200" cy="572700"/>
          </a:xfrm>
          <a:prstGeom prst="rect">
            <a:avLst/>
          </a:prstGeom>
          <a:noFill/>
          <a:ln>
            <a:noFill/>
          </a:ln>
        </p:spPr>
        <p:txBody>
          <a:bodyPr lIns="91425" tIns="91425" rIns="91425" bIns="91425" anchor="t" anchorCtr="0">
            <a:noAutofit/>
          </a:bodyPr>
          <a:lstStyle/>
          <a:p>
            <a:pPr lvl="0">
              <a:spcBef>
                <a:spcPts val="0"/>
              </a:spcBef>
              <a:buNone/>
            </a:pPr>
            <a:r>
              <a:rPr lang="en" sz="1800">
                <a:solidFill>
                  <a:srgbClr val="A64D79"/>
                </a:solidFill>
                <a:latin typeface="Open Sans"/>
                <a:ea typeface="Open Sans"/>
                <a:cs typeface="Open Sans"/>
                <a:sym typeface="Open Sans"/>
              </a:rPr>
              <a:t>To what extent does a player’s weight and aggressiveness (which we measure by fouls drawn) affect a referee’s officiating of a player?</a:t>
            </a:r>
          </a:p>
        </p:txBody>
      </p:sp>
      <p:sp>
        <p:nvSpPr>
          <p:cNvPr id="152" name="Shape 152"/>
          <p:cNvSpPr/>
          <p:nvPr/>
        </p:nvSpPr>
        <p:spPr>
          <a:xfrm>
            <a:off x="734100" y="4256525"/>
            <a:ext cx="7496400" cy="7113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3D85C6"/>
                </a:solidFill>
                <a:latin typeface="Open Sans"/>
                <a:ea typeface="Open Sans"/>
                <a:cs typeface="Open Sans"/>
                <a:sym typeface="Open Sans"/>
              </a:rPr>
              <a:t>Correct Call vs. Incorrect No-Call</a:t>
            </a:r>
          </a:p>
        </p:txBody>
      </p:sp>
      <p:sp>
        <p:nvSpPr>
          <p:cNvPr id="158" name="Shape 158"/>
          <p:cNvSpPr txBox="1">
            <a:spLocks noGrp="1"/>
          </p:cNvSpPr>
          <p:nvPr>
            <p:ph type="body" idx="1"/>
          </p:nvPr>
        </p:nvSpPr>
        <p:spPr>
          <a:xfrm>
            <a:off x="311700" y="1166150"/>
            <a:ext cx="7020600" cy="3416400"/>
          </a:xfrm>
          <a:prstGeom prst="rect">
            <a:avLst/>
          </a:prstGeom>
        </p:spPr>
        <p:txBody>
          <a:bodyPr lIns="91425" tIns="91425" rIns="91425" bIns="91425" anchor="t" anchorCtr="0">
            <a:noAutofit/>
          </a:bodyPr>
          <a:lstStyle/>
          <a:p>
            <a:pPr marL="457200" lvl="0" indent="-228600" rtl="0">
              <a:spcBef>
                <a:spcPts val="0"/>
              </a:spcBef>
              <a:buFont typeface="Open Sans"/>
              <a:buChar char="●"/>
            </a:pPr>
            <a:r>
              <a:rPr lang="en">
                <a:latin typeface="Open Sans"/>
                <a:ea typeface="Open Sans"/>
                <a:cs typeface="Open Sans"/>
                <a:sym typeface="Open Sans"/>
              </a:rPr>
              <a:t>Since most of the focus of LeBron’s arguments about the officiating were when he was on offense, comparing fouls by the disadvantaged player enables us to assess the validity of his claims</a:t>
            </a:r>
          </a:p>
          <a:p>
            <a:pPr marL="457200" lvl="0" indent="-228600" rtl="0">
              <a:spcBef>
                <a:spcPts val="0"/>
              </a:spcBef>
              <a:buFont typeface="Open Sans"/>
              <a:buChar char="●"/>
            </a:pPr>
            <a:r>
              <a:rPr lang="en">
                <a:latin typeface="Open Sans"/>
                <a:ea typeface="Open Sans"/>
                <a:cs typeface="Open Sans"/>
                <a:sym typeface="Open Sans"/>
              </a:rPr>
              <a:t>Of the fouls that should have been called, do referees miss calls on heavier or more aggressive players significantly more often than other players?</a:t>
            </a:r>
          </a:p>
          <a:p>
            <a:pPr marL="457200" lvl="0" indent="-228600" rtl="0">
              <a:spcBef>
                <a:spcPts val="0"/>
              </a:spcBef>
              <a:buFont typeface="Open Sans"/>
              <a:buChar char="●"/>
            </a:pPr>
            <a:r>
              <a:rPr lang="en">
                <a:latin typeface="Open Sans"/>
                <a:ea typeface="Open Sans"/>
                <a:cs typeface="Open Sans"/>
                <a:sym typeface="Open Sans"/>
              </a:rPr>
              <a:t>Again, consider everything from a </a:t>
            </a:r>
            <a:r>
              <a:rPr lang="en" b="1">
                <a:latin typeface="Open Sans"/>
                <a:ea typeface="Open Sans"/>
                <a:cs typeface="Open Sans"/>
                <a:sym typeface="Open Sans"/>
              </a:rPr>
              <a:t>disadvantaged player’s </a:t>
            </a:r>
            <a:r>
              <a:rPr lang="en">
                <a:latin typeface="Open Sans"/>
                <a:ea typeface="Open Sans"/>
                <a:cs typeface="Open Sans"/>
                <a:sym typeface="Open Sans"/>
              </a:rPr>
              <a:t>point of view</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a:solidFill>
                  <a:srgbClr val="3D85C6"/>
                </a:solidFill>
                <a:latin typeface="Open Sans"/>
                <a:ea typeface="Open Sans"/>
                <a:cs typeface="Open Sans"/>
                <a:sym typeface="Open Sans"/>
              </a:rPr>
              <a:t>Correct Call vs. Incorrect No-Call</a:t>
            </a:r>
          </a:p>
          <a:p>
            <a:pPr lvl="0">
              <a:spcBef>
                <a:spcPts val="0"/>
              </a:spcBef>
              <a:buNone/>
            </a:pPr>
            <a:endParaRPr>
              <a:latin typeface="Open Sans"/>
              <a:ea typeface="Open Sans"/>
              <a:cs typeface="Open Sans"/>
              <a:sym typeface="Open Sans"/>
            </a:endParaRPr>
          </a:p>
        </p:txBody>
      </p:sp>
      <p:graphicFrame>
        <p:nvGraphicFramePr>
          <p:cNvPr id="164" name="Shape 164"/>
          <p:cNvGraphicFramePr/>
          <p:nvPr/>
        </p:nvGraphicFramePr>
        <p:xfrm>
          <a:off x="311700" y="1587162"/>
          <a:ext cx="3000000" cy="3000000"/>
        </p:xfrm>
        <a:graphic>
          <a:graphicData uri="http://schemas.openxmlformats.org/drawingml/2006/table">
            <a:tbl>
              <a:tblPr>
                <a:noFill/>
                <a:tableStyleId>{9A3C585A-C56E-4B7B-BFF9-18D7243655E6}</a:tableStyleId>
              </a:tblPr>
              <a:tblGrid>
                <a:gridCol w="1161200">
                  <a:extLst>
                    <a:ext uri="{9D8B030D-6E8A-4147-A177-3AD203B41FA5}">
                      <a16:colId xmlns:a16="http://schemas.microsoft.com/office/drawing/2014/main" val="20000"/>
                    </a:ext>
                  </a:extLst>
                </a:gridCol>
                <a:gridCol w="1157600">
                  <a:extLst>
                    <a:ext uri="{9D8B030D-6E8A-4147-A177-3AD203B41FA5}">
                      <a16:colId xmlns:a16="http://schemas.microsoft.com/office/drawing/2014/main" val="20001"/>
                    </a:ext>
                  </a:extLst>
                </a:gridCol>
                <a:gridCol w="1216300">
                  <a:extLst>
                    <a:ext uri="{9D8B030D-6E8A-4147-A177-3AD203B41FA5}">
                      <a16:colId xmlns:a16="http://schemas.microsoft.com/office/drawing/2014/main" val="20002"/>
                    </a:ext>
                  </a:extLst>
                </a:gridCol>
                <a:gridCol w="957600">
                  <a:extLst>
                    <a:ext uri="{9D8B030D-6E8A-4147-A177-3AD203B41FA5}">
                      <a16:colId xmlns:a16="http://schemas.microsoft.com/office/drawing/2014/main" val="20003"/>
                    </a:ext>
                  </a:extLst>
                </a:gridCol>
                <a:gridCol w="1123175">
                  <a:extLst>
                    <a:ext uri="{9D8B030D-6E8A-4147-A177-3AD203B41FA5}">
                      <a16:colId xmlns:a16="http://schemas.microsoft.com/office/drawing/2014/main" val="20004"/>
                    </a:ext>
                  </a:extLst>
                </a:gridCol>
              </a:tblGrid>
              <a:tr h="709650">
                <a:tc>
                  <a:txBody>
                    <a:bodyPr/>
                    <a:lstStyle/>
                    <a:p>
                      <a:pPr lvl="0" algn="ctr" rtl="0">
                        <a:spcBef>
                          <a:spcPts val="0"/>
                        </a:spcBef>
                        <a:buNone/>
                      </a:pPr>
                      <a:endParaRPr sz="1600">
                        <a:latin typeface="Open Sans"/>
                        <a:ea typeface="Open Sans"/>
                        <a:cs typeface="Open Sans"/>
                        <a:sym typeface="Open Sans"/>
                      </a:endParaRPr>
                    </a:p>
                  </a:txBody>
                  <a:tcPr marL="91425" marR="91425" marT="91425" marB="91425"/>
                </a:tc>
                <a:tc>
                  <a:txBody>
                    <a:bodyPr/>
                    <a:lstStyle/>
                    <a:p>
                      <a:pPr lvl="0" algn="ctr" rtl="0">
                        <a:spcBef>
                          <a:spcPts val="0"/>
                        </a:spcBef>
                        <a:buNone/>
                      </a:pPr>
                      <a:r>
                        <a:rPr lang="en" sz="1600" b="1">
                          <a:latin typeface="Open Sans"/>
                          <a:ea typeface="Open Sans"/>
                          <a:cs typeface="Open Sans"/>
                          <a:sym typeface="Open Sans"/>
                        </a:rPr>
                        <a:t>Estimate</a:t>
                      </a:r>
                    </a:p>
                  </a:txBody>
                  <a:tcPr marL="91425" marR="91425" marT="91425" marB="91425"/>
                </a:tc>
                <a:tc>
                  <a:txBody>
                    <a:bodyPr/>
                    <a:lstStyle/>
                    <a:p>
                      <a:pPr lvl="0" algn="ctr" rtl="0">
                        <a:spcBef>
                          <a:spcPts val="0"/>
                        </a:spcBef>
                        <a:buNone/>
                      </a:pPr>
                      <a:r>
                        <a:rPr lang="en" sz="1600" b="1">
                          <a:latin typeface="Open Sans"/>
                          <a:ea typeface="Open Sans"/>
                          <a:cs typeface="Open Sans"/>
                          <a:sym typeface="Open Sans"/>
                        </a:rPr>
                        <a:t>Standard Error</a:t>
                      </a:r>
                    </a:p>
                  </a:txBody>
                  <a:tcPr marL="91425" marR="91425" marT="91425" marB="91425"/>
                </a:tc>
                <a:tc>
                  <a:txBody>
                    <a:bodyPr/>
                    <a:lstStyle/>
                    <a:p>
                      <a:pPr lvl="0" algn="ctr" rtl="0">
                        <a:spcBef>
                          <a:spcPts val="0"/>
                        </a:spcBef>
                        <a:buNone/>
                      </a:pPr>
                      <a:r>
                        <a:rPr lang="en" sz="1600" b="1">
                          <a:latin typeface="Open Sans"/>
                          <a:ea typeface="Open Sans"/>
                          <a:cs typeface="Open Sans"/>
                          <a:sym typeface="Open Sans"/>
                        </a:rPr>
                        <a:t>z-value</a:t>
                      </a:r>
                    </a:p>
                  </a:txBody>
                  <a:tcPr marL="91425" marR="91425" marT="91425" marB="91425"/>
                </a:tc>
                <a:tc>
                  <a:txBody>
                    <a:bodyPr/>
                    <a:lstStyle/>
                    <a:p>
                      <a:pPr lvl="0" algn="ctr" rtl="0">
                        <a:spcBef>
                          <a:spcPts val="0"/>
                        </a:spcBef>
                        <a:buNone/>
                      </a:pPr>
                      <a:r>
                        <a:rPr lang="en" sz="1600" b="1">
                          <a:latin typeface="Open Sans"/>
                          <a:ea typeface="Open Sans"/>
                          <a:cs typeface="Open Sans"/>
                          <a:sym typeface="Open Sans"/>
                        </a:rPr>
                        <a:t>Pr(&gt;|z|)</a:t>
                      </a:r>
                    </a:p>
                    <a:p>
                      <a:pPr lvl="0" algn="ctr" rtl="0">
                        <a:spcBef>
                          <a:spcPts val="0"/>
                        </a:spcBef>
                        <a:buNone/>
                      </a:pPr>
                      <a:endParaRPr sz="1600">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0"/>
                  </a:ext>
                </a:extLst>
              </a:tr>
              <a:tr h="672875">
                <a:tc>
                  <a:txBody>
                    <a:bodyPr/>
                    <a:lstStyle/>
                    <a:p>
                      <a:pPr lvl="0" algn="ctr" rtl="0">
                        <a:spcBef>
                          <a:spcPts val="0"/>
                        </a:spcBef>
                        <a:buNone/>
                      </a:pPr>
                      <a:r>
                        <a:rPr lang="en" sz="1600" b="1">
                          <a:latin typeface="Open Sans"/>
                          <a:ea typeface="Open Sans"/>
                          <a:cs typeface="Open Sans"/>
                          <a:sym typeface="Open Sans"/>
                        </a:rPr>
                        <a:t>Intercept</a:t>
                      </a:r>
                    </a:p>
                  </a:txBody>
                  <a:tcPr marL="91425" marR="91425" marT="91425" marB="91425"/>
                </a:tc>
                <a:tc>
                  <a:txBody>
                    <a:bodyPr/>
                    <a:lstStyle/>
                    <a:p>
                      <a:pPr lvl="0" algn="ctr" rtl="0">
                        <a:lnSpc>
                          <a:spcPct val="115000"/>
                        </a:lnSpc>
                        <a:spcBef>
                          <a:spcPts val="0"/>
                        </a:spcBef>
                        <a:spcAft>
                          <a:spcPts val="1600"/>
                        </a:spcAft>
                        <a:buNone/>
                      </a:pPr>
                      <a:r>
                        <a:rPr lang="en" sz="1600">
                          <a:latin typeface="Open Sans"/>
                          <a:ea typeface="Open Sans"/>
                          <a:cs typeface="Open Sans"/>
                          <a:sym typeface="Open Sans"/>
                        </a:rPr>
                        <a:t>-2.601</a:t>
                      </a:r>
                    </a:p>
                  </a:txBody>
                  <a:tcPr marL="91425" marR="91425" marT="91425" marB="91425"/>
                </a:tc>
                <a:tc>
                  <a:txBody>
                    <a:bodyPr/>
                    <a:lstStyle/>
                    <a:p>
                      <a:pPr lvl="0" algn="ctr" rtl="0">
                        <a:lnSpc>
                          <a:spcPct val="115000"/>
                        </a:lnSpc>
                        <a:spcBef>
                          <a:spcPts val="0"/>
                        </a:spcBef>
                        <a:spcAft>
                          <a:spcPts val="1600"/>
                        </a:spcAft>
                        <a:buNone/>
                      </a:pPr>
                      <a:r>
                        <a:rPr lang="en" sz="1600">
                          <a:latin typeface="Open Sans"/>
                          <a:ea typeface="Open Sans"/>
                          <a:cs typeface="Open Sans"/>
                          <a:sym typeface="Open Sans"/>
                        </a:rPr>
                        <a:t>0.321</a:t>
                      </a:r>
                    </a:p>
                  </a:txBody>
                  <a:tcPr marL="91425" marR="91425" marT="91425" marB="91425"/>
                </a:tc>
                <a:tc>
                  <a:txBody>
                    <a:bodyPr/>
                    <a:lstStyle/>
                    <a:p>
                      <a:pPr lvl="0" algn="ctr" rtl="0">
                        <a:lnSpc>
                          <a:spcPct val="115000"/>
                        </a:lnSpc>
                        <a:spcBef>
                          <a:spcPts val="0"/>
                        </a:spcBef>
                        <a:spcAft>
                          <a:spcPts val="1600"/>
                        </a:spcAft>
                        <a:buNone/>
                      </a:pPr>
                      <a:r>
                        <a:rPr lang="en" sz="1600">
                          <a:latin typeface="Open Sans"/>
                          <a:ea typeface="Open Sans"/>
                          <a:cs typeface="Open Sans"/>
                          <a:sym typeface="Open Sans"/>
                        </a:rPr>
                        <a:t>-8.100 </a:t>
                      </a:r>
                    </a:p>
                  </a:txBody>
                  <a:tcPr marL="91425" marR="91425" marT="91425" marB="91425"/>
                </a:tc>
                <a:tc>
                  <a:txBody>
                    <a:bodyPr/>
                    <a:lstStyle/>
                    <a:p>
                      <a:pPr lvl="0" algn="ctr" rtl="0">
                        <a:lnSpc>
                          <a:spcPct val="115000"/>
                        </a:lnSpc>
                        <a:spcBef>
                          <a:spcPts val="0"/>
                        </a:spcBef>
                        <a:spcAft>
                          <a:spcPts val="1600"/>
                        </a:spcAft>
                        <a:buNone/>
                      </a:pPr>
                      <a:r>
                        <a:rPr lang="en" sz="1600">
                          <a:latin typeface="Open Sans"/>
                          <a:ea typeface="Open Sans"/>
                          <a:cs typeface="Open Sans"/>
                          <a:sym typeface="Open Sans"/>
                        </a:rPr>
                        <a:t>5.51e-16</a:t>
                      </a:r>
                    </a:p>
                  </a:txBody>
                  <a:tcPr marL="91425" marR="91425" marT="91425" marB="91425"/>
                </a:tc>
                <a:extLst>
                  <a:ext uri="{0D108BD9-81ED-4DB2-BD59-A6C34878D82A}">
                    <a16:rowId xmlns:a16="http://schemas.microsoft.com/office/drawing/2014/main" val="10001"/>
                  </a:ext>
                </a:extLst>
              </a:tr>
              <a:tr h="672875">
                <a:tc>
                  <a:txBody>
                    <a:bodyPr/>
                    <a:lstStyle/>
                    <a:p>
                      <a:pPr lvl="0" algn="ctr" rtl="0">
                        <a:spcBef>
                          <a:spcPts val="0"/>
                        </a:spcBef>
                        <a:buNone/>
                      </a:pPr>
                      <a:r>
                        <a:rPr lang="en" sz="1600" b="1">
                          <a:latin typeface="Open Sans"/>
                          <a:ea typeface="Open Sans"/>
                          <a:cs typeface="Open Sans"/>
                          <a:sym typeface="Open Sans"/>
                        </a:rPr>
                        <a:t>Weight</a:t>
                      </a:r>
                    </a:p>
                  </a:txBody>
                  <a:tcPr marL="91425" marR="91425" marT="91425" marB="91425"/>
                </a:tc>
                <a:tc>
                  <a:txBody>
                    <a:bodyPr/>
                    <a:lstStyle/>
                    <a:p>
                      <a:pPr lvl="0" algn="ctr" rtl="0">
                        <a:lnSpc>
                          <a:spcPct val="115000"/>
                        </a:lnSpc>
                        <a:spcBef>
                          <a:spcPts val="0"/>
                        </a:spcBef>
                        <a:spcAft>
                          <a:spcPts val="1600"/>
                        </a:spcAft>
                        <a:buNone/>
                      </a:pPr>
                      <a:r>
                        <a:rPr lang="en" sz="1600">
                          <a:latin typeface="Open Sans"/>
                          <a:ea typeface="Open Sans"/>
                          <a:cs typeface="Open Sans"/>
                          <a:sym typeface="Open Sans"/>
                        </a:rPr>
                        <a:t>0.0060</a:t>
                      </a:r>
                    </a:p>
                  </a:txBody>
                  <a:tcPr marL="91425" marR="91425" marT="91425" marB="91425"/>
                </a:tc>
                <a:tc>
                  <a:txBody>
                    <a:bodyPr/>
                    <a:lstStyle/>
                    <a:p>
                      <a:pPr lvl="0" algn="ctr" rtl="0">
                        <a:lnSpc>
                          <a:spcPct val="115000"/>
                        </a:lnSpc>
                        <a:spcBef>
                          <a:spcPts val="0"/>
                        </a:spcBef>
                        <a:spcAft>
                          <a:spcPts val="1600"/>
                        </a:spcAft>
                        <a:buNone/>
                      </a:pPr>
                      <a:r>
                        <a:rPr lang="en" sz="1600">
                          <a:latin typeface="Open Sans"/>
                          <a:ea typeface="Open Sans"/>
                          <a:cs typeface="Open Sans"/>
                          <a:sym typeface="Open Sans"/>
                        </a:rPr>
                        <a:t>0.00145</a:t>
                      </a:r>
                    </a:p>
                  </a:txBody>
                  <a:tcPr marL="91425" marR="91425" marT="91425" marB="91425"/>
                </a:tc>
                <a:tc>
                  <a:txBody>
                    <a:bodyPr/>
                    <a:lstStyle/>
                    <a:p>
                      <a:pPr lvl="0" algn="ctr" rtl="0">
                        <a:lnSpc>
                          <a:spcPct val="115000"/>
                        </a:lnSpc>
                        <a:spcBef>
                          <a:spcPts val="0"/>
                        </a:spcBef>
                        <a:spcAft>
                          <a:spcPts val="1600"/>
                        </a:spcAft>
                        <a:buNone/>
                      </a:pPr>
                      <a:r>
                        <a:rPr lang="en" sz="1600">
                          <a:latin typeface="Open Sans"/>
                          <a:ea typeface="Open Sans"/>
                          <a:cs typeface="Open Sans"/>
                          <a:sym typeface="Open Sans"/>
                        </a:rPr>
                        <a:t>4.161</a:t>
                      </a:r>
                    </a:p>
                  </a:txBody>
                  <a:tcPr marL="91425" marR="91425" marT="91425" marB="91425"/>
                </a:tc>
                <a:tc>
                  <a:txBody>
                    <a:bodyPr/>
                    <a:lstStyle/>
                    <a:p>
                      <a:pPr lvl="0" algn="ctr" rtl="0">
                        <a:spcBef>
                          <a:spcPts val="0"/>
                        </a:spcBef>
                        <a:buNone/>
                      </a:pPr>
                      <a:r>
                        <a:rPr lang="en" sz="1600">
                          <a:latin typeface="Open Sans"/>
                          <a:ea typeface="Open Sans"/>
                          <a:cs typeface="Open Sans"/>
                          <a:sym typeface="Open Sans"/>
                        </a:rPr>
                        <a:t>3.17e-05 </a:t>
                      </a:r>
                    </a:p>
                  </a:txBody>
                  <a:tcPr marL="91425" marR="91425" marT="91425" marB="91425"/>
                </a:tc>
                <a:extLst>
                  <a:ext uri="{0D108BD9-81ED-4DB2-BD59-A6C34878D82A}">
                    <a16:rowId xmlns:a16="http://schemas.microsoft.com/office/drawing/2014/main" val="10002"/>
                  </a:ext>
                </a:extLst>
              </a:tr>
              <a:tr h="709650">
                <a:tc>
                  <a:txBody>
                    <a:bodyPr/>
                    <a:lstStyle/>
                    <a:p>
                      <a:pPr lvl="0" algn="ctr" rtl="0">
                        <a:spcBef>
                          <a:spcPts val="0"/>
                        </a:spcBef>
                        <a:buNone/>
                      </a:pPr>
                      <a:r>
                        <a:rPr lang="en" sz="1600" b="1">
                          <a:latin typeface="Open Sans"/>
                          <a:ea typeface="Open Sans"/>
                          <a:cs typeface="Open Sans"/>
                          <a:sym typeface="Open Sans"/>
                        </a:rPr>
                        <a:t>PF</a:t>
                      </a:r>
                      <a:r>
                        <a:rPr lang="en" sz="1600">
                          <a:latin typeface="Open Sans"/>
                          <a:ea typeface="Open Sans"/>
                          <a:cs typeface="Open Sans"/>
                          <a:sym typeface="Open Sans"/>
                        </a:rPr>
                        <a:t> </a:t>
                      </a:r>
                      <a:r>
                        <a:rPr lang="en" sz="1600" b="1">
                          <a:latin typeface="Open Sans"/>
                          <a:ea typeface="Open Sans"/>
                          <a:cs typeface="Open Sans"/>
                          <a:sym typeface="Open Sans"/>
                        </a:rPr>
                        <a:t>Drawn</a:t>
                      </a:r>
                    </a:p>
                  </a:txBody>
                  <a:tcPr marL="91425" marR="91425" marT="91425" marB="91425"/>
                </a:tc>
                <a:tc>
                  <a:txBody>
                    <a:bodyPr/>
                    <a:lstStyle/>
                    <a:p>
                      <a:pPr lvl="0" algn="ctr" rtl="0">
                        <a:spcBef>
                          <a:spcPts val="0"/>
                        </a:spcBef>
                        <a:buNone/>
                      </a:pPr>
                      <a:r>
                        <a:rPr lang="en" sz="1600">
                          <a:latin typeface="Open Sans"/>
                          <a:ea typeface="Open Sans"/>
                          <a:cs typeface="Open Sans"/>
                          <a:sym typeface="Open Sans"/>
                        </a:rPr>
                        <a:t>-0.00076</a:t>
                      </a:r>
                    </a:p>
                  </a:txBody>
                  <a:tcPr marL="91425" marR="91425" marT="91425" marB="91425"/>
                </a:tc>
                <a:tc>
                  <a:txBody>
                    <a:bodyPr/>
                    <a:lstStyle/>
                    <a:p>
                      <a:pPr lvl="0" algn="ctr" rtl="0">
                        <a:spcBef>
                          <a:spcPts val="0"/>
                        </a:spcBef>
                        <a:buNone/>
                      </a:pPr>
                      <a:r>
                        <a:rPr lang="en" sz="1600">
                          <a:latin typeface="Open Sans"/>
                          <a:ea typeface="Open Sans"/>
                          <a:cs typeface="Open Sans"/>
                          <a:sym typeface="Open Sans"/>
                        </a:rPr>
                        <a:t>0.00029</a:t>
                      </a:r>
                    </a:p>
                  </a:txBody>
                  <a:tcPr marL="91425" marR="91425" marT="91425" marB="91425"/>
                </a:tc>
                <a:tc>
                  <a:txBody>
                    <a:bodyPr/>
                    <a:lstStyle/>
                    <a:p>
                      <a:pPr lvl="0" algn="ctr" rtl="0">
                        <a:spcBef>
                          <a:spcPts val="0"/>
                        </a:spcBef>
                        <a:buNone/>
                      </a:pPr>
                      <a:r>
                        <a:rPr lang="en" sz="1600">
                          <a:latin typeface="Open Sans"/>
                          <a:ea typeface="Open Sans"/>
                          <a:cs typeface="Open Sans"/>
                          <a:sym typeface="Open Sans"/>
                        </a:rPr>
                        <a:t>-2.598</a:t>
                      </a:r>
                    </a:p>
                  </a:txBody>
                  <a:tcPr marL="91425" marR="91425" marT="91425" marB="91425"/>
                </a:tc>
                <a:tc>
                  <a:txBody>
                    <a:bodyPr/>
                    <a:lstStyle/>
                    <a:p>
                      <a:pPr lvl="0" algn="ctr" rtl="0">
                        <a:spcBef>
                          <a:spcPts val="0"/>
                        </a:spcBef>
                        <a:buNone/>
                      </a:pPr>
                      <a:r>
                        <a:rPr lang="en" sz="1600">
                          <a:latin typeface="Open Sans"/>
                          <a:ea typeface="Open Sans"/>
                          <a:cs typeface="Open Sans"/>
                          <a:sym typeface="Open Sans"/>
                        </a:rPr>
                        <a:t>0.0094</a:t>
                      </a:r>
                    </a:p>
                  </a:txBody>
                  <a:tcPr marL="91425" marR="91425" marT="91425" marB="91425"/>
                </a:tc>
                <a:extLst>
                  <a:ext uri="{0D108BD9-81ED-4DB2-BD59-A6C34878D82A}">
                    <a16:rowId xmlns:a16="http://schemas.microsoft.com/office/drawing/2014/main" val="10003"/>
                  </a:ext>
                </a:extLst>
              </a:tr>
            </a:tbl>
          </a:graphicData>
        </a:graphic>
      </p:graphicFrame>
      <p:sp>
        <p:nvSpPr>
          <p:cNvPr id="165" name="Shape 165"/>
          <p:cNvSpPr txBox="1"/>
          <p:nvPr/>
        </p:nvSpPr>
        <p:spPr>
          <a:xfrm>
            <a:off x="6283500" y="1655100"/>
            <a:ext cx="2548800" cy="2629200"/>
          </a:xfrm>
          <a:prstGeom prst="rect">
            <a:avLst/>
          </a:prstGeom>
          <a:noFill/>
          <a:ln>
            <a:noFill/>
          </a:ln>
        </p:spPr>
        <p:txBody>
          <a:bodyPr lIns="91425" tIns="91425" rIns="91425" bIns="91425" anchor="t" anchorCtr="0">
            <a:noAutofit/>
          </a:bodyPr>
          <a:lstStyle/>
          <a:p>
            <a:pPr lvl="0">
              <a:spcBef>
                <a:spcPts val="0"/>
              </a:spcBef>
              <a:buNone/>
            </a:pPr>
            <a:r>
              <a:rPr lang="en" sz="1800">
                <a:solidFill>
                  <a:srgbClr val="48494A"/>
                </a:solidFill>
                <a:latin typeface="Open Sans"/>
                <a:ea typeface="Open Sans"/>
                <a:cs typeface="Open Sans"/>
                <a:sym typeface="Open Sans"/>
              </a:rPr>
              <a:t>There is reasonable evidence to suggest that weight and personal fouls drawn affect whether a player gets more incorrect no-calls than correct calls.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3D85C6"/>
                </a:solidFill>
                <a:latin typeface="Open Sans"/>
                <a:ea typeface="Open Sans"/>
                <a:cs typeface="Open Sans"/>
                <a:sym typeface="Open Sans"/>
              </a:rPr>
              <a:t>Predicted Probability Graphs (CC vs. INC)</a:t>
            </a:r>
          </a:p>
        </p:txBody>
      </p:sp>
      <p:pic>
        <p:nvPicPr>
          <p:cNvPr id="171" name="Shape 171" descr="ccincweight.png"/>
          <p:cNvPicPr preferRelativeResize="0"/>
          <p:nvPr/>
        </p:nvPicPr>
        <p:blipFill>
          <a:blip r:embed="rId3">
            <a:alphaModFix/>
          </a:blip>
          <a:stretch>
            <a:fillRect/>
          </a:stretch>
        </p:blipFill>
        <p:spPr>
          <a:xfrm>
            <a:off x="851800" y="1216812"/>
            <a:ext cx="3619500" cy="3705225"/>
          </a:xfrm>
          <a:prstGeom prst="rect">
            <a:avLst/>
          </a:prstGeom>
          <a:noFill/>
          <a:ln>
            <a:noFill/>
          </a:ln>
        </p:spPr>
      </p:pic>
      <p:sp>
        <p:nvSpPr>
          <p:cNvPr id="172" name="Shape 172"/>
          <p:cNvSpPr txBox="1"/>
          <p:nvPr/>
        </p:nvSpPr>
        <p:spPr>
          <a:xfrm>
            <a:off x="2168850" y="2498275"/>
            <a:ext cx="2155500" cy="269400"/>
          </a:xfrm>
          <a:prstGeom prst="rect">
            <a:avLst/>
          </a:prstGeom>
          <a:noFill/>
          <a:ln>
            <a:noFill/>
          </a:ln>
        </p:spPr>
        <p:txBody>
          <a:bodyPr lIns="91425" tIns="91425" rIns="91425" bIns="91425" anchor="t" anchorCtr="0">
            <a:noAutofit/>
          </a:bodyPr>
          <a:lstStyle/>
          <a:p>
            <a:pPr lvl="0">
              <a:spcBef>
                <a:spcPts val="0"/>
              </a:spcBef>
              <a:buNone/>
            </a:pPr>
            <a:r>
              <a:rPr lang="en" sz="2000">
                <a:solidFill>
                  <a:srgbClr val="A61C00"/>
                </a:solidFill>
                <a:latin typeface="Open Sans"/>
                <a:ea typeface="Open Sans"/>
                <a:cs typeface="Open Sans"/>
                <a:sym typeface="Open Sans"/>
              </a:rPr>
              <a:t>LeBron James</a:t>
            </a:r>
          </a:p>
        </p:txBody>
      </p:sp>
      <p:sp>
        <p:nvSpPr>
          <p:cNvPr id="173" name="Shape 173"/>
          <p:cNvSpPr txBox="1"/>
          <p:nvPr/>
        </p:nvSpPr>
        <p:spPr>
          <a:xfrm>
            <a:off x="1583800" y="3152775"/>
            <a:ext cx="2155500" cy="269400"/>
          </a:xfrm>
          <a:prstGeom prst="rect">
            <a:avLst/>
          </a:prstGeom>
          <a:noFill/>
          <a:ln>
            <a:noFill/>
          </a:ln>
        </p:spPr>
        <p:txBody>
          <a:bodyPr lIns="91425" tIns="91425" rIns="91425" bIns="91425" anchor="t" anchorCtr="0">
            <a:noAutofit/>
          </a:bodyPr>
          <a:lstStyle/>
          <a:p>
            <a:pPr lvl="0" rtl="0">
              <a:spcBef>
                <a:spcPts val="0"/>
              </a:spcBef>
              <a:buNone/>
            </a:pPr>
            <a:r>
              <a:rPr lang="en" sz="2000">
                <a:solidFill>
                  <a:srgbClr val="3C78D8"/>
                </a:solidFill>
                <a:latin typeface="Open Sans"/>
                <a:ea typeface="Open Sans"/>
                <a:cs typeface="Open Sans"/>
                <a:sym typeface="Open Sans"/>
              </a:rPr>
              <a:t>Stephen Curry</a:t>
            </a:r>
          </a:p>
        </p:txBody>
      </p:sp>
      <p:pic>
        <p:nvPicPr>
          <p:cNvPr id="174" name="Shape 174" descr="ccincpf.png"/>
          <p:cNvPicPr preferRelativeResize="0"/>
          <p:nvPr/>
        </p:nvPicPr>
        <p:blipFill>
          <a:blip r:embed="rId4">
            <a:alphaModFix/>
          </a:blip>
          <a:stretch>
            <a:fillRect/>
          </a:stretch>
        </p:blipFill>
        <p:spPr>
          <a:xfrm>
            <a:off x="4635950" y="1216812"/>
            <a:ext cx="3619500" cy="3705225"/>
          </a:xfrm>
          <a:prstGeom prst="rect">
            <a:avLst/>
          </a:prstGeom>
          <a:noFill/>
          <a:ln>
            <a:noFill/>
          </a:ln>
        </p:spPr>
      </p:pic>
      <p:sp>
        <p:nvSpPr>
          <p:cNvPr id="175" name="Shape 175"/>
          <p:cNvSpPr txBox="1"/>
          <p:nvPr/>
        </p:nvSpPr>
        <p:spPr>
          <a:xfrm>
            <a:off x="6166625" y="3152775"/>
            <a:ext cx="2155500" cy="269400"/>
          </a:xfrm>
          <a:prstGeom prst="rect">
            <a:avLst/>
          </a:prstGeom>
          <a:noFill/>
          <a:ln>
            <a:noFill/>
          </a:ln>
        </p:spPr>
        <p:txBody>
          <a:bodyPr lIns="91425" tIns="91425" rIns="91425" bIns="91425" anchor="t" anchorCtr="0">
            <a:noAutofit/>
          </a:bodyPr>
          <a:lstStyle/>
          <a:p>
            <a:pPr lvl="0" rtl="0">
              <a:spcBef>
                <a:spcPts val="0"/>
              </a:spcBef>
              <a:buNone/>
            </a:pPr>
            <a:r>
              <a:rPr lang="en" sz="2000">
                <a:solidFill>
                  <a:srgbClr val="A61C00"/>
                </a:solidFill>
                <a:latin typeface="Open Sans"/>
                <a:ea typeface="Open Sans"/>
                <a:cs typeface="Open Sans"/>
                <a:sym typeface="Open Sans"/>
              </a:rPr>
              <a:t>LeBron James</a:t>
            </a:r>
          </a:p>
        </p:txBody>
      </p:sp>
      <p:sp>
        <p:nvSpPr>
          <p:cNvPr id="176" name="Shape 176"/>
          <p:cNvSpPr txBox="1"/>
          <p:nvPr/>
        </p:nvSpPr>
        <p:spPr>
          <a:xfrm>
            <a:off x="5838750" y="2828912"/>
            <a:ext cx="2155500" cy="269400"/>
          </a:xfrm>
          <a:prstGeom prst="rect">
            <a:avLst/>
          </a:prstGeom>
          <a:noFill/>
          <a:ln>
            <a:noFill/>
          </a:ln>
        </p:spPr>
        <p:txBody>
          <a:bodyPr lIns="91425" tIns="91425" rIns="91425" bIns="91425" anchor="t" anchorCtr="0">
            <a:noAutofit/>
          </a:bodyPr>
          <a:lstStyle/>
          <a:p>
            <a:pPr lvl="0" rtl="0">
              <a:spcBef>
                <a:spcPts val="0"/>
              </a:spcBef>
              <a:buNone/>
            </a:pPr>
            <a:r>
              <a:rPr lang="en" sz="2000">
                <a:solidFill>
                  <a:srgbClr val="3C78D8"/>
                </a:solidFill>
                <a:latin typeface="Open Sans"/>
                <a:ea typeface="Open Sans"/>
                <a:cs typeface="Open Sans"/>
                <a:sym typeface="Open Sans"/>
              </a:rPr>
              <a:t>Stephen Curry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3D85C6"/>
                </a:solidFill>
                <a:latin typeface="Open Sans"/>
                <a:ea typeface="Open Sans"/>
                <a:cs typeface="Open Sans"/>
                <a:sym typeface="Open Sans"/>
              </a:rPr>
              <a:t>Correct No-Call vs. Incorrect Call</a:t>
            </a:r>
          </a:p>
        </p:txBody>
      </p:sp>
      <p:sp>
        <p:nvSpPr>
          <p:cNvPr id="182" name="Shape 182"/>
          <p:cNvSpPr txBox="1">
            <a:spLocks noGrp="1"/>
          </p:cNvSpPr>
          <p:nvPr>
            <p:ph type="body" idx="1"/>
          </p:nvPr>
        </p:nvSpPr>
        <p:spPr>
          <a:xfrm>
            <a:off x="311700" y="1152475"/>
            <a:ext cx="6387600" cy="3416400"/>
          </a:xfrm>
          <a:prstGeom prst="rect">
            <a:avLst/>
          </a:prstGeom>
        </p:spPr>
        <p:txBody>
          <a:bodyPr lIns="91425" tIns="91425" rIns="91425" bIns="91425" anchor="t" anchorCtr="0">
            <a:noAutofit/>
          </a:bodyPr>
          <a:lstStyle/>
          <a:p>
            <a:pPr marL="457200" lvl="0" indent="-228600" rtl="0">
              <a:spcBef>
                <a:spcPts val="0"/>
              </a:spcBef>
              <a:buFont typeface="Open Sans"/>
              <a:buChar char="●"/>
            </a:pPr>
            <a:r>
              <a:rPr lang="en">
                <a:latin typeface="Open Sans"/>
                <a:ea typeface="Open Sans"/>
                <a:cs typeface="Open Sans"/>
                <a:sym typeface="Open Sans"/>
              </a:rPr>
              <a:t>Of the calls where there should have been no call, do referees tend to give more calls to heavier or more aggressive players that should not have been called?</a:t>
            </a:r>
          </a:p>
          <a:p>
            <a:pPr marL="457200" lvl="0" indent="-228600" rtl="0">
              <a:spcBef>
                <a:spcPts val="0"/>
              </a:spcBef>
              <a:buFont typeface="Open Sans"/>
              <a:buChar char="●"/>
            </a:pPr>
            <a:r>
              <a:rPr lang="en">
                <a:latin typeface="Open Sans"/>
                <a:ea typeface="Open Sans"/>
                <a:cs typeface="Open Sans"/>
                <a:sym typeface="Open Sans"/>
              </a:rPr>
              <a:t>In much the same way that LeBron argues that bulkier players like him do not get the same treatment as him, does he sometime get “the benefit of the doubt” significantly more often?</a:t>
            </a:r>
          </a:p>
          <a:p>
            <a:pPr marL="457200" lvl="0" indent="-228600">
              <a:spcBef>
                <a:spcPts val="0"/>
              </a:spcBef>
              <a:buFont typeface="Open Sans"/>
              <a:buChar char="●"/>
            </a:pPr>
            <a:r>
              <a:rPr lang="en">
                <a:latin typeface="Open Sans"/>
                <a:ea typeface="Open Sans"/>
                <a:cs typeface="Open Sans"/>
                <a:sym typeface="Open Sans"/>
              </a:rPr>
              <a:t>Enables us to see which types of players referees are missing calls on more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a:solidFill>
                  <a:srgbClr val="3D85C6"/>
                </a:solidFill>
                <a:latin typeface="Open Sans"/>
                <a:ea typeface="Open Sans"/>
                <a:cs typeface="Open Sans"/>
                <a:sym typeface="Open Sans"/>
              </a:rPr>
              <a:t>Correct No-Call vs. Incorrect Call</a:t>
            </a:r>
          </a:p>
          <a:p>
            <a:pPr lvl="0">
              <a:spcBef>
                <a:spcPts val="0"/>
              </a:spcBef>
              <a:buNone/>
            </a:pPr>
            <a:endParaRPr>
              <a:latin typeface="Open Sans"/>
              <a:ea typeface="Open Sans"/>
              <a:cs typeface="Open Sans"/>
              <a:sym typeface="Open Sans"/>
            </a:endParaRPr>
          </a:p>
        </p:txBody>
      </p:sp>
      <p:sp>
        <p:nvSpPr>
          <p:cNvPr id="188" name="Shape 18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graphicFrame>
        <p:nvGraphicFramePr>
          <p:cNvPr id="189" name="Shape 189"/>
          <p:cNvGraphicFramePr/>
          <p:nvPr/>
        </p:nvGraphicFramePr>
        <p:xfrm>
          <a:off x="311700" y="1587162"/>
          <a:ext cx="3000000" cy="3000000"/>
        </p:xfrm>
        <a:graphic>
          <a:graphicData uri="http://schemas.openxmlformats.org/drawingml/2006/table">
            <a:tbl>
              <a:tblPr>
                <a:noFill/>
                <a:tableStyleId>{9A3C585A-C56E-4B7B-BFF9-18D7243655E6}</a:tableStyleId>
              </a:tblPr>
              <a:tblGrid>
                <a:gridCol w="1212950">
                  <a:extLst>
                    <a:ext uri="{9D8B030D-6E8A-4147-A177-3AD203B41FA5}">
                      <a16:colId xmlns:a16="http://schemas.microsoft.com/office/drawing/2014/main" val="20000"/>
                    </a:ext>
                  </a:extLst>
                </a:gridCol>
                <a:gridCol w="1157575">
                  <a:extLst>
                    <a:ext uri="{9D8B030D-6E8A-4147-A177-3AD203B41FA5}">
                      <a16:colId xmlns:a16="http://schemas.microsoft.com/office/drawing/2014/main" val="20001"/>
                    </a:ext>
                  </a:extLst>
                </a:gridCol>
                <a:gridCol w="1174925">
                  <a:extLst>
                    <a:ext uri="{9D8B030D-6E8A-4147-A177-3AD203B41FA5}">
                      <a16:colId xmlns:a16="http://schemas.microsoft.com/office/drawing/2014/main" val="20002"/>
                    </a:ext>
                  </a:extLst>
                </a:gridCol>
                <a:gridCol w="947250">
                  <a:extLst>
                    <a:ext uri="{9D8B030D-6E8A-4147-A177-3AD203B41FA5}">
                      <a16:colId xmlns:a16="http://schemas.microsoft.com/office/drawing/2014/main" val="20003"/>
                    </a:ext>
                  </a:extLst>
                </a:gridCol>
                <a:gridCol w="1123175">
                  <a:extLst>
                    <a:ext uri="{9D8B030D-6E8A-4147-A177-3AD203B41FA5}">
                      <a16:colId xmlns:a16="http://schemas.microsoft.com/office/drawing/2014/main" val="20004"/>
                    </a:ext>
                  </a:extLst>
                </a:gridCol>
              </a:tblGrid>
              <a:tr h="709650">
                <a:tc>
                  <a:txBody>
                    <a:bodyPr/>
                    <a:lstStyle/>
                    <a:p>
                      <a:pPr lvl="0" algn="ctr" rtl="0">
                        <a:spcBef>
                          <a:spcPts val="0"/>
                        </a:spcBef>
                        <a:buNone/>
                      </a:pPr>
                      <a:endParaRPr sz="1600">
                        <a:latin typeface="Open Sans"/>
                        <a:ea typeface="Open Sans"/>
                        <a:cs typeface="Open Sans"/>
                        <a:sym typeface="Open Sans"/>
                      </a:endParaRPr>
                    </a:p>
                  </a:txBody>
                  <a:tcPr marL="91425" marR="91425" marT="91425" marB="91425"/>
                </a:tc>
                <a:tc>
                  <a:txBody>
                    <a:bodyPr/>
                    <a:lstStyle/>
                    <a:p>
                      <a:pPr lvl="0" algn="ctr" rtl="0">
                        <a:spcBef>
                          <a:spcPts val="0"/>
                        </a:spcBef>
                        <a:buNone/>
                      </a:pPr>
                      <a:r>
                        <a:rPr lang="en" sz="1600" b="1">
                          <a:latin typeface="Open Sans"/>
                          <a:ea typeface="Open Sans"/>
                          <a:cs typeface="Open Sans"/>
                          <a:sym typeface="Open Sans"/>
                        </a:rPr>
                        <a:t>Estimate</a:t>
                      </a:r>
                    </a:p>
                  </a:txBody>
                  <a:tcPr marL="91425" marR="91425" marT="91425" marB="91425"/>
                </a:tc>
                <a:tc>
                  <a:txBody>
                    <a:bodyPr/>
                    <a:lstStyle/>
                    <a:p>
                      <a:pPr lvl="0" algn="ctr" rtl="0">
                        <a:spcBef>
                          <a:spcPts val="0"/>
                        </a:spcBef>
                        <a:buNone/>
                      </a:pPr>
                      <a:r>
                        <a:rPr lang="en" sz="1600" b="1">
                          <a:latin typeface="Open Sans"/>
                          <a:ea typeface="Open Sans"/>
                          <a:cs typeface="Open Sans"/>
                          <a:sym typeface="Open Sans"/>
                        </a:rPr>
                        <a:t>Standard Error</a:t>
                      </a:r>
                    </a:p>
                  </a:txBody>
                  <a:tcPr marL="91425" marR="91425" marT="91425" marB="91425"/>
                </a:tc>
                <a:tc>
                  <a:txBody>
                    <a:bodyPr/>
                    <a:lstStyle/>
                    <a:p>
                      <a:pPr lvl="0" algn="ctr" rtl="0">
                        <a:spcBef>
                          <a:spcPts val="0"/>
                        </a:spcBef>
                        <a:buNone/>
                      </a:pPr>
                      <a:r>
                        <a:rPr lang="en" sz="1600" b="1">
                          <a:latin typeface="Open Sans"/>
                          <a:ea typeface="Open Sans"/>
                          <a:cs typeface="Open Sans"/>
                          <a:sym typeface="Open Sans"/>
                        </a:rPr>
                        <a:t>z-value</a:t>
                      </a:r>
                    </a:p>
                  </a:txBody>
                  <a:tcPr marL="91425" marR="91425" marT="91425" marB="91425"/>
                </a:tc>
                <a:tc>
                  <a:txBody>
                    <a:bodyPr/>
                    <a:lstStyle/>
                    <a:p>
                      <a:pPr lvl="0" algn="ctr" rtl="0">
                        <a:spcBef>
                          <a:spcPts val="0"/>
                        </a:spcBef>
                        <a:buNone/>
                      </a:pPr>
                      <a:r>
                        <a:rPr lang="en" sz="1600" b="1">
                          <a:latin typeface="Open Sans"/>
                          <a:ea typeface="Open Sans"/>
                          <a:cs typeface="Open Sans"/>
                          <a:sym typeface="Open Sans"/>
                        </a:rPr>
                        <a:t>Pr(&gt;|z|)</a:t>
                      </a:r>
                    </a:p>
                    <a:p>
                      <a:pPr lvl="0" algn="ctr" rtl="0">
                        <a:spcBef>
                          <a:spcPts val="0"/>
                        </a:spcBef>
                        <a:buNone/>
                      </a:pPr>
                      <a:endParaRPr sz="1600">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0"/>
                  </a:ext>
                </a:extLst>
              </a:tr>
              <a:tr h="672875">
                <a:tc>
                  <a:txBody>
                    <a:bodyPr/>
                    <a:lstStyle/>
                    <a:p>
                      <a:pPr lvl="0" algn="ctr" rtl="0">
                        <a:spcBef>
                          <a:spcPts val="0"/>
                        </a:spcBef>
                        <a:buNone/>
                      </a:pPr>
                      <a:r>
                        <a:rPr lang="en" sz="1600" b="1">
                          <a:latin typeface="Open Sans"/>
                          <a:ea typeface="Open Sans"/>
                          <a:cs typeface="Open Sans"/>
                          <a:sym typeface="Open Sans"/>
                        </a:rPr>
                        <a:t>Intercept</a:t>
                      </a:r>
                    </a:p>
                  </a:txBody>
                  <a:tcPr marL="91425" marR="91425" marT="91425" marB="91425"/>
                </a:tc>
                <a:tc>
                  <a:txBody>
                    <a:bodyPr/>
                    <a:lstStyle/>
                    <a:p>
                      <a:pPr lvl="0" algn="ctr" rtl="0">
                        <a:lnSpc>
                          <a:spcPct val="115000"/>
                        </a:lnSpc>
                        <a:spcBef>
                          <a:spcPts val="0"/>
                        </a:spcBef>
                        <a:spcAft>
                          <a:spcPts val="1600"/>
                        </a:spcAft>
                        <a:buNone/>
                      </a:pPr>
                      <a:r>
                        <a:rPr lang="en" sz="1600">
                          <a:latin typeface="Open Sans"/>
                          <a:ea typeface="Open Sans"/>
                          <a:cs typeface="Open Sans"/>
                          <a:sym typeface="Open Sans"/>
                        </a:rPr>
                        <a:t>-4.191</a:t>
                      </a:r>
                    </a:p>
                  </a:txBody>
                  <a:tcPr marL="91425" marR="91425" marT="91425" marB="91425"/>
                </a:tc>
                <a:tc>
                  <a:txBody>
                    <a:bodyPr/>
                    <a:lstStyle/>
                    <a:p>
                      <a:pPr lvl="0" algn="ctr" rtl="0">
                        <a:lnSpc>
                          <a:spcPct val="115000"/>
                        </a:lnSpc>
                        <a:spcBef>
                          <a:spcPts val="0"/>
                        </a:spcBef>
                        <a:spcAft>
                          <a:spcPts val="1600"/>
                        </a:spcAft>
                        <a:buNone/>
                      </a:pPr>
                      <a:r>
                        <a:rPr lang="en" sz="1600">
                          <a:latin typeface="Open Sans"/>
                          <a:ea typeface="Open Sans"/>
                          <a:cs typeface="Open Sans"/>
                          <a:sym typeface="Open Sans"/>
                        </a:rPr>
                        <a:t>0.716 </a:t>
                      </a:r>
                    </a:p>
                  </a:txBody>
                  <a:tcPr marL="91425" marR="91425" marT="91425" marB="91425"/>
                </a:tc>
                <a:tc>
                  <a:txBody>
                    <a:bodyPr/>
                    <a:lstStyle/>
                    <a:p>
                      <a:pPr lvl="0" algn="ctr" rtl="0">
                        <a:lnSpc>
                          <a:spcPct val="115000"/>
                        </a:lnSpc>
                        <a:spcBef>
                          <a:spcPts val="0"/>
                        </a:spcBef>
                        <a:spcAft>
                          <a:spcPts val="1600"/>
                        </a:spcAft>
                        <a:buNone/>
                      </a:pPr>
                      <a:r>
                        <a:rPr lang="en" sz="1600">
                          <a:latin typeface="Open Sans"/>
                          <a:ea typeface="Open Sans"/>
                          <a:cs typeface="Open Sans"/>
                          <a:sym typeface="Open Sans"/>
                        </a:rPr>
                        <a:t>-5.856</a:t>
                      </a:r>
                    </a:p>
                  </a:txBody>
                  <a:tcPr marL="91425" marR="91425" marT="91425" marB="91425"/>
                </a:tc>
                <a:tc>
                  <a:txBody>
                    <a:bodyPr/>
                    <a:lstStyle/>
                    <a:p>
                      <a:pPr lvl="0" algn="ctr" rtl="0">
                        <a:lnSpc>
                          <a:spcPct val="115000"/>
                        </a:lnSpc>
                        <a:spcBef>
                          <a:spcPts val="0"/>
                        </a:spcBef>
                        <a:spcAft>
                          <a:spcPts val="1600"/>
                        </a:spcAft>
                        <a:buNone/>
                      </a:pPr>
                      <a:r>
                        <a:rPr lang="en" sz="1600">
                          <a:latin typeface="Open Sans"/>
                          <a:ea typeface="Open Sans"/>
                          <a:cs typeface="Open Sans"/>
                          <a:sym typeface="Open Sans"/>
                        </a:rPr>
                        <a:t>4.73e-09</a:t>
                      </a:r>
                    </a:p>
                  </a:txBody>
                  <a:tcPr marL="91425" marR="91425" marT="91425" marB="91425"/>
                </a:tc>
                <a:extLst>
                  <a:ext uri="{0D108BD9-81ED-4DB2-BD59-A6C34878D82A}">
                    <a16:rowId xmlns:a16="http://schemas.microsoft.com/office/drawing/2014/main" val="10001"/>
                  </a:ext>
                </a:extLst>
              </a:tr>
              <a:tr h="672875">
                <a:tc>
                  <a:txBody>
                    <a:bodyPr/>
                    <a:lstStyle/>
                    <a:p>
                      <a:pPr lvl="0" algn="ctr" rtl="0">
                        <a:spcBef>
                          <a:spcPts val="0"/>
                        </a:spcBef>
                        <a:buNone/>
                      </a:pPr>
                      <a:r>
                        <a:rPr lang="en" sz="1600" b="1">
                          <a:latin typeface="Open Sans"/>
                          <a:ea typeface="Open Sans"/>
                          <a:cs typeface="Open Sans"/>
                          <a:sym typeface="Open Sans"/>
                        </a:rPr>
                        <a:t>Weight</a:t>
                      </a:r>
                    </a:p>
                  </a:txBody>
                  <a:tcPr marL="91425" marR="91425" marT="91425" marB="91425"/>
                </a:tc>
                <a:tc>
                  <a:txBody>
                    <a:bodyPr/>
                    <a:lstStyle/>
                    <a:p>
                      <a:pPr lvl="0" algn="ctr" rtl="0">
                        <a:lnSpc>
                          <a:spcPct val="115000"/>
                        </a:lnSpc>
                        <a:spcBef>
                          <a:spcPts val="0"/>
                        </a:spcBef>
                        <a:spcAft>
                          <a:spcPts val="1600"/>
                        </a:spcAft>
                        <a:buNone/>
                      </a:pPr>
                      <a:r>
                        <a:rPr lang="en" sz="1600">
                          <a:latin typeface="Open Sans"/>
                          <a:ea typeface="Open Sans"/>
                          <a:cs typeface="Open Sans"/>
                          <a:sym typeface="Open Sans"/>
                        </a:rPr>
                        <a:t>-0.0010</a:t>
                      </a:r>
                    </a:p>
                  </a:txBody>
                  <a:tcPr marL="91425" marR="91425" marT="91425" marB="91425"/>
                </a:tc>
                <a:tc>
                  <a:txBody>
                    <a:bodyPr/>
                    <a:lstStyle/>
                    <a:p>
                      <a:pPr lvl="0" algn="ctr" rtl="0">
                        <a:lnSpc>
                          <a:spcPct val="115000"/>
                        </a:lnSpc>
                        <a:spcBef>
                          <a:spcPts val="0"/>
                        </a:spcBef>
                        <a:spcAft>
                          <a:spcPts val="1600"/>
                        </a:spcAft>
                        <a:buNone/>
                      </a:pPr>
                      <a:r>
                        <a:rPr lang="en" sz="1600">
                          <a:latin typeface="Open Sans"/>
                          <a:ea typeface="Open Sans"/>
                          <a:cs typeface="Open Sans"/>
                          <a:sym typeface="Open Sans"/>
                        </a:rPr>
                        <a:t>0.0033  </a:t>
                      </a:r>
                    </a:p>
                  </a:txBody>
                  <a:tcPr marL="91425" marR="91425" marT="91425" marB="91425"/>
                </a:tc>
                <a:tc>
                  <a:txBody>
                    <a:bodyPr/>
                    <a:lstStyle/>
                    <a:p>
                      <a:pPr lvl="0" algn="ctr" rtl="0">
                        <a:lnSpc>
                          <a:spcPct val="115000"/>
                        </a:lnSpc>
                        <a:spcBef>
                          <a:spcPts val="0"/>
                        </a:spcBef>
                        <a:spcAft>
                          <a:spcPts val="1600"/>
                        </a:spcAft>
                        <a:buNone/>
                      </a:pPr>
                      <a:r>
                        <a:rPr lang="en" sz="1600">
                          <a:latin typeface="Open Sans"/>
                          <a:ea typeface="Open Sans"/>
                          <a:cs typeface="Open Sans"/>
                          <a:sym typeface="Open Sans"/>
                        </a:rPr>
                        <a:t>-0.303</a:t>
                      </a:r>
                    </a:p>
                  </a:txBody>
                  <a:tcPr marL="91425" marR="91425" marT="91425" marB="91425"/>
                </a:tc>
                <a:tc>
                  <a:txBody>
                    <a:bodyPr/>
                    <a:lstStyle/>
                    <a:p>
                      <a:pPr lvl="0" algn="ctr" rtl="0">
                        <a:spcBef>
                          <a:spcPts val="0"/>
                        </a:spcBef>
                        <a:buNone/>
                      </a:pPr>
                      <a:r>
                        <a:rPr lang="en" sz="1600">
                          <a:latin typeface="Open Sans"/>
                          <a:ea typeface="Open Sans"/>
                          <a:cs typeface="Open Sans"/>
                          <a:sym typeface="Open Sans"/>
                        </a:rPr>
                        <a:t>0.762</a:t>
                      </a:r>
                    </a:p>
                  </a:txBody>
                  <a:tcPr marL="91425" marR="91425" marT="91425" marB="91425"/>
                </a:tc>
                <a:extLst>
                  <a:ext uri="{0D108BD9-81ED-4DB2-BD59-A6C34878D82A}">
                    <a16:rowId xmlns:a16="http://schemas.microsoft.com/office/drawing/2014/main" val="10002"/>
                  </a:ext>
                </a:extLst>
              </a:tr>
              <a:tr h="709650">
                <a:tc>
                  <a:txBody>
                    <a:bodyPr/>
                    <a:lstStyle/>
                    <a:p>
                      <a:pPr lvl="0" algn="ctr" rtl="0">
                        <a:spcBef>
                          <a:spcPts val="0"/>
                        </a:spcBef>
                        <a:buNone/>
                      </a:pPr>
                      <a:r>
                        <a:rPr lang="en" sz="1600" b="1">
                          <a:latin typeface="Open Sans"/>
                          <a:ea typeface="Open Sans"/>
                          <a:cs typeface="Open Sans"/>
                          <a:sym typeface="Open Sans"/>
                        </a:rPr>
                        <a:t>PF</a:t>
                      </a:r>
                      <a:r>
                        <a:rPr lang="en" sz="1600">
                          <a:latin typeface="Open Sans"/>
                          <a:ea typeface="Open Sans"/>
                          <a:cs typeface="Open Sans"/>
                          <a:sym typeface="Open Sans"/>
                        </a:rPr>
                        <a:t> </a:t>
                      </a:r>
                      <a:r>
                        <a:rPr lang="en" sz="1600" b="1">
                          <a:latin typeface="Open Sans"/>
                          <a:ea typeface="Open Sans"/>
                          <a:cs typeface="Open Sans"/>
                          <a:sym typeface="Open Sans"/>
                        </a:rPr>
                        <a:t>Drawn</a:t>
                      </a:r>
                    </a:p>
                  </a:txBody>
                  <a:tcPr marL="91425" marR="91425" marT="91425" marB="91425"/>
                </a:tc>
                <a:tc>
                  <a:txBody>
                    <a:bodyPr/>
                    <a:lstStyle/>
                    <a:p>
                      <a:pPr lvl="0" algn="ctr" rtl="0">
                        <a:spcBef>
                          <a:spcPts val="0"/>
                        </a:spcBef>
                        <a:buNone/>
                      </a:pPr>
                      <a:r>
                        <a:rPr lang="en" sz="1600">
                          <a:latin typeface="Open Sans"/>
                          <a:ea typeface="Open Sans"/>
                          <a:cs typeface="Open Sans"/>
                          <a:sym typeface="Open Sans"/>
                        </a:rPr>
                        <a:t>0.0019</a:t>
                      </a:r>
                    </a:p>
                  </a:txBody>
                  <a:tcPr marL="91425" marR="91425" marT="91425" marB="91425"/>
                </a:tc>
                <a:tc>
                  <a:txBody>
                    <a:bodyPr/>
                    <a:lstStyle/>
                    <a:p>
                      <a:pPr lvl="0" algn="ctr" rtl="0">
                        <a:spcBef>
                          <a:spcPts val="0"/>
                        </a:spcBef>
                        <a:buNone/>
                      </a:pPr>
                      <a:r>
                        <a:rPr lang="en" sz="1600">
                          <a:latin typeface="Open Sans"/>
                          <a:ea typeface="Open Sans"/>
                          <a:cs typeface="Open Sans"/>
                          <a:sym typeface="Open Sans"/>
                        </a:rPr>
                        <a:t>0.00060</a:t>
                      </a:r>
                    </a:p>
                  </a:txBody>
                  <a:tcPr marL="91425" marR="91425" marT="91425" marB="91425"/>
                </a:tc>
                <a:tc>
                  <a:txBody>
                    <a:bodyPr/>
                    <a:lstStyle/>
                    <a:p>
                      <a:pPr lvl="0" algn="ctr" rtl="0">
                        <a:spcBef>
                          <a:spcPts val="0"/>
                        </a:spcBef>
                        <a:buNone/>
                      </a:pPr>
                      <a:r>
                        <a:rPr lang="en" sz="1600">
                          <a:latin typeface="Open Sans"/>
                          <a:ea typeface="Open Sans"/>
                          <a:cs typeface="Open Sans"/>
                          <a:sym typeface="Open Sans"/>
                        </a:rPr>
                        <a:t>3.090</a:t>
                      </a:r>
                    </a:p>
                  </a:txBody>
                  <a:tcPr marL="91425" marR="91425" marT="91425" marB="91425"/>
                </a:tc>
                <a:tc>
                  <a:txBody>
                    <a:bodyPr/>
                    <a:lstStyle/>
                    <a:p>
                      <a:pPr lvl="0" algn="ctr" rtl="0">
                        <a:spcBef>
                          <a:spcPts val="0"/>
                        </a:spcBef>
                        <a:buNone/>
                      </a:pPr>
                      <a:r>
                        <a:rPr lang="en" sz="1600">
                          <a:latin typeface="Open Sans"/>
                          <a:ea typeface="Open Sans"/>
                          <a:cs typeface="Open Sans"/>
                          <a:sym typeface="Open Sans"/>
                        </a:rPr>
                        <a:t>0.002</a:t>
                      </a:r>
                    </a:p>
                  </a:txBody>
                  <a:tcPr marL="91425" marR="91425" marT="91425" marB="91425"/>
                </a:tc>
                <a:extLst>
                  <a:ext uri="{0D108BD9-81ED-4DB2-BD59-A6C34878D82A}">
                    <a16:rowId xmlns:a16="http://schemas.microsoft.com/office/drawing/2014/main" val="10003"/>
                  </a:ext>
                </a:extLst>
              </a:tr>
            </a:tbl>
          </a:graphicData>
        </a:graphic>
      </p:graphicFrame>
      <p:sp>
        <p:nvSpPr>
          <p:cNvPr id="190" name="Shape 190"/>
          <p:cNvSpPr txBox="1"/>
          <p:nvPr/>
        </p:nvSpPr>
        <p:spPr>
          <a:xfrm>
            <a:off x="6283500" y="1723025"/>
            <a:ext cx="2548800" cy="2629200"/>
          </a:xfrm>
          <a:prstGeom prst="rect">
            <a:avLst/>
          </a:prstGeom>
          <a:noFill/>
          <a:ln>
            <a:noFill/>
          </a:ln>
        </p:spPr>
        <p:txBody>
          <a:bodyPr lIns="91425" tIns="91425" rIns="91425" bIns="91425" anchor="t" anchorCtr="0">
            <a:noAutofit/>
          </a:bodyPr>
          <a:lstStyle/>
          <a:p>
            <a:pPr lvl="0" rtl="0">
              <a:spcBef>
                <a:spcPts val="0"/>
              </a:spcBef>
              <a:buNone/>
            </a:pPr>
            <a:r>
              <a:rPr lang="en" sz="1800">
                <a:solidFill>
                  <a:schemeClr val="dk2"/>
                </a:solidFill>
                <a:latin typeface="Open Sans"/>
                <a:ea typeface="Open Sans"/>
                <a:cs typeface="Open Sans"/>
                <a:sym typeface="Open Sans"/>
              </a:rPr>
              <a:t>There is reasonable evidence to suggest that personal fouls drawn affect whether a player gets more calls they should not have gotten.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3D85C6"/>
                </a:solidFill>
                <a:latin typeface="Open Sans"/>
                <a:ea typeface="Open Sans"/>
                <a:cs typeface="Open Sans"/>
                <a:sym typeface="Open Sans"/>
              </a:rPr>
              <a:t>Predicted Probability Graphs (CNC vs. IC)</a:t>
            </a:r>
          </a:p>
        </p:txBody>
      </p:sp>
      <p:sp>
        <p:nvSpPr>
          <p:cNvPr id="196" name="Shape 19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97" name="Shape 197" descr="cncicweight.png"/>
          <p:cNvPicPr preferRelativeResize="0"/>
          <p:nvPr/>
        </p:nvPicPr>
        <p:blipFill>
          <a:blip r:embed="rId3">
            <a:alphaModFix/>
          </a:blip>
          <a:stretch>
            <a:fillRect/>
          </a:stretch>
        </p:blipFill>
        <p:spPr>
          <a:xfrm>
            <a:off x="311700" y="1008076"/>
            <a:ext cx="4039775" cy="4135454"/>
          </a:xfrm>
          <a:prstGeom prst="rect">
            <a:avLst/>
          </a:prstGeom>
          <a:noFill/>
          <a:ln>
            <a:noFill/>
          </a:ln>
        </p:spPr>
      </p:pic>
      <p:sp>
        <p:nvSpPr>
          <p:cNvPr id="198" name="Shape 198"/>
          <p:cNvSpPr txBox="1"/>
          <p:nvPr/>
        </p:nvSpPr>
        <p:spPr>
          <a:xfrm>
            <a:off x="1972875" y="2990100"/>
            <a:ext cx="2155500" cy="269400"/>
          </a:xfrm>
          <a:prstGeom prst="rect">
            <a:avLst/>
          </a:prstGeom>
          <a:noFill/>
          <a:ln>
            <a:noFill/>
          </a:ln>
        </p:spPr>
        <p:txBody>
          <a:bodyPr lIns="91425" tIns="91425" rIns="91425" bIns="91425" anchor="t" anchorCtr="0">
            <a:noAutofit/>
          </a:bodyPr>
          <a:lstStyle/>
          <a:p>
            <a:pPr lvl="0" rtl="0">
              <a:spcBef>
                <a:spcPts val="0"/>
              </a:spcBef>
              <a:buNone/>
            </a:pPr>
            <a:r>
              <a:rPr lang="en" sz="2000">
                <a:solidFill>
                  <a:srgbClr val="A61C00"/>
                </a:solidFill>
                <a:latin typeface="Open Sans"/>
                <a:ea typeface="Open Sans"/>
                <a:cs typeface="Open Sans"/>
                <a:sym typeface="Open Sans"/>
              </a:rPr>
              <a:t>LeBron James</a:t>
            </a:r>
          </a:p>
        </p:txBody>
      </p:sp>
      <p:sp>
        <p:nvSpPr>
          <p:cNvPr id="199" name="Shape 199"/>
          <p:cNvSpPr txBox="1"/>
          <p:nvPr/>
        </p:nvSpPr>
        <p:spPr>
          <a:xfrm>
            <a:off x="1155175" y="2222050"/>
            <a:ext cx="2155500" cy="269400"/>
          </a:xfrm>
          <a:prstGeom prst="rect">
            <a:avLst/>
          </a:prstGeom>
          <a:noFill/>
          <a:ln>
            <a:noFill/>
          </a:ln>
        </p:spPr>
        <p:txBody>
          <a:bodyPr lIns="91425" tIns="91425" rIns="91425" bIns="91425" anchor="t" anchorCtr="0">
            <a:noAutofit/>
          </a:bodyPr>
          <a:lstStyle/>
          <a:p>
            <a:pPr lvl="0" rtl="0">
              <a:spcBef>
                <a:spcPts val="0"/>
              </a:spcBef>
              <a:buNone/>
            </a:pPr>
            <a:r>
              <a:rPr lang="en" sz="2000">
                <a:solidFill>
                  <a:srgbClr val="3C78D8"/>
                </a:solidFill>
                <a:latin typeface="Open Sans"/>
                <a:ea typeface="Open Sans"/>
                <a:cs typeface="Open Sans"/>
                <a:sym typeface="Open Sans"/>
              </a:rPr>
              <a:t>Stephen Curry</a:t>
            </a:r>
          </a:p>
        </p:txBody>
      </p:sp>
      <p:pic>
        <p:nvPicPr>
          <p:cNvPr id="200" name="Shape 200" descr="cncicpf.png"/>
          <p:cNvPicPr preferRelativeResize="0"/>
          <p:nvPr/>
        </p:nvPicPr>
        <p:blipFill>
          <a:blip r:embed="rId4">
            <a:alphaModFix/>
          </a:blip>
          <a:stretch>
            <a:fillRect/>
          </a:stretch>
        </p:blipFill>
        <p:spPr>
          <a:xfrm>
            <a:off x="4498450" y="1008076"/>
            <a:ext cx="4039775" cy="4135454"/>
          </a:xfrm>
          <a:prstGeom prst="rect">
            <a:avLst/>
          </a:prstGeom>
          <a:noFill/>
          <a:ln>
            <a:noFill/>
          </a:ln>
        </p:spPr>
      </p:pic>
      <p:sp>
        <p:nvSpPr>
          <p:cNvPr id="201" name="Shape 201"/>
          <p:cNvSpPr txBox="1"/>
          <p:nvPr/>
        </p:nvSpPr>
        <p:spPr>
          <a:xfrm>
            <a:off x="6083675" y="2799450"/>
            <a:ext cx="2155500" cy="269400"/>
          </a:xfrm>
          <a:prstGeom prst="rect">
            <a:avLst/>
          </a:prstGeom>
          <a:noFill/>
          <a:ln>
            <a:noFill/>
          </a:ln>
        </p:spPr>
        <p:txBody>
          <a:bodyPr lIns="91425" tIns="91425" rIns="91425" bIns="91425" anchor="t" anchorCtr="0">
            <a:noAutofit/>
          </a:bodyPr>
          <a:lstStyle/>
          <a:p>
            <a:pPr lvl="0" rtl="0">
              <a:spcBef>
                <a:spcPts val="0"/>
              </a:spcBef>
              <a:buNone/>
            </a:pPr>
            <a:r>
              <a:rPr lang="en" sz="2000">
                <a:solidFill>
                  <a:srgbClr val="3C78D8"/>
                </a:solidFill>
                <a:latin typeface="Open Sans"/>
                <a:ea typeface="Open Sans"/>
                <a:cs typeface="Open Sans"/>
                <a:sym typeface="Open Sans"/>
              </a:rPr>
              <a:t>Stephen Curry</a:t>
            </a:r>
          </a:p>
        </p:txBody>
      </p:sp>
      <p:sp>
        <p:nvSpPr>
          <p:cNvPr id="202" name="Shape 202"/>
          <p:cNvSpPr txBox="1"/>
          <p:nvPr/>
        </p:nvSpPr>
        <p:spPr>
          <a:xfrm>
            <a:off x="6566400" y="2437050"/>
            <a:ext cx="2155500" cy="269400"/>
          </a:xfrm>
          <a:prstGeom prst="rect">
            <a:avLst/>
          </a:prstGeom>
          <a:noFill/>
          <a:ln>
            <a:noFill/>
          </a:ln>
        </p:spPr>
        <p:txBody>
          <a:bodyPr lIns="91425" tIns="91425" rIns="91425" bIns="91425" anchor="t" anchorCtr="0">
            <a:noAutofit/>
          </a:bodyPr>
          <a:lstStyle/>
          <a:p>
            <a:pPr lvl="0" rtl="0">
              <a:spcBef>
                <a:spcPts val="0"/>
              </a:spcBef>
              <a:buNone/>
            </a:pPr>
            <a:r>
              <a:rPr lang="en" sz="2000">
                <a:solidFill>
                  <a:srgbClr val="A61C00"/>
                </a:solidFill>
                <a:latin typeface="Open Sans"/>
                <a:ea typeface="Open Sans"/>
                <a:cs typeface="Open Sans"/>
                <a:sym typeface="Open Sans"/>
              </a:rPr>
              <a:t>LeBron James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3D85C6"/>
                </a:solidFill>
                <a:latin typeface="Open Sans"/>
                <a:ea typeface="Open Sans"/>
                <a:cs typeface="Open Sans"/>
                <a:sym typeface="Open Sans"/>
              </a:rPr>
              <a:t>Officiating Today</a:t>
            </a:r>
          </a:p>
        </p:txBody>
      </p:sp>
      <p:sp>
        <p:nvSpPr>
          <p:cNvPr id="63" name="Shape 6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55600" rtl="0">
              <a:spcBef>
                <a:spcPts val="0"/>
              </a:spcBef>
              <a:buSzPct val="100000"/>
              <a:buFont typeface="Open Sans"/>
              <a:buChar char="●"/>
            </a:pPr>
            <a:r>
              <a:rPr lang="en" sz="2000">
                <a:latin typeface="Open Sans"/>
                <a:ea typeface="Open Sans"/>
                <a:cs typeface="Open Sans"/>
                <a:sym typeface="Open Sans"/>
              </a:rPr>
              <a:t>During the 2017 NBA Finals between the Golden State Warriors and Cleveland Cavaliers… </a:t>
            </a:r>
          </a:p>
          <a:p>
            <a:pPr marL="914400" lvl="1" indent="-355600" rtl="0">
              <a:spcBef>
                <a:spcPts val="0"/>
              </a:spcBef>
              <a:buSzPct val="100000"/>
              <a:buFont typeface="Open Sans"/>
              <a:buChar char="○"/>
            </a:pPr>
            <a:r>
              <a:rPr lang="en" sz="2000" b="1">
                <a:latin typeface="Open Sans"/>
                <a:ea typeface="Open Sans"/>
                <a:cs typeface="Open Sans"/>
                <a:sym typeface="Open Sans"/>
              </a:rPr>
              <a:t>“Everybody complains on every call.”</a:t>
            </a:r>
            <a:r>
              <a:rPr lang="en" sz="2000">
                <a:latin typeface="Open Sans"/>
                <a:ea typeface="Open Sans"/>
                <a:cs typeface="Open Sans"/>
                <a:sym typeface="Open Sans"/>
              </a:rPr>
              <a:t> </a:t>
            </a:r>
            <a:r>
              <a:rPr lang="en" sz="2000" b="1">
                <a:latin typeface="Open Sans"/>
                <a:ea typeface="Open Sans"/>
                <a:cs typeface="Open Sans"/>
                <a:sym typeface="Open Sans"/>
              </a:rPr>
              <a:t>–Jeff Van Gundy </a:t>
            </a:r>
          </a:p>
          <a:p>
            <a:pPr marL="914400" lvl="1" indent="-355600" rtl="0">
              <a:spcBef>
                <a:spcPts val="0"/>
              </a:spcBef>
              <a:buSzPct val="100000"/>
              <a:buFont typeface="Open Sans"/>
              <a:buChar char="○"/>
            </a:pPr>
            <a:r>
              <a:rPr lang="en" sz="2000">
                <a:latin typeface="Open Sans"/>
                <a:ea typeface="Open Sans"/>
                <a:cs typeface="Open Sans"/>
                <a:sym typeface="Open Sans"/>
              </a:rPr>
              <a:t>Aggressiveness misconstrued</a:t>
            </a:r>
          </a:p>
          <a:p>
            <a:pPr marL="914400" lvl="1" indent="-355600" rtl="0">
              <a:spcBef>
                <a:spcPts val="0"/>
              </a:spcBef>
              <a:buSzPct val="100000"/>
              <a:buFont typeface="Open Sans"/>
              <a:buChar char="○"/>
            </a:pPr>
            <a:r>
              <a:rPr lang="en" sz="2000">
                <a:latin typeface="Open Sans"/>
                <a:ea typeface="Open Sans"/>
                <a:cs typeface="Open Sans"/>
                <a:sym typeface="Open Sans"/>
              </a:rPr>
              <a:t>Correct calls not made on every play</a:t>
            </a:r>
          </a:p>
        </p:txBody>
      </p:sp>
      <p:sp>
        <p:nvSpPr>
          <p:cNvPr id="64" name="Shape 64"/>
          <p:cNvSpPr txBox="1"/>
          <p:nvPr/>
        </p:nvSpPr>
        <p:spPr>
          <a:xfrm>
            <a:off x="481800" y="3399550"/>
            <a:ext cx="8180400" cy="7524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Clr>
                <a:schemeClr val="dk1"/>
              </a:buClr>
              <a:buSzPct val="50000"/>
              <a:buFont typeface="Arial"/>
              <a:buNone/>
            </a:pPr>
            <a:r>
              <a:rPr lang="en" sz="2200">
                <a:solidFill>
                  <a:srgbClr val="674EA7"/>
                </a:solidFill>
                <a:latin typeface="Open Sans"/>
                <a:ea typeface="Open Sans"/>
                <a:cs typeface="Open Sans"/>
                <a:sym typeface="Open Sans"/>
              </a:rPr>
              <a:t>“As a player or as a coach, that’s all you want in the game” -</a:t>
            </a:r>
            <a:r>
              <a:rPr lang="en" sz="2200" b="1">
                <a:solidFill>
                  <a:srgbClr val="674EA7"/>
                </a:solidFill>
                <a:latin typeface="Open Sans"/>
                <a:ea typeface="Open Sans"/>
                <a:cs typeface="Open Sans"/>
                <a:sym typeface="Open Sans"/>
              </a:rPr>
              <a:t>Mark Jackson</a:t>
            </a:r>
            <a:r>
              <a:rPr lang="en" sz="2200">
                <a:solidFill>
                  <a:srgbClr val="674EA7"/>
                </a:solidFill>
                <a:latin typeface="Open Sans"/>
                <a:ea typeface="Open Sans"/>
                <a:cs typeface="Open Sans"/>
                <a:sym typeface="Open Sans"/>
              </a:rPr>
              <a:t> on </a:t>
            </a:r>
            <a:r>
              <a:rPr lang="en" sz="2200" b="1">
                <a:solidFill>
                  <a:srgbClr val="674EA7"/>
                </a:solidFill>
                <a:latin typeface="Open Sans"/>
                <a:ea typeface="Open Sans"/>
                <a:cs typeface="Open Sans"/>
                <a:sym typeface="Open Sans"/>
              </a:rPr>
              <a:t>consistency</a:t>
            </a:r>
            <a:r>
              <a:rPr lang="en" sz="2200">
                <a:solidFill>
                  <a:srgbClr val="674EA7"/>
                </a:solidFill>
                <a:latin typeface="Open Sans"/>
                <a:ea typeface="Open Sans"/>
                <a:cs typeface="Open Sans"/>
                <a:sym typeface="Open Sans"/>
              </a:rPr>
              <a:t> in officiating”</a:t>
            </a:r>
          </a:p>
        </p:txBody>
      </p:sp>
      <p:pic>
        <p:nvPicPr>
          <p:cNvPr id="65" name="Shape 65" descr="jeffvangundy.jpg"/>
          <p:cNvPicPr preferRelativeResize="0"/>
          <p:nvPr/>
        </p:nvPicPr>
        <p:blipFill>
          <a:blip r:embed="rId3">
            <a:alphaModFix/>
          </a:blip>
          <a:stretch>
            <a:fillRect/>
          </a:stretch>
        </p:blipFill>
        <p:spPr>
          <a:xfrm>
            <a:off x="6660425" y="2345550"/>
            <a:ext cx="1437849" cy="898636"/>
          </a:xfrm>
          <a:prstGeom prst="rect">
            <a:avLst/>
          </a:prstGeom>
          <a:noFill/>
          <a:ln>
            <a:noFill/>
          </a:ln>
        </p:spPr>
      </p:pic>
      <p:pic>
        <p:nvPicPr>
          <p:cNvPr id="66" name="Shape 66" descr="markjackso.jpg"/>
          <p:cNvPicPr preferRelativeResize="0"/>
          <p:nvPr/>
        </p:nvPicPr>
        <p:blipFill>
          <a:blip r:embed="rId4">
            <a:alphaModFix/>
          </a:blip>
          <a:stretch>
            <a:fillRect/>
          </a:stretch>
        </p:blipFill>
        <p:spPr>
          <a:xfrm>
            <a:off x="6660423" y="3960199"/>
            <a:ext cx="1437849" cy="10798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3D85C6"/>
                </a:solidFill>
                <a:latin typeface="Open Sans"/>
                <a:ea typeface="Open Sans"/>
                <a:cs typeface="Open Sans"/>
                <a:sym typeface="Open Sans"/>
              </a:rPr>
              <a:t>Conclusion</a:t>
            </a:r>
          </a:p>
        </p:txBody>
      </p:sp>
      <p:sp>
        <p:nvSpPr>
          <p:cNvPr id="208" name="Shape 20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Font typeface="Open Sans"/>
              <a:buChar char="●"/>
            </a:pPr>
            <a:r>
              <a:rPr lang="en">
                <a:latin typeface="Open Sans"/>
                <a:ea typeface="Open Sans"/>
                <a:cs typeface="Open Sans"/>
                <a:sym typeface="Open Sans"/>
              </a:rPr>
              <a:t>Evidence of heavier and more aggressive players being officiated differently in the last two minutes of a game</a:t>
            </a:r>
          </a:p>
          <a:p>
            <a:pPr marL="457200" lvl="0" indent="-228600" rtl="0">
              <a:spcBef>
                <a:spcPts val="0"/>
              </a:spcBef>
              <a:buFont typeface="Open Sans"/>
              <a:buChar char="●"/>
            </a:pPr>
            <a:r>
              <a:rPr lang="en">
                <a:latin typeface="Open Sans"/>
                <a:ea typeface="Open Sans"/>
                <a:cs typeface="Open Sans"/>
                <a:sym typeface="Open Sans"/>
              </a:rPr>
              <a:t>Should we be looking for the “solution”?</a:t>
            </a:r>
          </a:p>
          <a:p>
            <a:pPr marL="457200" lvl="0" indent="-228600" rtl="0">
              <a:spcBef>
                <a:spcPts val="0"/>
              </a:spcBef>
              <a:buFont typeface="Open Sans"/>
              <a:buChar char="●"/>
            </a:pPr>
            <a:r>
              <a:rPr lang="en">
                <a:latin typeface="Open Sans"/>
                <a:ea typeface="Open Sans"/>
                <a:cs typeface="Open Sans"/>
                <a:sym typeface="Open Sans"/>
              </a:rPr>
              <a:t>Fluid, continuous game → consistency</a:t>
            </a:r>
          </a:p>
          <a:p>
            <a:pPr marL="457200" lvl="0" indent="-228600" rtl="0">
              <a:spcBef>
                <a:spcPts val="0"/>
              </a:spcBef>
              <a:buFont typeface="Open Sans"/>
              <a:buChar char="●"/>
            </a:pPr>
            <a:r>
              <a:rPr lang="en">
                <a:latin typeface="Open Sans"/>
                <a:ea typeface="Open Sans"/>
                <a:cs typeface="Open Sans"/>
                <a:sym typeface="Open Sans"/>
              </a:rPr>
              <a:t>Referees already get 90% calls in last two minutes of game</a:t>
            </a:r>
          </a:p>
          <a:p>
            <a:pPr marL="457200" lvl="0" indent="-228600" rtl="0">
              <a:spcBef>
                <a:spcPts val="0"/>
              </a:spcBef>
              <a:buFont typeface="Open Sans"/>
              <a:buChar char="●"/>
            </a:pPr>
            <a:r>
              <a:rPr lang="en">
                <a:latin typeface="Open Sans"/>
                <a:ea typeface="Open Sans"/>
                <a:cs typeface="Open Sans"/>
                <a:sym typeface="Open Sans"/>
              </a:rPr>
              <a:t>What will the future of officiating look like?</a:t>
            </a:r>
          </a:p>
          <a:p>
            <a:pPr marL="914400" lvl="1" indent="-342900" rtl="0">
              <a:spcBef>
                <a:spcPts val="0"/>
              </a:spcBef>
              <a:buSzPct val="100000"/>
              <a:buFont typeface="Open Sans"/>
              <a:buChar char="○"/>
            </a:pPr>
            <a:r>
              <a:rPr lang="en" sz="1800">
                <a:latin typeface="Open Sans"/>
                <a:ea typeface="Open Sans"/>
                <a:cs typeface="Open Sans"/>
                <a:sym typeface="Open Sans"/>
              </a:rPr>
              <a:t>Flagrant fouls based solely on intent or result?</a:t>
            </a:r>
          </a:p>
          <a:p>
            <a:pPr marL="914400" lvl="1" indent="-342900" rtl="0">
              <a:spcBef>
                <a:spcPts val="0"/>
              </a:spcBef>
              <a:buSzPct val="100000"/>
              <a:buFont typeface="Open Sans"/>
              <a:buChar char="○"/>
            </a:pPr>
            <a:r>
              <a:rPr lang="en" sz="1800">
                <a:latin typeface="Open Sans"/>
                <a:ea typeface="Open Sans"/>
                <a:cs typeface="Open Sans"/>
                <a:sym typeface="Open Sans"/>
              </a:rPr>
              <a:t>Interpreting calls within the context of a game?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3D85C6"/>
                </a:solidFill>
                <a:latin typeface="Open Sans"/>
                <a:ea typeface="Open Sans"/>
                <a:cs typeface="Open Sans"/>
                <a:sym typeface="Open Sans"/>
              </a:rPr>
              <a:t>Acknowledgments</a:t>
            </a:r>
          </a:p>
        </p:txBody>
      </p:sp>
      <p:sp>
        <p:nvSpPr>
          <p:cNvPr id="214" name="Shape 21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Font typeface="Open Sans"/>
              <a:buChar char="●"/>
            </a:pPr>
            <a:r>
              <a:rPr lang="en">
                <a:latin typeface="Open Sans"/>
                <a:ea typeface="Open Sans"/>
                <a:cs typeface="Open Sans"/>
                <a:sym typeface="Open Sans"/>
              </a:rPr>
              <a:t>Thank you to Chris Pickard and Scott Powers for giving excellent advice and encouraging me throughout my project, and to everyone from Stanford Sports Analytics Club</a:t>
            </a:r>
          </a:p>
        </p:txBody>
      </p:sp>
      <p:pic>
        <p:nvPicPr>
          <p:cNvPr id="215" name="Shape 215" descr="stnafordlogo.png"/>
          <p:cNvPicPr preferRelativeResize="0"/>
          <p:nvPr/>
        </p:nvPicPr>
        <p:blipFill>
          <a:blip r:embed="rId3">
            <a:alphaModFix/>
          </a:blip>
          <a:stretch>
            <a:fillRect/>
          </a:stretch>
        </p:blipFill>
        <p:spPr>
          <a:xfrm>
            <a:off x="3636300" y="2558000"/>
            <a:ext cx="1421150" cy="21476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3D85C6"/>
                </a:solidFill>
                <a:latin typeface="Open Sans"/>
                <a:ea typeface="Open Sans"/>
                <a:cs typeface="Open Sans"/>
                <a:sym typeface="Open Sans"/>
              </a:rPr>
              <a:t>References</a:t>
            </a:r>
          </a:p>
        </p:txBody>
      </p:sp>
      <p:sp>
        <p:nvSpPr>
          <p:cNvPr id="221" name="Shape 22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1400" u="sng">
                <a:solidFill>
                  <a:schemeClr val="hlink"/>
                </a:solidFill>
                <a:latin typeface="Open Sans"/>
                <a:ea typeface="Open Sans"/>
                <a:cs typeface="Open Sans"/>
                <a:sym typeface="Open Sans"/>
                <a:hlinkClick r:id="rId3"/>
              </a:rPr>
              <a:t>http://www.espn.com/nba/story/_/id/18449636/lebron-james-cleveland-cavaliers-frustrated-recent-officiating</a:t>
            </a:r>
          </a:p>
          <a:p>
            <a:pPr lvl="0">
              <a:spcBef>
                <a:spcPts val="0"/>
              </a:spcBef>
              <a:buNone/>
            </a:pPr>
            <a:r>
              <a:rPr lang="en" sz="1400" u="sng">
                <a:solidFill>
                  <a:schemeClr val="hlink"/>
                </a:solidFill>
                <a:latin typeface="Open Sans"/>
                <a:ea typeface="Open Sans"/>
                <a:cs typeface="Open Sans"/>
                <a:sym typeface="Open Sans"/>
                <a:hlinkClick r:id="rId4"/>
              </a:rPr>
              <a:t>https://www.si.com/nba/2016/05/11/charles-barkley-watered-down-comments-tnt</a:t>
            </a:r>
          </a:p>
          <a:p>
            <a:pPr lvl="0">
              <a:spcBef>
                <a:spcPts val="0"/>
              </a:spcBef>
              <a:buNone/>
            </a:pPr>
            <a:r>
              <a:rPr lang="en" sz="1400" u="sng">
                <a:solidFill>
                  <a:schemeClr val="hlink"/>
                </a:solidFill>
                <a:latin typeface="Open Sans"/>
                <a:ea typeface="Open Sans"/>
                <a:cs typeface="Open Sans"/>
                <a:sym typeface="Open Sans"/>
                <a:hlinkClick r:id="rId5"/>
              </a:rPr>
              <a:t>https://turnernbahangtime.files.wordpress.com/2015/11/official-nba-rule-book-2015-16.pdf</a:t>
            </a:r>
          </a:p>
          <a:p>
            <a:pPr lvl="0">
              <a:spcBef>
                <a:spcPts val="0"/>
              </a:spcBef>
              <a:buNone/>
            </a:pPr>
            <a:r>
              <a:rPr lang="en" sz="1400" u="sng">
                <a:solidFill>
                  <a:schemeClr val="hlink"/>
                </a:solidFill>
                <a:latin typeface="Open Sans"/>
                <a:ea typeface="Open Sans"/>
                <a:cs typeface="Open Sans"/>
                <a:sym typeface="Open Sans"/>
                <a:hlinkClick r:id="rId6"/>
              </a:rPr>
              <a:t>http://official.nba.com/</a:t>
            </a:r>
          </a:p>
          <a:p>
            <a:pPr lvl="0">
              <a:spcBef>
                <a:spcPts val="0"/>
              </a:spcBef>
              <a:buNone/>
            </a:pPr>
            <a:r>
              <a:rPr lang="en" sz="1400" u="sng">
                <a:solidFill>
                  <a:schemeClr val="hlink"/>
                </a:solidFill>
                <a:latin typeface="Open Sans"/>
                <a:ea typeface="Open Sans"/>
                <a:cs typeface="Open Sans"/>
                <a:sym typeface="Open Sans"/>
                <a:hlinkClick r:id="rId7"/>
              </a:rPr>
              <a:t>http://fansided.com/2016/08/25/introducing-foul-drawn-percentage/</a:t>
            </a:r>
          </a:p>
          <a:p>
            <a:pPr lvl="0">
              <a:spcBef>
                <a:spcPts val="0"/>
              </a:spcBef>
              <a:buNone/>
            </a:pPr>
            <a:r>
              <a:rPr lang="en" sz="1400" u="sng">
                <a:solidFill>
                  <a:schemeClr val="hlink"/>
                </a:solidFill>
                <a:latin typeface="Open Sans"/>
                <a:ea typeface="Open Sans"/>
                <a:cs typeface="Open Sans"/>
                <a:sym typeface="Open Sans"/>
                <a:hlinkClick r:id="rId8"/>
              </a:rPr>
              <a:t>http://www.washingtonpost.com/sf/sports/wp/2016/04/15/its-a-point-guards-game/?utm_term=.e70f980e3915</a:t>
            </a:r>
          </a:p>
          <a:p>
            <a:pPr lvl="0">
              <a:spcBef>
                <a:spcPts val="0"/>
              </a:spcBef>
              <a:buNone/>
            </a:pPr>
            <a:r>
              <a:rPr lang="en" sz="1400" u="sng">
                <a:solidFill>
                  <a:schemeClr val="hlink"/>
                </a:solidFill>
                <a:latin typeface="Open Sans"/>
                <a:ea typeface="Open Sans"/>
                <a:cs typeface="Open Sans"/>
                <a:sym typeface="Open Sans"/>
                <a:hlinkClick r:id="rId9"/>
              </a:rPr>
              <a:t>https://pudding.cool/2017/02/two-minute-report/</a:t>
            </a:r>
          </a:p>
          <a:p>
            <a:pPr lvl="0">
              <a:spcBef>
                <a:spcPts val="0"/>
              </a:spcBef>
              <a:buNone/>
            </a:pPr>
            <a:endParaRPr sz="1400">
              <a:latin typeface="Georgia"/>
              <a:ea typeface="Georgia"/>
              <a:cs typeface="Georgia"/>
              <a:sym typeface="Georgia"/>
            </a:endParaRPr>
          </a:p>
          <a:p>
            <a:pPr lvl="0">
              <a:spcBef>
                <a:spcPts val="0"/>
              </a:spcBef>
              <a:buNone/>
            </a:pPr>
            <a:endParaRPr>
              <a:latin typeface="Georgia"/>
              <a:ea typeface="Georgia"/>
              <a:cs typeface="Georgia"/>
              <a:sym typeface="Georgia"/>
            </a:endParaRPr>
          </a:p>
          <a:p>
            <a:pPr lvl="0">
              <a:spcBef>
                <a:spcPts val="0"/>
              </a:spcBef>
              <a:buNone/>
            </a:pPr>
            <a:endParaRPr>
              <a:latin typeface="Georgia"/>
              <a:ea typeface="Georgia"/>
              <a:cs typeface="Georgia"/>
              <a:sym typeface="Georgia"/>
            </a:endParaRPr>
          </a:p>
          <a:p>
            <a:pPr lvl="0">
              <a:spcBef>
                <a:spcPts val="0"/>
              </a:spcBef>
              <a:buNone/>
            </a:pPr>
            <a:endParaRPr>
              <a:latin typeface="Georgia"/>
              <a:ea typeface="Georgia"/>
              <a:cs typeface="Georgia"/>
              <a:sym typeface="Georgia"/>
            </a:endParaRPr>
          </a:p>
          <a:p>
            <a:pPr lvl="0">
              <a:spcBef>
                <a:spcPts val="0"/>
              </a:spcBef>
              <a:buNone/>
            </a:pPr>
            <a:endParaRPr>
              <a:latin typeface="Georgia"/>
              <a:ea typeface="Georgia"/>
              <a:cs typeface="Georgia"/>
              <a:sym typeface="Georgia"/>
            </a:endParaRPr>
          </a:p>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a:solidFill>
                  <a:srgbClr val="3D85C6"/>
                </a:solidFill>
                <a:latin typeface="Open Sans"/>
                <a:ea typeface="Open Sans"/>
                <a:cs typeface="Open Sans"/>
                <a:sym typeface="Open Sans"/>
              </a:rPr>
              <a:t>All Fouls Created Equal…?</a:t>
            </a:r>
          </a:p>
          <a:p>
            <a:pPr lvl="0">
              <a:spcBef>
                <a:spcPts val="0"/>
              </a:spcBef>
              <a:buNone/>
            </a:pPr>
            <a:endParaRPr/>
          </a:p>
        </p:txBody>
      </p:sp>
      <p:sp>
        <p:nvSpPr>
          <p:cNvPr id="72" name="Shape 72"/>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spcBef>
                <a:spcPts val="0"/>
              </a:spcBef>
              <a:buNone/>
            </a:pPr>
            <a:endParaRPr/>
          </a:p>
        </p:txBody>
      </p:sp>
      <p:sp>
        <p:nvSpPr>
          <p:cNvPr id="73" name="Shape 73"/>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pic>
        <p:nvPicPr>
          <p:cNvPr id="74" name="Shape 74" descr="lebron1.jpg"/>
          <p:cNvPicPr preferRelativeResize="0"/>
          <p:nvPr/>
        </p:nvPicPr>
        <p:blipFill>
          <a:blip r:embed="rId3">
            <a:alphaModFix/>
          </a:blip>
          <a:stretch>
            <a:fillRect/>
          </a:stretch>
        </p:blipFill>
        <p:spPr>
          <a:xfrm>
            <a:off x="77325" y="1152475"/>
            <a:ext cx="4289001" cy="3197625"/>
          </a:xfrm>
          <a:prstGeom prst="rect">
            <a:avLst/>
          </a:prstGeom>
          <a:noFill/>
          <a:ln>
            <a:noFill/>
          </a:ln>
        </p:spPr>
      </p:pic>
      <p:pic>
        <p:nvPicPr>
          <p:cNvPr id="75" name="Shape 75" descr="steph2.JPG"/>
          <p:cNvPicPr preferRelativeResize="0"/>
          <p:nvPr/>
        </p:nvPicPr>
        <p:blipFill rotWithShape="1">
          <a:blip r:embed="rId4">
            <a:alphaModFix/>
          </a:blip>
          <a:srcRect l="5571"/>
          <a:stretch/>
        </p:blipFill>
        <p:spPr>
          <a:xfrm>
            <a:off x="4536674" y="1118300"/>
            <a:ext cx="4591350" cy="32659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solidFill>
                  <a:srgbClr val="3D85C6"/>
                </a:solidFill>
                <a:latin typeface="Open Sans"/>
                <a:ea typeface="Open Sans"/>
                <a:cs typeface="Open Sans"/>
                <a:sym typeface="Open Sans"/>
              </a:rPr>
              <a:t>Shelvin Mack vs. LeBron James</a:t>
            </a:r>
          </a:p>
        </p:txBody>
      </p:sp>
      <p:sp>
        <p:nvSpPr>
          <p:cNvPr id="81" name="Shape 81"/>
          <p:cNvSpPr txBox="1">
            <a:spLocks noGrp="1"/>
          </p:cNvSpPr>
          <p:nvPr>
            <p:ph type="body" idx="1"/>
          </p:nvPr>
        </p:nvSpPr>
        <p:spPr>
          <a:xfrm>
            <a:off x="311700" y="1152475"/>
            <a:ext cx="3098100" cy="3416400"/>
          </a:xfrm>
          <a:prstGeom prst="rect">
            <a:avLst/>
          </a:prstGeom>
        </p:spPr>
        <p:txBody>
          <a:bodyPr lIns="91425" tIns="91425" rIns="91425" bIns="91425" anchor="t" anchorCtr="0">
            <a:noAutofit/>
          </a:bodyPr>
          <a:lstStyle/>
          <a:p>
            <a:pPr marL="457200" lvl="0" indent="-228600" rtl="0">
              <a:spcBef>
                <a:spcPts val="0"/>
              </a:spcBef>
              <a:buFont typeface="Open Sans"/>
              <a:buChar char="●"/>
            </a:pPr>
            <a:r>
              <a:rPr lang="en">
                <a:latin typeface="Open Sans"/>
                <a:ea typeface="Open Sans"/>
                <a:cs typeface="Open Sans"/>
                <a:sym typeface="Open Sans"/>
              </a:rPr>
              <a:t>Quin Snyder instructs Mack to foul James to prevent a transition bucket</a:t>
            </a:r>
          </a:p>
          <a:p>
            <a:pPr marL="457200" lvl="0" indent="-228600" rtl="0">
              <a:spcBef>
                <a:spcPts val="0"/>
              </a:spcBef>
              <a:buFont typeface="Open Sans"/>
              <a:buChar char="●"/>
            </a:pPr>
            <a:r>
              <a:rPr lang="en">
                <a:latin typeface="Open Sans"/>
                <a:ea typeface="Open Sans"/>
                <a:cs typeface="Open Sans"/>
                <a:sym typeface="Open Sans"/>
              </a:rPr>
              <a:t>Mack puts his hands on LeBron’s knee and thigh, but because LeBron is so strong and bulky, Mack never really “impedes” LeBron’s progress.</a:t>
            </a:r>
          </a:p>
        </p:txBody>
      </p:sp>
      <p:pic>
        <p:nvPicPr>
          <p:cNvPr id="82" name="Shape 82" descr="Screen Shot 2017-01-12 at 8.05.53 PM.png"/>
          <p:cNvPicPr preferRelativeResize="0"/>
          <p:nvPr/>
        </p:nvPicPr>
        <p:blipFill>
          <a:blip r:embed="rId3">
            <a:alphaModFix/>
          </a:blip>
          <a:stretch>
            <a:fillRect/>
          </a:stretch>
        </p:blipFill>
        <p:spPr>
          <a:xfrm>
            <a:off x="3474300" y="1211837"/>
            <a:ext cx="5358001" cy="3053650"/>
          </a:xfrm>
          <a:prstGeom prst="rect">
            <a:avLst/>
          </a:prstGeom>
          <a:noFill/>
          <a:ln>
            <a:noFill/>
          </a:ln>
        </p:spPr>
      </p:pic>
      <p:sp>
        <p:nvSpPr>
          <p:cNvPr id="83" name="Shape 83"/>
          <p:cNvSpPr txBox="1"/>
          <p:nvPr/>
        </p:nvSpPr>
        <p:spPr>
          <a:xfrm>
            <a:off x="3409800" y="4596400"/>
            <a:ext cx="5637300" cy="401700"/>
          </a:xfrm>
          <a:prstGeom prst="rect">
            <a:avLst/>
          </a:prstGeom>
          <a:noFill/>
          <a:ln>
            <a:noFill/>
          </a:ln>
        </p:spPr>
        <p:txBody>
          <a:bodyPr lIns="91425" tIns="91425" rIns="91425" bIns="91425" anchor="t" anchorCtr="0">
            <a:noAutofit/>
          </a:bodyPr>
          <a:lstStyle/>
          <a:p>
            <a:pPr marL="457200" lvl="0" indent="-342900" rtl="0">
              <a:spcBef>
                <a:spcPts val="0"/>
              </a:spcBef>
              <a:buClr>
                <a:schemeClr val="dk2"/>
              </a:buClr>
              <a:buSzPct val="100000"/>
              <a:buFont typeface="Open Sans"/>
              <a:buChar char="●"/>
            </a:pPr>
            <a:r>
              <a:rPr lang="en" sz="1800">
                <a:solidFill>
                  <a:schemeClr val="dk2"/>
                </a:solidFill>
                <a:latin typeface="Open Sans"/>
                <a:ea typeface="Open Sans"/>
                <a:cs typeface="Open Sans"/>
                <a:sym typeface="Open Sans"/>
              </a:rPr>
              <a:t>INC: Mack Committing, James Disadvantaged</a:t>
            </a:r>
          </a:p>
        </p:txBody>
      </p:sp>
      <p:sp>
        <p:nvSpPr>
          <p:cNvPr id="84" name="Shape 84"/>
          <p:cNvSpPr txBox="1"/>
          <p:nvPr/>
        </p:nvSpPr>
        <p:spPr>
          <a:xfrm>
            <a:off x="3320850" y="0"/>
            <a:ext cx="5815200" cy="521400"/>
          </a:xfrm>
          <a:prstGeom prst="rect">
            <a:avLst/>
          </a:prstGeom>
          <a:noFill/>
          <a:ln>
            <a:noFill/>
          </a:ln>
        </p:spPr>
        <p:txBody>
          <a:bodyPr lIns="91425" tIns="91425" rIns="91425" bIns="91425" anchor="t" anchorCtr="0">
            <a:noAutofit/>
          </a:bodyPr>
          <a:lstStyle/>
          <a:p>
            <a:pPr marL="0" lvl="0" indent="0" rtl="0">
              <a:spcBef>
                <a:spcPts val="0"/>
              </a:spcBef>
              <a:buNone/>
            </a:pPr>
            <a:endParaRPr sz="2000">
              <a:solidFill>
                <a:srgbClr val="3D85C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3D85C6"/>
                </a:solidFill>
                <a:latin typeface="Open Sans"/>
                <a:ea typeface="Open Sans"/>
                <a:cs typeface="Open Sans"/>
                <a:sym typeface="Open Sans"/>
              </a:rPr>
              <a:t>Observations of LeBron’s refereeing</a:t>
            </a:r>
          </a:p>
        </p:txBody>
      </p:sp>
      <p:sp>
        <p:nvSpPr>
          <p:cNvPr id="90" name="Shape 90"/>
          <p:cNvSpPr txBox="1">
            <a:spLocks noGrp="1"/>
          </p:cNvSpPr>
          <p:nvPr>
            <p:ph type="body" idx="1"/>
          </p:nvPr>
        </p:nvSpPr>
        <p:spPr>
          <a:xfrm>
            <a:off x="201475" y="1017725"/>
            <a:ext cx="6323400" cy="3416400"/>
          </a:xfrm>
          <a:prstGeom prst="rect">
            <a:avLst/>
          </a:prstGeom>
        </p:spPr>
        <p:txBody>
          <a:bodyPr lIns="91425" tIns="91425" rIns="91425" bIns="91425" anchor="t" anchorCtr="0">
            <a:noAutofit/>
          </a:bodyPr>
          <a:lstStyle/>
          <a:p>
            <a:pPr marL="457200" lvl="0" indent="-355600" rtl="0">
              <a:spcBef>
                <a:spcPts val="0"/>
              </a:spcBef>
              <a:buSzPct val="100000"/>
              <a:buChar char="●"/>
            </a:pPr>
            <a:r>
              <a:rPr lang="en" sz="2000">
                <a:latin typeface="Open Sans"/>
                <a:ea typeface="Open Sans"/>
                <a:cs typeface="Open Sans"/>
                <a:sym typeface="Open Sans"/>
              </a:rPr>
              <a:t>“</a:t>
            </a:r>
            <a:r>
              <a:rPr lang="en" sz="2000">
                <a:solidFill>
                  <a:srgbClr val="48494A"/>
                </a:solidFill>
                <a:highlight>
                  <a:srgbClr val="FFFFFF"/>
                </a:highlight>
                <a:latin typeface="Open Sans"/>
                <a:ea typeface="Open Sans"/>
                <a:cs typeface="Open Sans"/>
                <a:sym typeface="Open Sans"/>
              </a:rPr>
              <a:t>He's so strong and so physical, when he goes to the basket, guys are bouncing off of him. Those are still fouls, but he doesn't get that call because he's </a:t>
            </a:r>
            <a:r>
              <a:rPr lang="en" sz="2000" b="1">
                <a:solidFill>
                  <a:srgbClr val="48494A"/>
                </a:solidFill>
                <a:highlight>
                  <a:srgbClr val="FFFFFF"/>
                </a:highlight>
                <a:latin typeface="Open Sans"/>
                <a:ea typeface="Open Sans"/>
                <a:cs typeface="Open Sans"/>
                <a:sym typeface="Open Sans"/>
              </a:rPr>
              <a:t>so big</a:t>
            </a:r>
            <a:r>
              <a:rPr lang="en" sz="2000">
                <a:solidFill>
                  <a:srgbClr val="48494A"/>
                </a:solidFill>
                <a:highlight>
                  <a:srgbClr val="FFFFFF"/>
                </a:highlight>
                <a:latin typeface="Open Sans"/>
                <a:ea typeface="Open Sans"/>
                <a:cs typeface="Open Sans"/>
                <a:sym typeface="Open Sans"/>
              </a:rPr>
              <a:t> and </a:t>
            </a:r>
            <a:r>
              <a:rPr lang="en" sz="2000" b="1">
                <a:solidFill>
                  <a:srgbClr val="48494A"/>
                </a:solidFill>
                <a:highlight>
                  <a:srgbClr val="FFFFFF"/>
                </a:highlight>
                <a:latin typeface="Open Sans"/>
                <a:ea typeface="Open Sans"/>
                <a:cs typeface="Open Sans"/>
                <a:sym typeface="Open Sans"/>
              </a:rPr>
              <a:t>so strong</a:t>
            </a:r>
            <a:r>
              <a:rPr lang="en" sz="2000">
                <a:solidFill>
                  <a:srgbClr val="48494A"/>
                </a:solidFill>
                <a:highlight>
                  <a:srgbClr val="FFFFFF"/>
                </a:highlight>
                <a:latin typeface="Open Sans"/>
                <a:ea typeface="Open Sans"/>
                <a:cs typeface="Open Sans"/>
                <a:sym typeface="Open Sans"/>
              </a:rPr>
              <a:t> and so physical.” –</a:t>
            </a:r>
            <a:r>
              <a:rPr lang="en" sz="2000" b="1">
                <a:solidFill>
                  <a:srgbClr val="48494A"/>
                </a:solidFill>
                <a:highlight>
                  <a:srgbClr val="FFFFFF"/>
                </a:highlight>
                <a:latin typeface="Open Sans"/>
                <a:ea typeface="Open Sans"/>
                <a:cs typeface="Open Sans"/>
                <a:sym typeface="Open Sans"/>
              </a:rPr>
              <a:t>Tyronn Lue</a:t>
            </a:r>
            <a:r>
              <a:rPr lang="en" sz="2000">
                <a:solidFill>
                  <a:srgbClr val="48494A"/>
                </a:solidFill>
                <a:highlight>
                  <a:srgbClr val="FFFFFF"/>
                </a:highlight>
                <a:latin typeface="Open Sans"/>
                <a:ea typeface="Open Sans"/>
                <a:cs typeface="Open Sans"/>
                <a:sym typeface="Open Sans"/>
              </a:rPr>
              <a:t> [on NBA’s refereeing of LeBron]</a:t>
            </a:r>
          </a:p>
          <a:p>
            <a:pPr marL="457200" lvl="0" indent="-355600" rtl="0">
              <a:spcBef>
                <a:spcPts val="0"/>
              </a:spcBef>
              <a:buClr>
                <a:srgbClr val="48494A"/>
              </a:buClr>
              <a:buSzPct val="100000"/>
              <a:buFont typeface="Georgia"/>
              <a:buChar char="●"/>
            </a:pPr>
            <a:r>
              <a:rPr lang="en" sz="2000">
                <a:solidFill>
                  <a:srgbClr val="48494A"/>
                </a:solidFill>
                <a:highlight>
                  <a:srgbClr val="FFFFFF"/>
                </a:highlight>
                <a:latin typeface="Open Sans"/>
                <a:ea typeface="Open Sans"/>
                <a:cs typeface="Open Sans"/>
                <a:sym typeface="Open Sans"/>
              </a:rPr>
              <a:t>“I’ve often called it the </a:t>
            </a:r>
            <a:r>
              <a:rPr lang="en" sz="2000" b="1">
                <a:solidFill>
                  <a:srgbClr val="48494A"/>
                </a:solidFill>
                <a:highlight>
                  <a:srgbClr val="FFFFFF"/>
                </a:highlight>
                <a:latin typeface="Open Sans"/>
                <a:ea typeface="Open Sans"/>
                <a:cs typeface="Open Sans"/>
                <a:sym typeface="Open Sans"/>
              </a:rPr>
              <a:t>Shaq syndrome</a:t>
            </a:r>
            <a:r>
              <a:rPr lang="en" sz="2000">
                <a:solidFill>
                  <a:srgbClr val="48494A"/>
                </a:solidFill>
                <a:highlight>
                  <a:srgbClr val="FFFFFF"/>
                </a:highlight>
                <a:latin typeface="Open Sans"/>
                <a:ea typeface="Open Sans"/>
                <a:cs typeface="Open Sans"/>
                <a:sym typeface="Open Sans"/>
              </a:rPr>
              <a:t> that LeBron suffers from. He’s actually too good for his own good. He’s too big, and too strong, and too powerful, and too quick. And he doesn’t get reffed fairly.” –</a:t>
            </a:r>
            <a:r>
              <a:rPr lang="en" sz="2000" b="1">
                <a:solidFill>
                  <a:srgbClr val="48494A"/>
                </a:solidFill>
                <a:highlight>
                  <a:srgbClr val="FFFFFF"/>
                </a:highlight>
                <a:latin typeface="Open Sans"/>
                <a:ea typeface="Open Sans"/>
                <a:cs typeface="Open Sans"/>
                <a:sym typeface="Open Sans"/>
              </a:rPr>
              <a:t>Skip Bayless</a:t>
            </a:r>
            <a:r>
              <a:rPr lang="en" sz="2000">
                <a:solidFill>
                  <a:srgbClr val="48494A"/>
                </a:solidFill>
                <a:highlight>
                  <a:srgbClr val="FFFFFF"/>
                </a:highlight>
                <a:latin typeface="Open Sans"/>
                <a:ea typeface="Open Sans"/>
                <a:cs typeface="Open Sans"/>
                <a:sym typeface="Open Sans"/>
              </a:rPr>
              <a:t>, UNDISPUTED</a:t>
            </a:r>
          </a:p>
        </p:txBody>
      </p:sp>
      <p:pic>
        <p:nvPicPr>
          <p:cNvPr id="91" name="Shape 91"/>
          <p:cNvPicPr preferRelativeResize="0"/>
          <p:nvPr/>
        </p:nvPicPr>
        <p:blipFill>
          <a:blip r:embed="rId3">
            <a:alphaModFix/>
          </a:blip>
          <a:stretch>
            <a:fillRect/>
          </a:stretch>
        </p:blipFill>
        <p:spPr>
          <a:xfrm>
            <a:off x="6725662" y="1017725"/>
            <a:ext cx="2179724" cy="1453149"/>
          </a:xfrm>
          <a:prstGeom prst="rect">
            <a:avLst/>
          </a:prstGeom>
          <a:noFill/>
          <a:ln>
            <a:noFill/>
          </a:ln>
        </p:spPr>
      </p:pic>
      <p:pic>
        <p:nvPicPr>
          <p:cNvPr id="92" name="Shape 92"/>
          <p:cNvPicPr preferRelativeResize="0"/>
          <p:nvPr/>
        </p:nvPicPr>
        <p:blipFill>
          <a:blip r:embed="rId4">
            <a:alphaModFix/>
          </a:blip>
          <a:stretch>
            <a:fillRect/>
          </a:stretch>
        </p:blipFill>
        <p:spPr>
          <a:xfrm>
            <a:off x="6850437" y="3105249"/>
            <a:ext cx="1930150" cy="1930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3D85C6"/>
                </a:solidFill>
                <a:latin typeface="Open Sans"/>
                <a:ea typeface="Open Sans"/>
                <a:cs typeface="Open Sans"/>
                <a:sym typeface="Open Sans"/>
              </a:rPr>
              <a:t>Evolution of the Personal Foul</a:t>
            </a:r>
          </a:p>
        </p:txBody>
      </p:sp>
      <p:sp>
        <p:nvSpPr>
          <p:cNvPr id="98" name="Shape 98"/>
          <p:cNvSpPr txBox="1">
            <a:spLocks noGrp="1"/>
          </p:cNvSpPr>
          <p:nvPr>
            <p:ph type="body" idx="1"/>
          </p:nvPr>
        </p:nvSpPr>
        <p:spPr>
          <a:xfrm>
            <a:off x="378475" y="1106950"/>
            <a:ext cx="8335500" cy="2997000"/>
          </a:xfrm>
          <a:prstGeom prst="rect">
            <a:avLst/>
          </a:prstGeom>
        </p:spPr>
        <p:txBody>
          <a:bodyPr lIns="91425" tIns="91425" rIns="91425" bIns="91425" anchor="t" anchorCtr="0">
            <a:noAutofit/>
          </a:bodyPr>
          <a:lstStyle/>
          <a:p>
            <a:pPr marL="457200" lvl="0" indent="-228600" rtl="0">
              <a:spcBef>
                <a:spcPts val="0"/>
              </a:spcBef>
              <a:buFont typeface="Open Sans"/>
              <a:buChar char="●"/>
            </a:pPr>
            <a:r>
              <a:rPr lang="en">
                <a:latin typeface="Open Sans"/>
                <a:ea typeface="Open Sans"/>
                <a:cs typeface="Open Sans"/>
                <a:sym typeface="Open Sans"/>
              </a:rPr>
              <a:t>Prior to the 2004-2005 NBA Season, players were allowed to keep their hands on the opposing players, but were not allowed to touch their hands, shoulders, arms, and legs</a:t>
            </a:r>
          </a:p>
          <a:p>
            <a:pPr marL="914400" lvl="1" indent="-342900" rtl="0">
              <a:spcBef>
                <a:spcPts val="0"/>
              </a:spcBef>
              <a:buSzPct val="100000"/>
              <a:buFont typeface="Open Sans"/>
              <a:buChar char="○"/>
            </a:pPr>
            <a:r>
              <a:rPr lang="en" sz="1800">
                <a:latin typeface="Open Sans"/>
                <a:ea typeface="Open Sans"/>
                <a:cs typeface="Open Sans"/>
                <a:sym typeface="Open Sans"/>
              </a:rPr>
              <a:t>NBA tried to prohibit the hand-checking practice during the 1978-79 season so long as it didn’t “impede a player’s forward progress”</a:t>
            </a:r>
          </a:p>
          <a:p>
            <a:pPr marL="457200" lvl="0" indent="-228600" rtl="0">
              <a:spcBef>
                <a:spcPts val="0"/>
              </a:spcBef>
              <a:buFont typeface="Open Sans"/>
              <a:buChar char="●"/>
            </a:pPr>
            <a:r>
              <a:rPr lang="en">
                <a:latin typeface="Open Sans"/>
                <a:ea typeface="Open Sans"/>
                <a:cs typeface="Open Sans"/>
                <a:sym typeface="Open Sans"/>
              </a:rPr>
              <a:t>After the 2004-2005 NBA Season, a hand-checking rule was implemented and any contact between the defensive and offensive player that impeded the offensive player’s movement (speed, quickness, balance, rhythm) was a foul</a:t>
            </a:r>
          </a:p>
        </p:txBody>
      </p:sp>
      <p:pic>
        <p:nvPicPr>
          <p:cNvPr id="99" name="Shape 99" descr="charles-barkley.jpg"/>
          <p:cNvPicPr preferRelativeResize="0"/>
          <p:nvPr/>
        </p:nvPicPr>
        <p:blipFill>
          <a:blip r:embed="rId3">
            <a:alphaModFix/>
          </a:blip>
          <a:stretch>
            <a:fillRect/>
          </a:stretch>
        </p:blipFill>
        <p:spPr>
          <a:xfrm>
            <a:off x="6429275" y="3825975"/>
            <a:ext cx="2009611" cy="1130425"/>
          </a:xfrm>
          <a:prstGeom prst="rect">
            <a:avLst/>
          </a:prstGeom>
          <a:noFill/>
          <a:ln>
            <a:noFill/>
          </a:ln>
        </p:spPr>
      </p:pic>
      <p:sp>
        <p:nvSpPr>
          <p:cNvPr id="100" name="Shape 100"/>
          <p:cNvSpPr txBox="1"/>
          <p:nvPr/>
        </p:nvSpPr>
        <p:spPr>
          <a:xfrm>
            <a:off x="396700" y="4226975"/>
            <a:ext cx="5950500" cy="811500"/>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spcAft>
                <a:spcPts val="1600"/>
              </a:spcAft>
              <a:buClr>
                <a:schemeClr val="dk2"/>
              </a:buClr>
              <a:buSzPct val="100000"/>
              <a:buFont typeface="Georgia"/>
              <a:buChar char="●"/>
            </a:pPr>
            <a:r>
              <a:rPr lang="en" sz="1800">
                <a:solidFill>
                  <a:schemeClr val="dk2"/>
                </a:solidFill>
                <a:latin typeface="Open Sans"/>
                <a:ea typeface="Open Sans"/>
                <a:cs typeface="Open Sans"/>
                <a:sym typeface="Open Sans"/>
              </a:rPr>
              <a:t>“NBA is watered down, worst I’ve ever seen it” –</a:t>
            </a:r>
            <a:r>
              <a:rPr lang="en" sz="1800" b="1">
                <a:solidFill>
                  <a:schemeClr val="dk2"/>
                </a:solidFill>
                <a:latin typeface="Open Sans"/>
                <a:ea typeface="Open Sans"/>
                <a:cs typeface="Open Sans"/>
                <a:sym typeface="Open Sans"/>
              </a:rPr>
              <a:t>Charles Barkley</a:t>
            </a:r>
            <a:r>
              <a:rPr lang="en" sz="1800">
                <a:solidFill>
                  <a:schemeClr val="dk2"/>
                </a:solidFill>
                <a:latin typeface="Open Sans"/>
                <a:ea typeface="Open Sans"/>
                <a:cs typeface="Open Sans"/>
                <a:sym typeface="Open Sans"/>
              </a:rPr>
              <a:t>, on </a:t>
            </a:r>
            <a:r>
              <a:rPr lang="en" sz="1800" i="1">
                <a:solidFill>
                  <a:schemeClr val="dk2"/>
                </a:solidFill>
                <a:latin typeface="Open Sans"/>
                <a:ea typeface="Open Sans"/>
                <a:cs typeface="Open Sans"/>
                <a:sym typeface="Open Sans"/>
              </a:rPr>
              <a:t>The Dan Patrick Show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106" name="Shape 10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07" name="Shape 107" descr="Screen Shot 2017-05-15 at 5.54.15 PM.png"/>
          <p:cNvPicPr preferRelativeResize="0"/>
          <p:nvPr/>
        </p:nvPicPr>
        <p:blipFill>
          <a:blip r:embed="rId3">
            <a:alphaModFix/>
          </a:blip>
          <a:stretch>
            <a:fillRect/>
          </a:stretch>
        </p:blipFill>
        <p:spPr>
          <a:xfrm>
            <a:off x="176999" y="7"/>
            <a:ext cx="3337750" cy="4712566"/>
          </a:xfrm>
          <a:prstGeom prst="rect">
            <a:avLst/>
          </a:prstGeom>
          <a:noFill/>
          <a:ln>
            <a:noFill/>
          </a:ln>
        </p:spPr>
      </p:pic>
      <p:pic>
        <p:nvPicPr>
          <p:cNvPr id="108" name="Shape 108" descr="hand-checking.jpeg"/>
          <p:cNvPicPr preferRelativeResize="0"/>
          <p:nvPr/>
        </p:nvPicPr>
        <p:blipFill rotWithShape="1">
          <a:blip r:embed="rId4">
            <a:alphaModFix/>
          </a:blip>
          <a:srcRect l="31907"/>
          <a:stretch/>
        </p:blipFill>
        <p:spPr>
          <a:xfrm>
            <a:off x="3845375" y="0"/>
            <a:ext cx="5298625" cy="5143500"/>
          </a:xfrm>
          <a:prstGeom prst="rect">
            <a:avLst/>
          </a:prstGeom>
          <a:noFill/>
          <a:ln>
            <a:noFill/>
          </a:ln>
        </p:spPr>
      </p:pic>
      <p:sp>
        <p:nvSpPr>
          <p:cNvPr id="109" name="Shape 109"/>
          <p:cNvSpPr txBox="1"/>
          <p:nvPr/>
        </p:nvSpPr>
        <p:spPr>
          <a:xfrm>
            <a:off x="456075" y="4703625"/>
            <a:ext cx="3000000" cy="415500"/>
          </a:xfrm>
          <a:prstGeom prst="rect">
            <a:avLst/>
          </a:prstGeom>
          <a:noFill/>
          <a:ln>
            <a:noFill/>
          </a:ln>
        </p:spPr>
        <p:txBody>
          <a:bodyPr lIns="91425" tIns="91425" rIns="91425" bIns="91425" anchor="ctr" anchorCtr="0">
            <a:noAutofit/>
          </a:bodyPr>
          <a:lstStyle/>
          <a:p>
            <a:pPr lvl="0" rtl="0">
              <a:spcBef>
                <a:spcPts val="0"/>
              </a:spcBef>
              <a:buNone/>
            </a:pPr>
            <a:r>
              <a:rPr lang="en">
                <a:solidFill>
                  <a:schemeClr val="dk1"/>
                </a:solidFill>
                <a:latin typeface="Open Sans"/>
                <a:ea typeface="Open Sans"/>
                <a:cs typeface="Open Sans"/>
                <a:sym typeface="Open Sans"/>
              </a:rPr>
              <a:t>Source: </a:t>
            </a:r>
            <a:r>
              <a:rPr lang="en" i="1">
                <a:solidFill>
                  <a:schemeClr val="dk1"/>
                </a:solidFill>
                <a:latin typeface="Open Sans"/>
                <a:ea typeface="Open Sans"/>
                <a:cs typeface="Open Sans"/>
                <a:sym typeface="Open Sans"/>
              </a:rPr>
              <a:t>The Washington Post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3D85C6"/>
                </a:solidFill>
                <a:latin typeface="Open Sans"/>
                <a:ea typeface="Open Sans"/>
                <a:cs typeface="Open Sans"/>
                <a:sym typeface="Open Sans"/>
              </a:rPr>
              <a:t>The Current Definition of the Personal Foul</a:t>
            </a:r>
          </a:p>
        </p:txBody>
      </p:sp>
      <p:sp>
        <p:nvSpPr>
          <p:cNvPr id="115" name="Shape 115"/>
          <p:cNvSpPr txBox="1">
            <a:spLocks noGrp="1"/>
          </p:cNvSpPr>
          <p:nvPr>
            <p:ph type="body" idx="1"/>
          </p:nvPr>
        </p:nvSpPr>
        <p:spPr>
          <a:xfrm>
            <a:off x="311700" y="1152475"/>
            <a:ext cx="7887000" cy="3416400"/>
          </a:xfrm>
          <a:prstGeom prst="rect">
            <a:avLst/>
          </a:prstGeom>
        </p:spPr>
        <p:txBody>
          <a:bodyPr lIns="91425" tIns="91425" rIns="91425" bIns="91425" anchor="t" anchorCtr="0">
            <a:noAutofit/>
          </a:bodyPr>
          <a:lstStyle/>
          <a:p>
            <a:pPr marL="457200" lvl="0" indent="-228600" rtl="0">
              <a:spcBef>
                <a:spcPts val="0"/>
              </a:spcBef>
              <a:buFont typeface="Open Sans"/>
              <a:buChar char="●"/>
            </a:pPr>
            <a:r>
              <a:rPr lang="en">
                <a:latin typeface="Open Sans"/>
                <a:ea typeface="Open Sans"/>
                <a:cs typeface="Open Sans"/>
                <a:sym typeface="Open Sans"/>
              </a:rPr>
              <a:t>The 2015-2016 Official NBA Rulebook states that “a player shall not hold, push, charge into, impede the progress of an opponent by extending a hand, arm, leg or knee or by bending the body into a position that is not normal”</a:t>
            </a:r>
          </a:p>
          <a:p>
            <a:pPr marL="457200" lvl="0" indent="-228600" rtl="0">
              <a:spcBef>
                <a:spcPts val="0"/>
              </a:spcBef>
              <a:buFont typeface="Georgia"/>
              <a:buChar char="●"/>
            </a:pPr>
            <a:r>
              <a:rPr lang="en">
                <a:latin typeface="Open Sans"/>
                <a:ea typeface="Open Sans"/>
                <a:cs typeface="Open Sans"/>
                <a:sym typeface="Open Sans"/>
              </a:rPr>
              <a:t>What </a:t>
            </a:r>
            <a:r>
              <a:rPr lang="en" b="1">
                <a:latin typeface="Open Sans"/>
                <a:ea typeface="Open Sans"/>
                <a:cs typeface="Open Sans"/>
                <a:sym typeface="Open Sans"/>
              </a:rPr>
              <a:t>specifically</a:t>
            </a:r>
            <a:r>
              <a:rPr lang="en">
                <a:latin typeface="Open Sans"/>
                <a:ea typeface="Open Sans"/>
                <a:cs typeface="Open Sans"/>
                <a:sym typeface="Open Sans"/>
              </a:rPr>
              <a:t> does “impeding the progress” of a player mean?</a:t>
            </a:r>
          </a:p>
          <a:p>
            <a:pPr marL="457200" lvl="0" indent="-228600" rtl="0">
              <a:spcBef>
                <a:spcPts val="0"/>
              </a:spcBef>
              <a:buFont typeface="Open Sans"/>
              <a:buChar char="●"/>
            </a:pPr>
            <a:r>
              <a:rPr lang="en">
                <a:latin typeface="Open Sans"/>
                <a:ea typeface="Open Sans"/>
                <a:cs typeface="Open Sans"/>
                <a:sym typeface="Open Sans"/>
              </a:rPr>
              <a:t>As impeding the progress of more bulkier player is harder than impeding the progress of a smaller player, is there a statistically significant difference between how smaller players are officiated?</a:t>
            </a:r>
          </a:p>
          <a:p>
            <a:pPr marL="457200" lvl="0" indent="-228600" rtl="0">
              <a:spcBef>
                <a:spcPts val="0"/>
              </a:spcBef>
              <a:buFont typeface="Open Sans"/>
              <a:buChar char="●"/>
            </a:pPr>
            <a:r>
              <a:rPr lang="en">
                <a:latin typeface="Open Sans"/>
                <a:ea typeface="Open Sans"/>
                <a:cs typeface="Open Sans"/>
                <a:sym typeface="Open Sans"/>
              </a:rPr>
              <a:t>This talk will attempt to analyze the current state of refereeing, and discuss ways the NBA can improve its officiating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3D85C6"/>
                </a:solidFill>
                <a:latin typeface="Open Sans"/>
                <a:ea typeface="Open Sans"/>
                <a:cs typeface="Open Sans"/>
                <a:sym typeface="Open Sans"/>
              </a:rPr>
              <a:t>Motivation to Increase Transparency</a:t>
            </a:r>
          </a:p>
        </p:txBody>
      </p:sp>
      <p:sp>
        <p:nvSpPr>
          <p:cNvPr id="121" name="Shape 121"/>
          <p:cNvSpPr txBox="1">
            <a:spLocks noGrp="1"/>
          </p:cNvSpPr>
          <p:nvPr>
            <p:ph type="body" idx="1"/>
          </p:nvPr>
        </p:nvSpPr>
        <p:spPr>
          <a:xfrm>
            <a:off x="311700" y="1152475"/>
            <a:ext cx="5125800" cy="3831900"/>
          </a:xfrm>
          <a:prstGeom prst="rect">
            <a:avLst/>
          </a:prstGeom>
        </p:spPr>
        <p:txBody>
          <a:bodyPr lIns="91425" tIns="91425" rIns="91425" bIns="91425" anchor="t" anchorCtr="0">
            <a:noAutofit/>
          </a:bodyPr>
          <a:lstStyle/>
          <a:p>
            <a:pPr marL="457200" lvl="0" indent="-228600" rtl="0">
              <a:spcBef>
                <a:spcPts val="0"/>
              </a:spcBef>
              <a:buFont typeface="Open Sans"/>
              <a:buChar char="●"/>
            </a:pPr>
            <a:r>
              <a:rPr lang="en">
                <a:latin typeface="Open Sans"/>
                <a:ea typeface="Open Sans"/>
                <a:cs typeface="Open Sans"/>
                <a:sym typeface="Open Sans"/>
              </a:rPr>
              <a:t>Occasionally, league acknowledged missed calls via media press release</a:t>
            </a:r>
          </a:p>
          <a:p>
            <a:pPr marL="457200" lvl="0" indent="-228600" rtl="0">
              <a:spcBef>
                <a:spcPts val="0"/>
              </a:spcBef>
              <a:buFont typeface="Open Sans"/>
              <a:buChar char="●"/>
            </a:pPr>
            <a:r>
              <a:rPr lang="en">
                <a:latin typeface="Open Sans"/>
                <a:ea typeface="Open Sans"/>
                <a:cs typeface="Open Sans"/>
                <a:sym typeface="Open Sans"/>
              </a:rPr>
              <a:t>NBA wanted to find a way to “build a greater awareness and understanding of the rules and processes that govern our game”</a:t>
            </a:r>
          </a:p>
          <a:p>
            <a:pPr marL="914400" lvl="1" indent="-342900" rtl="0">
              <a:spcBef>
                <a:spcPts val="0"/>
              </a:spcBef>
              <a:buSzPct val="100000"/>
              <a:buFont typeface="Open Sans"/>
              <a:buChar char="○"/>
            </a:pPr>
            <a:r>
              <a:rPr lang="en" sz="1800">
                <a:latin typeface="Open Sans"/>
                <a:ea typeface="Open Sans"/>
                <a:cs typeface="Open Sans"/>
                <a:sym typeface="Open Sans"/>
              </a:rPr>
              <a:t>Fans wanted to see accountability and consistency in the games</a:t>
            </a:r>
          </a:p>
          <a:p>
            <a:pPr marL="457200" lvl="0" indent="-228600" rtl="0">
              <a:spcBef>
                <a:spcPts val="0"/>
              </a:spcBef>
              <a:buFont typeface="Open Sans"/>
              <a:buChar char="●"/>
            </a:pPr>
            <a:r>
              <a:rPr lang="en">
                <a:latin typeface="Open Sans"/>
                <a:ea typeface="Open Sans"/>
                <a:cs typeface="Open Sans"/>
                <a:sym typeface="Open Sans"/>
              </a:rPr>
              <a:t>Officials are correct roughly 90% of the time</a:t>
            </a:r>
          </a:p>
          <a:p>
            <a:pPr marL="457200" lvl="0" indent="-228600" rtl="0">
              <a:spcBef>
                <a:spcPts val="0"/>
              </a:spcBef>
              <a:buFont typeface="Open Sans"/>
              <a:buChar char="●"/>
            </a:pPr>
            <a:r>
              <a:rPr lang="en">
                <a:latin typeface="Open Sans"/>
                <a:ea typeface="Open Sans"/>
                <a:cs typeface="Open Sans"/>
                <a:sym typeface="Open Sans"/>
              </a:rPr>
              <a:t>Not everyone was receptive of this development, as we will see later</a:t>
            </a:r>
          </a:p>
          <a:p>
            <a:pPr lvl="0" rtl="0">
              <a:spcBef>
                <a:spcPts val="0"/>
              </a:spcBef>
              <a:buNone/>
            </a:pPr>
            <a:endParaRPr>
              <a:latin typeface="Open Sans"/>
              <a:ea typeface="Open Sans"/>
              <a:cs typeface="Open Sans"/>
              <a:sym typeface="Open Sans"/>
            </a:endParaRPr>
          </a:p>
        </p:txBody>
      </p:sp>
      <p:pic>
        <p:nvPicPr>
          <p:cNvPr id="122" name="Shape 122"/>
          <p:cNvPicPr preferRelativeResize="0"/>
          <p:nvPr/>
        </p:nvPicPr>
        <p:blipFill>
          <a:blip r:embed="rId3">
            <a:alphaModFix/>
          </a:blip>
          <a:stretch>
            <a:fillRect/>
          </a:stretch>
        </p:blipFill>
        <p:spPr>
          <a:xfrm>
            <a:off x="5437500" y="1867775"/>
            <a:ext cx="3401700" cy="1913456"/>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F43F01E3DEA141AA0D0EADDAC5B0DD" ma:contentTypeVersion="1" ma:contentTypeDescription="Create a new document." ma:contentTypeScope="" ma:versionID="13d75791d17b8685492ae7af8b9330df">
  <xsd:schema xmlns:xsd="http://www.w3.org/2001/XMLSchema" xmlns:xs="http://www.w3.org/2001/XMLSchema" xmlns:p="http://schemas.microsoft.com/office/2006/metadata/properties" xmlns:ns1="http://schemas.microsoft.com/sharepoint/v3" targetNamespace="http://schemas.microsoft.com/office/2006/metadata/properties" ma:root="true" ma:fieldsID="9c3c86fa875a13c654da7718f28ac21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780D291-71F4-447E-BB1E-BD8FA1C8EAC3}"/>
</file>

<file path=customXml/itemProps2.xml><?xml version="1.0" encoding="utf-8"?>
<ds:datastoreItem xmlns:ds="http://schemas.openxmlformats.org/officeDocument/2006/customXml" ds:itemID="{FC825743-A5CF-4A81-99B1-3A29CAB6B8DF}"/>
</file>

<file path=customXml/itemProps3.xml><?xml version="1.0" encoding="utf-8"?>
<ds:datastoreItem xmlns:ds="http://schemas.openxmlformats.org/officeDocument/2006/customXml" ds:itemID="{91C75700-A242-4440-9069-EB7658AEA0A8}"/>
</file>

<file path=docProps/app.xml><?xml version="1.0" encoding="utf-8"?>
<Properties xmlns="http://schemas.openxmlformats.org/officeDocument/2006/extended-properties" xmlns:vt="http://schemas.openxmlformats.org/officeDocument/2006/docPropsVTypes">
  <TotalTime>0</TotalTime>
  <Words>1339</Words>
  <Application>Microsoft Office PowerPoint</Application>
  <PresentationFormat>On-screen Show (16:9)</PresentationFormat>
  <Paragraphs>198</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Georgia</vt:lpstr>
      <vt:lpstr>Open Sans</vt:lpstr>
      <vt:lpstr>simple-light-2</vt:lpstr>
      <vt:lpstr>NBA: Analyzing Trends in NBA Officiating</vt:lpstr>
      <vt:lpstr>Officiating Today</vt:lpstr>
      <vt:lpstr>All Fouls Created Equal…? </vt:lpstr>
      <vt:lpstr>Shelvin Mack vs. LeBron James</vt:lpstr>
      <vt:lpstr>Observations of LeBron’s refereeing</vt:lpstr>
      <vt:lpstr>Evolution of the Personal Foul</vt:lpstr>
      <vt:lpstr>PowerPoint Presentation</vt:lpstr>
      <vt:lpstr>The Current Definition of the Personal Foul</vt:lpstr>
      <vt:lpstr>Motivation to Increase Transparency</vt:lpstr>
      <vt:lpstr>How do we study officiating?</vt:lpstr>
      <vt:lpstr>L2M Data </vt:lpstr>
      <vt:lpstr>L2M Data Summary</vt:lpstr>
      <vt:lpstr>Model Framework</vt:lpstr>
      <vt:lpstr>Correct Call vs. Incorrect No-Call</vt:lpstr>
      <vt:lpstr>Correct Call vs. Incorrect No-Call </vt:lpstr>
      <vt:lpstr>Predicted Probability Graphs (CC vs. INC)</vt:lpstr>
      <vt:lpstr>Correct No-Call vs. Incorrect Call</vt:lpstr>
      <vt:lpstr>Correct No-Call vs. Incorrect Call </vt:lpstr>
      <vt:lpstr>Predicted Probability Graphs (CNC vs. IC)</vt:lpstr>
      <vt:lpstr>Conclusion</vt:lpstr>
      <vt:lpstr>Acknowledgments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NBA: Analyzing Trends in NBA Officiating</dc:title>
  <dc:creator>Wilcott, Diana</dc:creator>
  <cp:lastModifiedBy>Wilcott, Diana</cp:lastModifiedBy>
  <cp:revision>1</cp:revision>
  <dcterms:modified xsi:type="dcterms:W3CDTF">2017-07-11T14:35:23Z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0x0101005FF43F01E3DEA141AA0D0EADDAC5B0DD</vt:lpwstr>
  </property>
</Properties>
</file>