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7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8" r:id="rId22"/>
    <p:sldId id="279" r:id="rId23"/>
    <p:sldId id="280" r:id="rId24"/>
    <p:sldId id="282" r:id="rId25"/>
    <p:sldId id="283" r:id="rId26"/>
    <p:sldId id="281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E86"/>
    <a:srgbClr val="5E2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4649"/>
  </p:normalViewPr>
  <p:slideViewPr>
    <p:cSldViewPr snapToGrid="0" snapToObjects="1">
      <p:cViewPr varScale="1">
        <p:scale>
          <a:sx n="92" d="100"/>
          <a:sy n="92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slide" Target="slides/slide35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customXml" Target="../customXml/item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7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3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6B233-FFF0-8E46-9ECB-8670FFB40D7C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E8610-03F3-0240-AD8F-7A1AD43C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7355" y="1136072"/>
            <a:ext cx="7533409" cy="1842801"/>
          </a:xfrm>
        </p:spPr>
        <p:txBody>
          <a:bodyPr/>
          <a:lstStyle/>
          <a:p>
            <a:pPr algn="l"/>
            <a:r>
              <a:rPr lang="en-US" b="1" dirty="0" smtClean="0"/>
              <a:t>Basketball Analytics</a:t>
            </a:r>
            <a:br>
              <a:rPr lang="en-US" b="1" dirty="0" smtClean="0"/>
            </a:br>
            <a:r>
              <a:rPr lang="en-US" sz="5400" b="1" dirty="0" smtClean="0">
                <a:solidFill>
                  <a:srgbClr val="582E86"/>
                </a:solidFill>
                <a:ea typeface="Eurostile" charset="0"/>
                <a:cs typeface="Eurostile" charset="0"/>
              </a:rPr>
              <a:t>Spatial Tracking</a:t>
            </a:r>
            <a:endParaRPr lang="en-US" sz="5400" b="1" dirty="0">
              <a:solidFill>
                <a:srgbClr val="582E86"/>
              </a:solidFill>
              <a:ea typeface="Eurostile" charset="0"/>
              <a:cs typeface="Eurostil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891" y="4516424"/>
            <a:ext cx="3491345" cy="1233200"/>
          </a:xfrm>
        </p:spPr>
        <p:txBody>
          <a:bodyPr/>
          <a:lstStyle/>
          <a:p>
            <a:pPr algn="l">
              <a:spcBef>
                <a:spcPts val="400"/>
              </a:spcBef>
            </a:pPr>
            <a:r>
              <a:rPr lang="en-US" dirty="0" smtClean="0"/>
              <a:t>Stephen </a:t>
            </a:r>
            <a:r>
              <a:rPr lang="en-US" dirty="0" err="1" smtClean="0"/>
              <a:t>Shea</a:t>
            </a:r>
            <a:r>
              <a:rPr lang="en-US" dirty="0" smtClean="0"/>
              <a:t>, Ph.D.</a:t>
            </a:r>
          </a:p>
          <a:p>
            <a:pPr algn="l">
              <a:spcBef>
                <a:spcPts val="400"/>
              </a:spcBef>
            </a:pPr>
            <a:r>
              <a:rPr lang="en-US" sz="1800" dirty="0" smtClean="0"/>
              <a:t>Chair of Mathematics</a:t>
            </a:r>
          </a:p>
          <a:p>
            <a:pPr algn="l">
              <a:spcBef>
                <a:spcPts val="400"/>
              </a:spcBef>
            </a:pPr>
            <a:r>
              <a:rPr lang="en-US" sz="1800" dirty="0" smtClean="0"/>
              <a:t>Saint Anselm College</a:t>
            </a:r>
            <a:endParaRPr lang="en-US" sz="1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43891" y="3408219"/>
            <a:ext cx="3491345" cy="581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sz="3200" dirty="0" smtClean="0"/>
              <a:t>July 13, 2017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139" y="2784765"/>
            <a:ext cx="2763982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/>
              <a:t>“My first 5 years in the league, I took 82 3s.”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“My first 5 years in the league, I took 82 3s.”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“After the 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year, I took 82 in probably 40 games when I got to the Rockets.”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“My first 5 years in the league, I took 82 3s.”</a:t>
            </a:r>
          </a:p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“After the 5</a:t>
            </a:r>
            <a:r>
              <a:rPr lang="en-US" sz="3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year, I took 82 in probably 40 games when I got to the Rockets.”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“I became a 3pt shooter because I had a big beast mode in the middle that drew 2 men.”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“My first 5 years in the league, I took 82 3s.”</a:t>
            </a:r>
          </a:p>
          <a:p>
            <a:pPr>
              <a:buFont typeface="Arial" charset="0"/>
              <a:buChar char="•"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“After the 5</a:t>
            </a:r>
            <a:r>
              <a:rPr lang="en-US" sz="3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year, I took 82 in probably 40 games when I got to the Rockets.”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“I became a 3pt shooter because I had a big beast mode in the middle that drew 2 men.”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6009" y="3329348"/>
            <a:ext cx="6070599" cy="10113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582E86"/>
                </a:solidFill>
              </a:rPr>
              <a:t>Context!</a:t>
            </a:r>
            <a:endParaRPr lang="en-US" sz="40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/>
              <a:t>Kenny Smith: Analytics are flawed because they don’t account for context.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4128655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Kenny Smith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/>
              <a:t>Kenny Smith: Analytics are flawed because they don’t account for context.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No, we use analytics to understand context!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866" y="3602182"/>
            <a:ext cx="2573061" cy="23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555673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Product Placement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9" y="2070103"/>
            <a:ext cx="2729346" cy="4089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435" y="365125"/>
            <a:ext cx="48006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564" y="3410412"/>
            <a:ext cx="4073236" cy="27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702186"/>
              </p:ext>
            </p:extLst>
          </p:nvPr>
        </p:nvGraphicFramePr>
        <p:xfrm>
          <a:off x="2001983" y="2527083"/>
          <a:ext cx="4280599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2684"/>
                <a:gridCol w="789305"/>
                <a:gridCol w="789305"/>
                <a:gridCol w="7893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Player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PPG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TS%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PPS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R. Westbrook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31.6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.554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J. Harden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Leonard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L. James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26.4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Durant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.651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564" y="3410412"/>
            <a:ext cx="4073236" cy="27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001491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Locations of the players and ball multiple times a 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702186"/>
              </p:ext>
            </p:extLst>
          </p:nvPr>
        </p:nvGraphicFramePr>
        <p:xfrm>
          <a:off x="2001983" y="2527083"/>
          <a:ext cx="4280599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2684"/>
                <a:gridCol w="789305"/>
                <a:gridCol w="789305"/>
                <a:gridCol w="7893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Player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PPG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TS%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PPS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R. Westbrook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31.6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.554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J. Harden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Leonard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L. James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26.4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Durant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.651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19309" y="966754"/>
            <a:ext cx="108065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82E86"/>
                </a:solidFill>
              </a:rPr>
              <a:t>FG%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36180" y="2775622"/>
            <a:ext cx="124691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eFG</a:t>
            </a:r>
            <a:r>
              <a:rPr lang="en-US" sz="3600" dirty="0" smtClean="0">
                <a:solidFill>
                  <a:srgbClr val="582E86"/>
                </a:solidFill>
              </a:rPr>
              <a:t>%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7799" y="4619126"/>
            <a:ext cx="98367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TS%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9407236" y="1831690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407236" y="3703751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55872" y="1910038"/>
            <a:ext cx="240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582E86"/>
                </a:solidFill>
              </a:rPr>
              <a:t>3 is more than 2</a:t>
            </a:r>
            <a:endParaRPr lang="en-US" sz="2400">
              <a:solidFill>
                <a:srgbClr val="582E8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7709" y="3768124"/>
            <a:ext cx="188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582E86"/>
                </a:solidFill>
              </a:rPr>
              <a:t>Free throws</a:t>
            </a:r>
            <a:endParaRPr lang="en-US" sz="24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702186"/>
              </p:ext>
            </p:extLst>
          </p:nvPr>
        </p:nvGraphicFramePr>
        <p:xfrm>
          <a:off x="2001983" y="2527083"/>
          <a:ext cx="4280599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2684"/>
                <a:gridCol w="789305"/>
                <a:gridCol w="789305"/>
                <a:gridCol w="7893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Player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PPG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TS%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PPS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R. Westbrook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31.6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.554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J. Harden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Leonard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L. James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26.4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Durant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.651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19309" y="966754"/>
            <a:ext cx="108065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82E86"/>
                </a:solidFill>
              </a:rPr>
              <a:t>FG%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36180" y="2775622"/>
            <a:ext cx="124691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eFG</a:t>
            </a:r>
            <a:r>
              <a:rPr lang="en-US" sz="3600" dirty="0" smtClean="0">
                <a:solidFill>
                  <a:srgbClr val="582E86"/>
                </a:solidFill>
              </a:rPr>
              <a:t>%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7799" y="4619126"/>
            <a:ext cx="98367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TS%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9407236" y="1831690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407236" y="3703751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55872" y="1910038"/>
            <a:ext cx="240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582E86"/>
                </a:solidFill>
              </a:rPr>
              <a:t>3 is more than 2</a:t>
            </a:r>
            <a:endParaRPr lang="en-US" sz="2400">
              <a:solidFill>
                <a:srgbClr val="582E8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7709" y="3768124"/>
            <a:ext cx="188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582E86"/>
                </a:solidFill>
              </a:rPr>
              <a:t>Free throws</a:t>
            </a:r>
            <a:endParaRPr lang="en-US" sz="2400" dirty="0">
              <a:solidFill>
                <a:srgbClr val="582E8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27309" y="1555025"/>
            <a:ext cx="2355273" cy="762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582E86"/>
                </a:solidFill>
              </a:rPr>
              <a:t>efficiency</a:t>
            </a:r>
            <a:endParaRPr lang="en-US" sz="40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532646"/>
              </p:ext>
            </p:extLst>
          </p:nvPr>
        </p:nvGraphicFramePr>
        <p:xfrm>
          <a:off x="2001983" y="2527083"/>
          <a:ext cx="4280599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2684"/>
                <a:gridCol w="789305"/>
                <a:gridCol w="789305"/>
                <a:gridCol w="7893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Player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PPG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TS%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582E86"/>
                          </a:solidFill>
                        </a:rPr>
                        <a:t>PPS</a:t>
                      </a:r>
                      <a:endParaRPr lang="en-US" sz="2400" dirty="0">
                        <a:solidFill>
                          <a:srgbClr val="582E8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R. Westbrook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31.6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.554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J. Harden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Leonard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L. James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26.4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.619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K. Durant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.651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8380" y="4457841"/>
            <a:ext cx="315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3744" y="4457841"/>
            <a:ext cx="322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435436" cy="4351338"/>
          </a:xfrm>
        </p:spPr>
        <p:txBody>
          <a:bodyPr/>
          <a:lstStyle/>
          <a:p>
            <a:r>
              <a:rPr lang="en-US" dirty="0" smtClean="0"/>
              <a:t>325 long 2s (greater than 16 feet)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3744" y="4457841"/>
            <a:ext cx="322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435436" cy="4351338"/>
          </a:xfrm>
        </p:spPr>
        <p:txBody>
          <a:bodyPr/>
          <a:lstStyle/>
          <a:p>
            <a:r>
              <a:rPr lang="en-US" dirty="0" smtClean="0"/>
              <a:t>325 long 2s (greater than 16 feet)</a:t>
            </a:r>
          </a:p>
          <a:p>
            <a:r>
              <a:rPr lang="en-US" dirty="0" smtClean="0"/>
              <a:t>4 per game (14% of his shots)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3617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3744" y="4457841"/>
            <a:ext cx="322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435436" cy="4351338"/>
          </a:xfrm>
        </p:spPr>
        <p:txBody>
          <a:bodyPr/>
          <a:lstStyle/>
          <a:p>
            <a:r>
              <a:rPr lang="en-US" dirty="0" smtClean="0"/>
              <a:t>325 long 2s (greater than 16 feet)</a:t>
            </a:r>
          </a:p>
          <a:p>
            <a:r>
              <a:rPr lang="en-US" dirty="0" smtClean="0"/>
              <a:t>4 per game (14% of his shots)</a:t>
            </a:r>
          </a:p>
          <a:p>
            <a:r>
              <a:rPr lang="en-US" dirty="0" smtClean="0"/>
              <a:t>0.69 PPS (1.18 PPS otherwise)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72043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 Long 2s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6817" y="4457841"/>
            <a:ext cx="324196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608618" cy="4351338"/>
          </a:xfrm>
        </p:spPr>
        <p:txBody>
          <a:bodyPr/>
          <a:lstStyle/>
          <a:p>
            <a:r>
              <a:rPr lang="en-US" smtClean="0"/>
              <a:t>Could Westbrook have driven to the hoop?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72043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 Long 2s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6817" y="4457841"/>
            <a:ext cx="324196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608618" cy="1374775"/>
          </a:xfrm>
        </p:spPr>
        <p:txBody>
          <a:bodyPr/>
          <a:lstStyle/>
          <a:p>
            <a:r>
              <a:rPr lang="en-US" dirty="0" smtClean="0"/>
              <a:t>Could Westbrook have driven to the hoop?</a:t>
            </a:r>
          </a:p>
          <a:p>
            <a:pPr lvl="1"/>
            <a:r>
              <a:rPr lang="en-US" dirty="0" smtClean="0"/>
              <a:t>Averaged 2.7 help defenders in the paint.</a:t>
            </a:r>
          </a:p>
          <a:p>
            <a:pPr lvl="1"/>
            <a:r>
              <a:rPr lang="en-US" dirty="0" smtClean="0"/>
              <a:t>League average is 1.7.</a:t>
            </a:r>
          </a:p>
        </p:txBody>
      </p:sp>
    </p:spTree>
    <p:extLst>
      <p:ext uri="{BB962C8B-B14F-4D97-AF65-F5344CB8AC3E}">
        <p14:creationId xmlns:p14="http://schemas.microsoft.com/office/powerpoint/2010/main" val="17286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72043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 Long 2s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6817" y="4457841"/>
            <a:ext cx="324196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608618" cy="2632216"/>
          </a:xfrm>
        </p:spPr>
        <p:txBody>
          <a:bodyPr/>
          <a:lstStyle/>
          <a:p>
            <a:r>
              <a:rPr lang="en-US" dirty="0" smtClean="0"/>
              <a:t>Could Westbrook </a:t>
            </a:r>
            <a:r>
              <a:rPr lang="en-US" smtClean="0"/>
              <a:t>have kicked to the corner?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5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72043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Russell Westbrook Long 2s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8655" y="966754"/>
            <a:ext cx="2161308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Box Score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963" y="269319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Shot Charts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6817" y="4457841"/>
            <a:ext cx="324196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582E8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866909" y="1860873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915399" y="3567615"/>
            <a:ext cx="304800" cy="662135"/>
          </a:xfrm>
          <a:prstGeom prst="downArrow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6608618" cy="2632216"/>
          </a:xfrm>
        </p:spPr>
        <p:txBody>
          <a:bodyPr/>
          <a:lstStyle/>
          <a:p>
            <a:r>
              <a:rPr lang="en-US" dirty="0" smtClean="0"/>
              <a:t>Could Westbrook have kicked to the corner?</a:t>
            </a:r>
          </a:p>
          <a:p>
            <a:pPr lvl="1"/>
            <a:r>
              <a:rPr lang="en-US" dirty="0" smtClean="0"/>
              <a:t>The most common corner option was Andre Roberson (36% of the time).</a:t>
            </a:r>
          </a:p>
          <a:p>
            <a:pPr lvl="1"/>
            <a:r>
              <a:rPr lang="en-US" dirty="0" smtClean="0"/>
              <a:t>Roberson scores 0.71 PPS from the corners.</a:t>
            </a:r>
          </a:p>
        </p:txBody>
      </p:sp>
    </p:spTree>
    <p:extLst>
      <p:ext uri="{BB962C8B-B14F-4D97-AF65-F5344CB8AC3E}">
        <p14:creationId xmlns:p14="http://schemas.microsoft.com/office/powerpoint/2010/main" val="13989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001491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Locations of the players and ball multiple times a second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2464594"/>
            <a:ext cx="99314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990599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 Provides Context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145" y="2794143"/>
            <a:ext cx="4074237" cy="2536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10" y="2794143"/>
            <a:ext cx="4041947" cy="239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145" y="1554592"/>
            <a:ext cx="304970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82E86"/>
                </a:solidFill>
              </a:rPr>
              <a:t>Oklahoma City</a:t>
            </a:r>
            <a:endParaRPr lang="en-US" sz="36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990599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 Provides Context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288" y="2875831"/>
            <a:ext cx="3862134" cy="2555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71" y="2834266"/>
            <a:ext cx="3927136" cy="2588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9146" y="1554592"/>
            <a:ext cx="206532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Cleveland</a:t>
            </a:r>
            <a:endParaRPr lang="en-US" sz="36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990599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 Provides Context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753" y="2918836"/>
            <a:ext cx="4041947" cy="2396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100" y="2727181"/>
            <a:ext cx="3927136" cy="2588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9145" y="1554592"/>
            <a:ext cx="304970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82E86"/>
                </a:solidFill>
              </a:rPr>
              <a:t>Oklahoma City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7396" y="1554592"/>
            <a:ext cx="206532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Cleveland</a:t>
            </a:r>
            <a:endParaRPr lang="en-US" sz="36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40039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ShotTracker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2063172"/>
            <a:ext cx="8280400" cy="378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9872" y="1927076"/>
            <a:ext cx="335380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82E86"/>
                </a:solidFill>
              </a:rPr>
              <a:t>Spatial tracking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870" y="1927075"/>
            <a:ext cx="465612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For practices and games</a:t>
            </a:r>
            <a:endParaRPr lang="en-US" sz="3600" dirty="0">
              <a:solidFill>
                <a:srgbClr val="582E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872" y="5338390"/>
            <a:ext cx="594360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582E86"/>
                </a:solidFill>
              </a:rPr>
              <a:t>For colleges, high schools, AAU</a:t>
            </a:r>
            <a:endParaRPr lang="en-US" sz="36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40039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ShotTracker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1796615"/>
            <a:ext cx="88773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40039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ShotTracker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98506"/>
            <a:ext cx="4190358" cy="21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40039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ShotTracker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98506"/>
            <a:ext cx="4190358" cy="2133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981" y="3410527"/>
            <a:ext cx="4450287" cy="24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40039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ShotTracker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98506"/>
            <a:ext cx="4190358" cy="2133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981" y="3410527"/>
            <a:ext cx="4450287" cy="2422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282" y="1421071"/>
            <a:ext cx="5046518" cy="24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471052"/>
            <a:ext cx="4003964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ShotTracker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508" y="1690688"/>
            <a:ext cx="7716983" cy="43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001491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Locations of the players and ball multiple times a second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00" y="2462645"/>
            <a:ext cx="6070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001491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Tracking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Locations of the players and ball multiple times a second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00" y="2462645"/>
            <a:ext cx="6070600" cy="3416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0700" y="3495603"/>
            <a:ext cx="6070599" cy="10113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582E86"/>
                </a:solidFill>
              </a:rPr>
              <a:t>W</a:t>
            </a:r>
            <a:r>
              <a:rPr lang="en-US" sz="4000" dirty="0" smtClean="0">
                <a:solidFill>
                  <a:srgbClr val="582E86"/>
                </a:solidFill>
              </a:rPr>
              <a:t>hat can we do with it?</a:t>
            </a:r>
            <a:endParaRPr lang="en-US" sz="4000" dirty="0">
              <a:solidFill>
                <a:srgbClr val="582E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90193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Four Pillars of Basketball Analytics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90193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Four Pillars of Basketball Analytics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Efficiency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8141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9019309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Four Pillars of Basketball Analytics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Efficiency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Context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Russell Westbrook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Charles Barkley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109" y="3516721"/>
            <a:ext cx="3117273" cy="23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1052"/>
            <a:ext cx="5417127" cy="1083540"/>
          </a:xfrm>
          <a:prstGeom prst="rect">
            <a:avLst/>
          </a:prstGeom>
          <a:solidFill>
            <a:srgbClr val="582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82E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Barkley’s TNT Rant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4000" dirty="0" smtClean="0"/>
              <a:t>February 10, 2015</a:t>
            </a:r>
          </a:p>
          <a:p>
            <a:pPr>
              <a:buFont typeface="Arial" charset="0"/>
              <a:buChar char="•"/>
            </a:pPr>
            <a:r>
              <a:rPr lang="en-US" sz="4000" dirty="0" smtClean="0"/>
              <a:t>“Analytics is crap”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109" y="3516721"/>
            <a:ext cx="3117273" cy="23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F43F01E3DEA141AA0D0EADDAC5B0DD" ma:contentTypeVersion="1" ma:contentTypeDescription="Create a new document." ma:contentTypeScope="" ma:versionID="13d75791d17b8685492ae7af8b9330d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c3c86fa875a13c654da7718f28ac21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3DDF062-31F0-4B76-BF79-93CE4C066BA5}"/>
</file>

<file path=customXml/itemProps2.xml><?xml version="1.0" encoding="utf-8"?>
<ds:datastoreItem xmlns:ds="http://schemas.openxmlformats.org/officeDocument/2006/customXml" ds:itemID="{5C94F3A8-427C-43D5-A60C-5790B9114A78}"/>
</file>

<file path=customXml/itemProps3.xml><?xml version="1.0" encoding="utf-8"?>
<ds:datastoreItem xmlns:ds="http://schemas.openxmlformats.org/officeDocument/2006/customXml" ds:itemID="{9CB28B22-79F5-47B3-B763-FA873E19540F}"/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744</Words>
  <Application>Microsoft Macintosh PowerPoint</Application>
  <PresentationFormat>Widescreen</PresentationFormat>
  <Paragraphs>220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Calibri Light</vt:lpstr>
      <vt:lpstr>Eurostile</vt:lpstr>
      <vt:lpstr>Arial</vt:lpstr>
      <vt:lpstr>Office Theme</vt:lpstr>
      <vt:lpstr>Basketball Analytics Spatial Tracking</vt:lpstr>
      <vt:lpstr>Spatial Tracking</vt:lpstr>
      <vt:lpstr>Spatial Tracking</vt:lpstr>
      <vt:lpstr>Spatial Tracking</vt:lpstr>
      <vt:lpstr>Spatial Tracking</vt:lpstr>
      <vt:lpstr>Four Pillars of Basketball Analytics</vt:lpstr>
      <vt:lpstr>Four Pillars of Basketball Analytics</vt:lpstr>
      <vt:lpstr>Four Pillars of Basketball Analytics</vt:lpstr>
      <vt:lpstr>Barkley’s TNT Rant</vt:lpstr>
      <vt:lpstr>Kenny Smith</vt:lpstr>
      <vt:lpstr>Kenny Smith</vt:lpstr>
      <vt:lpstr>Kenny Smith</vt:lpstr>
      <vt:lpstr>Kenny Smith</vt:lpstr>
      <vt:lpstr>Kenny Smith</vt:lpstr>
      <vt:lpstr>Kenny Smith</vt:lpstr>
      <vt:lpstr>Kenny Smith</vt:lpstr>
      <vt:lpstr>Product Placement</vt:lpstr>
      <vt:lpstr>Russell Westbrook</vt:lpstr>
      <vt:lpstr>Russell Westbrook</vt:lpstr>
      <vt:lpstr>Russell Westbrook</vt:lpstr>
      <vt:lpstr>Russell Westbrook</vt:lpstr>
      <vt:lpstr>Russell Westbrook</vt:lpstr>
      <vt:lpstr>Russell Westbrook</vt:lpstr>
      <vt:lpstr>Russell Westbrook</vt:lpstr>
      <vt:lpstr>Russell Westbrook</vt:lpstr>
      <vt:lpstr>Russell Westbrook Long 2s</vt:lpstr>
      <vt:lpstr>Russell Westbrook Long 2s</vt:lpstr>
      <vt:lpstr>Russell Westbrook Long 2s</vt:lpstr>
      <vt:lpstr>Russell Westbrook Long 2s</vt:lpstr>
      <vt:lpstr>Spatial Tracking Provides Context</vt:lpstr>
      <vt:lpstr>Spatial Tracking Provides Context</vt:lpstr>
      <vt:lpstr>Spatial Tracking Provides Context</vt:lpstr>
      <vt:lpstr>ShotTracker</vt:lpstr>
      <vt:lpstr>ShotTracker</vt:lpstr>
      <vt:lpstr>ShotTracker</vt:lpstr>
      <vt:lpstr>ShotTracker</vt:lpstr>
      <vt:lpstr>ShotTracker</vt:lpstr>
      <vt:lpstr>ShotTracker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</cp:revision>
  <dcterms:created xsi:type="dcterms:W3CDTF">2017-07-10T17:38:05Z</dcterms:created>
  <dcterms:modified xsi:type="dcterms:W3CDTF">2017-07-11T19:57:21Z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0x0101005FF43F01E3DEA141AA0D0EADDAC5B0DD</vt:lpwstr>
  </property>
</Properties>
</file>