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73" r:id="rId4"/>
    <p:sldId id="260" r:id="rId5"/>
    <p:sldId id="269" r:id="rId6"/>
    <p:sldId id="270" r:id="rId7"/>
    <p:sldId id="271" r:id="rId8"/>
    <p:sldId id="261" r:id="rId9"/>
    <p:sldId id="283" r:id="rId10"/>
    <p:sldId id="284" r:id="rId11"/>
    <p:sldId id="285" r:id="rId12"/>
    <p:sldId id="272" r:id="rId13"/>
    <p:sldId id="26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6" r:id="rId22"/>
    <p:sldId id="282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87" autoAdjust="0"/>
  </p:normalViewPr>
  <p:slideViewPr>
    <p:cSldViewPr>
      <p:cViewPr>
        <p:scale>
          <a:sx n="70" d="100"/>
          <a:sy n="70" d="100"/>
        </p:scale>
        <p:origin x="-1182" y="-23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895F4-0B47-4C14-9AA2-F59890596836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3970A-8C70-4F01-A42D-3C5DED3645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FBE98-121F-44F8-9CC0-8E36C61D1ABD}" type="datetimeFigureOut">
              <a:rPr lang="en-US" smtClean="0"/>
              <a:pPr/>
              <a:t>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7F1E-C50B-401D-A1D1-E25B1E2BC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Evolution of biometric collection in athletics has been following a similar path</a:t>
            </a:r>
          </a:p>
          <a:p>
            <a:r>
              <a:rPr lang="en-US" baseline="0" dirty="0" smtClean="0"/>
              <a:t>Early 2000s – GPS location tech tracked motion, speed and distance – </a:t>
            </a:r>
            <a:r>
              <a:rPr lang="en-US" baseline="0" dirty="0" err="1" smtClean="0"/>
              <a:t>ecg</a:t>
            </a:r>
            <a:r>
              <a:rPr lang="en-US" baseline="0" dirty="0" smtClean="0"/>
              <a:t> for athletics</a:t>
            </a:r>
          </a:p>
          <a:p>
            <a:r>
              <a:rPr lang="en-US" baseline="0" dirty="0" smtClean="0"/>
              <a:t>Less sophisticated – Nike+ dongle – steps, distance, pace</a:t>
            </a:r>
          </a:p>
          <a:p>
            <a:r>
              <a:rPr lang="en-US" baseline="0" dirty="0" smtClean="0"/>
              <a:t>Eventually consumer devices – heart rate, galvanic skin response, skin temp, perspiration – useful &amp; interesting</a:t>
            </a:r>
          </a:p>
          <a:p>
            <a:r>
              <a:rPr lang="en-US" baseline="0" dirty="0" smtClean="0"/>
              <a:t>More professional devices – added respiration, HR variability, muscular activity &amp; other things I’m not aware of</a:t>
            </a:r>
          </a:p>
          <a:p>
            <a:r>
              <a:rPr lang="en-US" baseline="0" dirty="0" smtClean="0"/>
              <a:t>Similar to healthcare – we’re measuring lots &amp; lots of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Evolution of biometric collection in athletics has been following a similar path</a:t>
            </a:r>
          </a:p>
          <a:p>
            <a:r>
              <a:rPr lang="en-US" baseline="0" dirty="0" smtClean="0"/>
              <a:t>Early 2000s – GPS location tech tracked motion, speed and distance – </a:t>
            </a:r>
            <a:r>
              <a:rPr lang="en-US" baseline="0" dirty="0" err="1" smtClean="0"/>
              <a:t>ecg</a:t>
            </a:r>
            <a:r>
              <a:rPr lang="en-US" baseline="0" dirty="0" smtClean="0"/>
              <a:t> for athletics</a:t>
            </a:r>
          </a:p>
          <a:p>
            <a:r>
              <a:rPr lang="en-US" baseline="0" dirty="0" smtClean="0"/>
              <a:t>Less sophisticated – Nike+ dongle – steps, distance, pace</a:t>
            </a:r>
          </a:p>
          <a:p>
            <a:r>
              <a:rPr lang="en-US" baseline="0" dirty="0" smtClean="0"/>
              <a:t>Eventually consumer devices – heart rate, galvanic skin response, skin temp, perspiration – useful &amp; interesting</a:t>
            </a:r>
          </a:p>
          <a:p>
            <a:r>
              <a:rPr lang="en-US" baseline="0" dirty="0" smtClean="0"/>
              <a:t>More professional devices – added respiration, HR variability, muscular activity &amp; other things I’m not aware of</a:t>
            </a:r>
          </a:p>
          <a:p>
            <a:r>
              <a:rPr lang="en-US" baseline="0" dirty="0" smtClean="0"/>
              <a:t>Similar to healthcare – we’re measuring lots &amp; lots of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guess what –We still aren’t looking at the person as a </a:t>
            </a:r>
            <a:r>
              <a:rPr lang="en-US" dirty="0" smtClean="0"/>
              <a:t>whole</a:t>
            </a:r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more importantly – none of </a:t>
            </a:r>
            <a:r>
              <a:rPr lang="en-US" baseline="0" dirty="0" smtClean="0"/>
              <a:t>the data is </a:t>
            </a:r>
            <a:r>
              <a:rPr lang="en-US" baseline="0" dirty="0" err="1" smtClean="0"/>
              <a:t>actionalble</a:t>
            </a:r>
            <a:r>
              <a:rPr lang="en-US" baseline="0" dirty="0" smtClean="0"/>
              <a:t>. </a:t>
            </a:r>
            <a:endParaRPr lang="en-US" baseline="0" dirty="0" smtClean="0"/>
          </a:p>
          <a:p>
            <a:r>
              <a:rPr lang="en-US" baseline="0" dirty="0" smtClean="0"/>
              <a:t>Graph </a:t>
            </a:r>
            <a:r>
              <a:rPr lang="en-US" baseline="0" dirty="0" smtClean="0"/>
              <a:t>of heart rate </a:t>
            </a:r>
            <a:r>
              <a:rPr lang="en-US" baseline="0" dirty="0" smtClean="0"/>
              <a:t>laid </a:t>
            </a:r>
            <a:r>
              <a:rPr lang="en-US" baseline="0" dirty="0" smtClean="0"/>
              <a:t>against a graph of acceleration. </a:t>
            </a:r>
            <a:endParaRPr lang="en-US" baseline="0" dirty="0" smtClean="0"/>
          </a:p>
          <a:p>
            <a:r>
              <a:rPr lang="en-US" baseline="0" dirty="0" smtClean="0"/>
              <a:t>See </a:t>
            </a:r>
            <a:r>
              <a:rPr lang="en-US" baseline="0" dirty="0" smtClean="0"/>
              <a:t>temperature, but what’s it’s relationship to muscle activity? Which is affecting which? </a:t>
            </a:r>
            <a:endParaRPr lang="en-US" baseline="0" dirty="0" smtClean="0"/>
          </a:p>
          <a:p>
            <a:r>
              <a:rPr lang="en-US" baseline="0" dirty="0" smtClean="0"/>
              <a:t>And </a:t>
            </a:r>
            <a:r>
              <a:rPr lang="en-US" baseline="0" dirty="0" smtClean="0"/>
              <a:t>what the hell should athletes, trainers &amp; coaches DO about those relationships</a:t>
            </a:r>
            <a:r>
              <a:rPr lang="en-US" baseline="0" dirty="0" smtClean="0"/>
              <a:t>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other words – where are the analytics coming from?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our team of lovely smiling athletic trainers looking at data, looking at waveforms and using their experience to determine what do with that information.</a:t>
            </a:r>
          </a:p>
          <a:p>
            <a:endParaRPr lang="en-US" dirty="0" smtClean="0"/>
          </a:p>
          <a:p>
            <a:r>
              <a:rPr lang="en-US" dirty="0" smtClean="0"/>
              <a:t>Hope that sounds familiar.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HR is known</a:t>
            </a:r>
          </a:p>
          <a:p>
            <a:r>
              <a:rPr lang="en-US" baseline="0" dirty="0" smtClean="0"/>
              <a:t>Use it to determine how hard an athlete is training</a:t>
            </a:r>
          </a:p>
          <a:p>
            <a:r>
              <a:rPr lang="en-US" baseline="0" dirty="0" smtClean="0"/>
              <a:t>What about athlete-to-athlete variations</a:t>
            </a:r>
          </a:p>
          <a:p>
            <a:r>
              <a:rPr lang="en-US" baseline="0" dirty="0" smtClean="0"/>
              <a:t>What about other factors affecting max HR that day?</a:t>
            </a:r>
          </a:p>
          <a:p>
            <a:r>
              <a:rPr lang="en-US" baseline="0" dirty="0" smtClean="0"/>
              <a:t>Is practice configured to maximize team’s performance?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truth </a:t>
            </a:r>
            <a:r>
              <a:rPr lang="en-US" baseline="0" dirty="0" smtClean="0"/>
              <a:t>- even </a:t>
            </a:r>
            <a:r>
              <a:rPr lang="en-US" baseline="0" dirty="0" smtClean="0"/>
              <a:t>with the data and the </a:t>
            </a:r>
            <a:r>
              <a:rPr lang="en-US" baseline="0" dirty="0" smtClean="0"/>
              <a:t>analytics </a:t>
            </a:r>
            <a:r>
              <a:rPr lang="en-US" baseline="0" dirty="0" smtClean="0"/>
              <a:t>there’s still </a:t>
            </a:r>
            <a:r>
              <a:rPr lang="en-US" baseline="0" dirty="0" smtClean="0"/>
              <a:t>subjective </a:t>
            </a:r>
            <a:r>
              <a:rPr lang="en-US" baseline="0" dirty="0" smtClean="0"/>
              <a:t>interpretation that could be either validated or invalidated by consistent &amp; robust cross parameter analytics.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 see it as </a:t>
            </a:r>
            <a:r>
              <a:rPr lang="en-US" baseline="0" dirty="0" err="1" smtClean="0"/>
              <a:t>siloed</a:t>
            </a:r>
            <a:r>
              <a:rPr lang="en-US" baseline="0" dirty="0" smtClean="0"/>
              <a:t> parameters</a:t>
            </a:r>
          </a:p>
          <a:p>
            <a:r>
              <a:rPr lang="en-US" baseline="0" dirty="0" smtClean="0"/>
              <a:t>Lot’s of interesting data inside each silo</a:t>
            </a:r>
          </a:p>
          <a:p>
            <a:r>
              <a:rPr lang="en-US" baseline="0" dirty="0" smtClean="0"/>
              <a:t>I’ll mention Catapult and their work extracting information from position vs. time</a:t>
            </a:r>
          </a:p>
          <a:p>
            <a:r>
              <a:rPr lang="en-US" baseline="0" dirty="0" smtClean="0"/>
              <a:t>Next layer up – cross parameter analytics – is the key to unlocking secrets of optimum performance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trouble is (I would argue) that that layer doesn’t currently exist in any robust way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I’ll go even further –cross parameter analytics</a:t>
            </a:r>
            <a:r>
              <a:rPr lang="en-US" baseline="0" dirty="0" smtClean="0"/>
              <a:t> is a force multiplier for new biometrics</a:t>
            </a:r>
          </a:p>
          <a:p>
            <a:r>
              <a:rPr lang="en-US" baseline="0" dirty="0" smtClean="0"/>
              <a:t>If that analytics is available, each new parameter exponentially increases value, information &amp; actionable recommendations</a:t>
            </a:r>
          </a:p>
          <a:p>
            <a:r>
              <a:rPr lang="en-US" dirty="0" smtClean="0"/>
              <a:t>Don’t </a:t>
            </a:r>
            <a:r>
              <a:rPr lang="en-US" dirty="0" smtClean="0"/>
              <a:t>ask me defend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mathmatically</a:t>
            </a:r>
            <a:endParaRPr lang="en-US" baseline="0" dirty="0" smtClean="0"/>
          </a:p>
          <a:p>
            <a:r>
              <a:rPr lang="en-US" baseline="0" dirty="0" smtClean="0"/>
              <a:t>Let’s take a look at some of the novel biometrics in athletics</a:t>
            </a:r>
          </a:p>
          <a:p>
            <a:r>
              <a:rPr lang="en-US" baseline="0" dirty="0" smtClean="0"/>
              <a:t>Dream a little about how cross platform analytics will improve knowledge of the athlete &amp; create actionable recommendations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Whoop </a:t>
            </a:r>
            <a:r>
              <a:rPr lang="en-US" dirty="0" smtClean="0"/>
              <a:t>– recommends</a:t>
            </a:r>
            <a:r>
              <a:rPr lang="en-US" baseline="0" dirty="0" smtClean="0"/>
              <a:t> workout intensity based on quality of </a:t>
            </a:r>
            <a:r>
              <a:rPr lang="en-US" baseline="0" dirty="0" smtClean="0"/>
              <a:t>sleep</a:t>
            </a:r>
          </a:p>
          <a:p>
            <a:r>
              <a:rPr lang="en-US" baseline="0" dirty="0" smtClean="0"/>
              <a:t>That’s </a:t>
            </a:r>
            <a:r>
              <a:rPr lang="en-US" baseline="0" dirty="0" smtClean="0"/>
              <a:t>a great actionable outcome based on their </a:t>
            </a:r>
            <a:r>
              <a:rPr lang="en-US" baseline="0" dirty="0" err="1" smtClean="0"/>
              <a:t>siloed</a:t>
            </a:r>
            <a:r>
              <a:rPr lang="en-US" baseline="0" dirty="0" smtClean="0"/>
              <a:t> sleep </a:t>
            </a:r>
            <a:r>
              <a:rPr lang="en-US" baseline="0" dirty="0" smtClean="0"/>
              <a:t>analysis</a:t>
            </a:r>
            <a:endParaRPr lang="en-US" baseline="0" dirty="0" smtClean="0"/>
          </a:p>
          <a:p>
            <a:r>
              <a:rPr lang="en-US" baseline="0" dirty="0" smtClean="0"/>
              <a:t>What are the effects of sleep quality on maximum heart rate, max acceleration, endurance? </a:t>
            </a:r>
            <a:endParaRPr lang="en-US" baseline="0" dirty="0" smtClean="0"/>
          </a:p>
          <a:p>
            <a:r>
              <a:rPr lang="en-US" baseline="0" dirty="0" smtClean="0"/>
              <a:t>Would </a:t>
            </a:r>
            <a:r>
              <a:rPr lang="en-US" baseline="0" dirty="0" smtClean="0"/>
              <a:t>understanding those </a:t>
            </a:r>
            <a:r>
              <a:rPr lang="en-US" baseline="0" dirty="0" smtClean="0"/>
              <a:t>relationships </a:t>
            </a:r>
            <a:r>
              <a:rPr lang="en-US" baseline="0" dirty="0" smtClean="0"/>
              <a:t>modify the workout intensity recommendations?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FitrWoman</a:t>
            </a:r>
            <a:r>
              <a:rPr lang="en-US" dirty="0" smtClean="0"/>
              <a:t> app by </a:t>
            </a:r>
            <a:r>
              <a:rPr lang="en-US" dirty="0" err="1" smtClean="0"/>
              <a:t>Orreco</a:t>
            </a:r>
            <a:endParaRPr lang="en-US" dirty="0" smtClean="0"/>
          </a:p>
          <a:p>
            <a:r>
              <a:rPr lang="en-US" dirty="0" smtClean="0"/>
              <a:t>Hormone levels</a:t>
            </a:r>
          </a:p>
          <a:p>
            <a:r>
              <a:rPr lang="en-US" dirty="0" smtClean="0"/>
              <a:t>Again provides training </a:t>
            </a:r>
            <a:r>
              <a:rPr lang="en-US" dirty="0" smtClean="0"/>
              <a:t>recommendations</a:t>
            </a:r>
            <a:endParaRPr lang="en-US" baseline="0" dirty="0" smtClean="0"/>
          </a:p>
          <a:p>
            <a:r>
              <a:rPr lang="en-US" baseline="0" dirty="0" smtClean="0"/>
              <a:t>How </a:t>
            </a:r>
            <a:r>
              <a:rPr lang="en-US" baseline="0" dirty="0" smtClean="0"/>
              <a:t>do we reconcile those recommendations with the ones generated by the Whoop system? </a:t>
            </a:r>
            <a:endParaRPr lang="en-US" baseline="0" dirty="0" smtClean="0"/>
          </a:p>
          <a:p>
            <a:r>
              <a:rPr lang="en-US" baseline="0" dirty="0" smtClean="0"/>
              <a:t>Only </a:t>
            </a:r>
            <a:r>
              <a:rPr lang="en-US" baseline="0" dirty="0" smtClean="0"/>
              <a:t>through that cross parameter, recommendation focused analytics that we’ll begin to treat the athlete as a whole person and provide valuable, </a:t>
            </a:r>
            <a:r>
              <a:rPr lang="en-US" baseline="0" dirty="0" smtClean="0"/>
              <a:t>actionable </a:t>
            </a:r>
            <a:r>
              <a:rPr lang="en-US" baseline="0" dirty="0" smtClean="0"/>
              <a:t>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RunScribe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baseline="0" dirty="0" smtClean="0"/>
              <a:t>eyond step </a:t>
            </a:r>
            <a:r>
              <a:rPr lang="en-US" baseline="0" dirty="0" smtClean="0"/>
              <a:t>tracking to understand efficiency, motion, </a:t>
            </a:r>
            <a:r>
              <a:rPr lang="en-US" baseline="0" dirty="0" err="1" smtClean="0"/>
              <a:t>symetry</a:t>
            </a:r>
            <a:r>
              <a:rPr lang="en-US" baseline="0" dirty="0" smtClean="0"/>
              <a:t> and shock of a runner’s gait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Interesting, but what do we do about it? </a:t>
            </a:r>
            <a:endParaRPr lang="en-US" baseline="0" dirty="0" smtClean="0"/>
          </a:p>
          <a:p>
            <a:r>
              <a:rPr lang="en-US" baseline="0" dirty="0" smtClean="0"/>
              <a:t>Further </a:t>
            </a:r>
            <a:r>
              <a:rPr lang="en-US" baseline="0" dirty="0" smtClean="0"/>
              <a:t>– how does nutrition affect gait? </a:t>
            </a:r>
            <a:r>
              <a:rPr lang="en-US" baseline="0" dirty="0" smtClean="0"/>
              <a:t>Or sleep</a:t>
            </a:r>
            <a:r>
              <a:rPr lang="en-US" baseline="0" dirty="0" smtClean="0"/>
              <a:t>? How does gait change as distance run changes?</a:t>
            </a:r>
          </a:p>
          <a:p>
            <a:r>
              <a:rPr lang="en-US" baseline="0" dirty="0" smtClean="0"/>
              <a:t>All of that would be really </a:t>
            </a:r>
            <a:r>
              <a:rPr lang="en-US" baseline="0" dirty="0" err="1" smtClean="0"/>
              <a:t>interesesting</a:t>
            </a:r>
            <a:r>
              <a:rPr lang="en-US" baseline="0" dirty="0" smtClean="0"/>
              <a:t> outputs of a cross-parameter analytics layer, but let’s go even further – Are changes in gait predictive of injury? Is it possible to recommend rest instead of training in order to prevent injury? </a:t>
            </a:r>
          </a:p>
          <a:p>
            <a:r>
              <a:rPr lang="en-US" baseline="0" dirty="0" smtClean="0"/>
              <a:t>Or </a:t>
            </a:r>
            <a:r>
              <a:rPr lang="en-US" baseline="0" dirty="0" smtClean="0"/>
              <a:t>are changes in gait coupled with changes in heart rate </a:t>
            </a:r>
            <a:r>
              <a:rPr lang="en-US" baseline="0" dirty="0" smtClean="0"/>
              <a:t>indicative </a:t>
            </a:r>
            <a:r>
              <a:rPr lang="en-US" baseline="0" dirty="0" smtClean="0"/>
              <a:t>of </a:t>
            </a:r>
            <a:r>
              <a:rPr lang="en-US" baseline="0" dirty="0" smtClean="0"/>
              <a:t>a truly </a:t>
            </a:r>
            <a:r>
              <a:rPr lang="en-US" baseline="0" dirty="0" smtClean="0"/>
              <a:t>optimized workout? </a:t>
            </a:r>
            <a:endParaRPr lang="en-US" baseline="0" dirty="0" smtClean="0"/>
          </a:p>
          <a:p>
            <a:r>
              <a:rPr lang="en-US" baseline="0" dirty="0" smtClean="0"/>
              <a:t>Should </a:t>
            </a:r>
            <a:r>
              <a:rPr lang="en-US" baseline="0" dirty="0" smtClean="0"/>
              <a:t>practices be designed with gait, HR and temperature targets?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we dive in – let</a:t>
            </a:r>
            <a:r>
              <a:rPr lang="en-US" baseline="0" dirty="0" smtClean="0"/>
              <a:t> me take 20 seconds to tell you about my background. That way when I drift off into topics I don’t know much about it will make it easier to call bullshit. Which I love.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an engineer by birth, and I’ve spent my entire career developing and launching healthcare technologies at companies like Honeywell Life Care Solutions, GE Healthcare &amp; a Milwaukee startup called </a:t>
            </a:r>
            <a:r>
              <a:rPr lang="en-US" baseline="0" dirty="0" err="1" smtClean="0"/>
              <a:t>PointOne</a:t>
            </a:r>
            <a:r>
              <a:rPr lang="en-US" baseline="0" dirty="0" smtClean="0"/>
              <a:t> Systems. During that time I’ve worked on a variety of products I thought were pretty cool including the industry’s first bedside blood gas monitor, an IT system that integrated molecular &amp; genetic medicine into the context of the traditional patient record and I’m currently the CEO of </a:t>
            </a:r>
            <a:r>
              <a:rPr lang="en-US" baseline="0" dirty="0" err="1" smtClean="0"/>
              <a:t>Nobo</a:t>
            </a:r>
            <a:r>
              <a:rPr lang="en-US" baseline="0" dirty="0" smtClean="0"/>
              <a:t> where we’re developing a wearable device that monitors hydration levels of individuals.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there </a:t>
            </a:r>
            <a:r>
              <a:rPr lang="en-US" baseline="0" dirty="0" err="1" smtClean="0"/>
              <a:t>ya</a:t>
            </a:r>
            <a:r>
              <a:rPr lang="en-US" baseline="0" dirty="0" smtClean="0"/>
              <a:t> go.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goal is not to give you lots of answers, but I hope to generate a little thought &amp; hear your thoughts at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of course I need to get a shameless plug in.</a:t>
            </a:r>
          </a:p>
          <a:p>
            <a:endParaRPr lang="en-US" dirty="0" smtClean="0"/>
          </a:p>
          <a:p>
            <a:r>
              <a:rPr lang="en-US" dirty="0" smtClean="0"/>
              <a:t>Lots of studies show improper hydration has dramatic</a:t>
            </a:r>
            <a:r>
              <a:rPr lang="en-US" baseline="0" dirty="0" smtClean="0"/>
              <a:t> influence on performance</a:t>
            </a:r>
          </a:p>
          <a:p>
            <a:r>
              <a:rPr lang="en-US" baseline="0" dirty="0" smtClean="0"/>
              <a:t>Also anxious to look at cross parameter affects</a:t>
            </a:r>
          </a:p>
          <a:p>
            <a:r>
              <a:rPr lang="en-US" baseline="0" dirty="0" smtClean="0"/>
              <a:t>Within our silo, </a:t>
            </a:r>
            <a:r>
              <a:rPr lang="en-US" baseline="0" dirty="0" err="1" smtClean="0"/>
              <a:t>Nobo</a:t>
            </a:r>
            <a:r>
              <a:rPr lang="en-US" baseline="0" dirty="0" smtClean="0"/>
              <a:t> is working to predict hydration needs</a:t>
            </a:r>
          </a:p>
          <a:p>
            <a:r>
              <a:rPr lang="en-US" baseline="0" dirty="0" smtClean="0"/>
              <a:t>Gets more exciting when we look at performance </a:t>
            </a:r>
            <a:r>
              <a:rPr lang="en-US" baseline="0" dirty="0" err="1" smtClean="0"/>
              <a:t>params</a:t>
            </a:r>
            <a:r>
              <a:rPr lang="en-US" baseline="0" dirty="0" smtClean="0"/>
              <a:t>, ECG, temperature work together to impact performance</a:t>
            </a:r>
          </a:p>
          <a:p>
            <a:r>
              <a:rPr lang="en-US" baseline="0" dirty="0" smtClean="0"/>
              <a:t>How can athletes use that info to optimize nutrition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Cross </a:t>
            </a:r>
            <a:r>
              <a:rPr lang="en-US" baseline="0" dirty="0" smtClean="0"/>
              <a:t>parameter analytics is a force multiplier that enable an athlete to be treated as a whole person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get it – it’s really hard for one company to both create a new biometric and work on cross-parameter</a:t>
            </a:r>
            <a:r>
              <a:rPr lang="en-US" baseline="0" dirty="0" smtClean="0"/>
              <a:t> analytics.</a:t>
            </a:r>
          </a:p>
          <a:p>
            <a:r>
              <a:rPr lang="en-US" baseline="0" dirty="0" smtClean="0"/>
              <a:t>But that’s where the real value comes </a:t>
            </a:r>
            <a:r>
              <a:rPr lang="en-US" baseline="0" dirty="0" smtClean="0"/>
              <a:t>from</a:t>
            </a:r>
          </a:p>
          <a:p>
            <a:r>
              <a:rPr lang="en-US" baseline="0" dirty="0" smtClean="0"/>
              <a:t>And I hope that we as the athletic technology community find a way to collaborate and provide the athletic community with tools that help us understand athletes as a whole person and use that information to optimize nutrition, training and competition.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I’ll stop there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Anxious to hear any thoughts, comments, questions or snide remarks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069C-A2DF-41EC-8A9B-3E393BBF0E9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Continuous measurement</a:t>
            </a:r>
            <a:r>
              <a:rPr lang="en-US" baseline="0" dirty="0" smtClean="0"/>
              <a:t> – began w/ </a:t>
            </a:r>
            <a:r>
              <a:rPr lang="en-US" baseline="0" dirty="0" err="1" smtClean="0"/>
              <a:t>Ecg</a:t>
            </a:r>
            <a:r>
              <a:rPr lang="en-US" baseline="0" dirty="0" smtClean="0"/>
              <a:t> in early 50’s</a:t>
            </a:r>
          </a:p>
          <a:p>
            <a:r>
              <a:rPr lang="en-US" baseline="0" dirty="0" smtClean="0"/>
              <a:t>Soon followed – hardware HR estimate (hardware analytics)</a:t>
            </a:r>
          </a:p>
          <a:p>
            <a:r>
              <a:rPr lang="en-US" baseline="0" dirty="0" smtClean="0"/>
              <a:t>80s – modular parameters, </a:t>
            </a:r>
            <a:r>
              <a:rPr lang="en-US" baseline="0" dirty="0" err="1" smtClean="0"/>
              <a:t>digial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arrythmia</a:t>
            </a:r>
            <a:r>
              <a:rPr lang="en-US" baseline="0" dirty="0" smtClean="0"/>
              <a:t> analysis (more analytics)</a:t>
            </a:r>
          </a:p>
          <a:p>
            <a:r>
              <a:rPr lang="en-US" baseline="0" dirty="0" smtClean="0"/>
              <a:t>Over time – automated collection of BP, temp, </a:t>
            </a:r>
            <a:r>
              <a:rPr lang="en-US" baseline="0" dirty="0" err="1" smtClean="0"/>
              <a:t>resp</a:t>
            </a:r>
            <a:r>
              <a:rPr lang="en-US" baseline="0" dirty="0" smtClean="0"/>
              <a:t>, pulse 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Eventually</a:t>
            </a:r>
            <a:r>
              <a:rPr lang="en-US" baseline="0" dirty="0" smtClean="0"/>
              <a:t> morphed into this – I guess we’ll call it progress.</a:t>
            </a:r>
          </a:p>
          <a:p>
            <a:r>
              <a:rPr lang="en-US" baseline="0" dirty="0" smtClean="0"/>
              <a:t>Imagine how much data is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a closer look at just one of those </a:t>
            </a:r>
            <a:r>
              <a:rPr lang="en-US" dirty="0" err="1" smtClean="0"/>
              <a:t>moniotrs</a:t>
            </a:r>
            <a:endParaRPr lang="en-US" dirty="0" smtClean="0"/>
          </a:p>
          <a:p>
            <a:r>
              <a:rPr lang="en-US" dirty="0" smtClean="0"/>
              <a:t>See HR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arrythmias</a:t>
            </a:r>
            <a:r>
              <a:rPr lang="en-US" baseline="0" dirty="0" smtClean="0"/>
              <a:t>, </a:t>
            </a:r>
            <a:r>
              <a:rPr lang="en-US" baseline="0" dirty="0" smtClean="0"/>
              <a:t>blood </a:t>
            </a:r>
            <a:r>
              <a:rPr lang="en-US" baseline="0" dirty="0" smtClean="0"/>
              <a:t>oxygenation, </a:t>
            </a:r>
            <a:r>
              <a:rPr lang="en-US" baseline="0" dirty="0" smtClean="0"/>
              <a:t>respiration </a:t>
            </a:r>
            <a:r>
              <a:rPr lang="en-US" baseline="0" dirty="0" smtClean="0"/>
              <a:t>rate &amp; </a:t>
            </a:r>
            <a:r>
              <a:rPr lang="en-US" baseline="0" dirty="0" smtClean="0"/>
              <a:t>temperature – all isolated</a:t>
            </a:r>
            <a:endParaRPr lang="en-US" baseline="0" dirty="0" smtClean="0"/>
          </a:p>
          <a:p>
            <a:r>
              <a:rPr lang="en-US" baseline="0" dirty="0" smtClean="0"/>
              <a:t>Same </a:t>
            </a:r>
            <a:r>
              <a:rPr lang="en-US" baseline="0" dirty="0" smtClean="0"/>
              <a:t>set of parameters that’s been around for at least 20 years – maybe </a:t>
            </a:r>
            <a:r>
              <a:rPr lang="en-US" baseline="0" dirty="0" smtClean="0"/>
              <a:t>30</a:t>
            </a:r>
            <a:endParaRPr lang="en-US" baseline="0" dirty="0" smtClean="0"/>
          </a:p>
          <a:p>
            <a:r>
              <a:rPr lang="en-US" baseline="0" dirty="0" smtClean="0"/>
              <a:t>That’s TONS of data related to how well that patient is doing at any given time.</a:t>
            </a:r>
          </a:p>
          <a:p>
            <a:r>
              <a:rPr lang="en-US" dirty="0" smtClean="0"/>
              <a:t>So you might ask how that data is analyzed</a:t>
            </a:r>
            <a:r>
              <a:rPr lang="en-US" baseline="0" dirty="0" smtClean="0"/>
              <a:t> to determine patient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lovely smiling team</a:t>
            </a:r>
            <a:r>
              <a:rPr lang="en-US" baseline="0" dirty="0" smtClean="0"/>
              <a:t> of care providers observes each number and each waveform and interprets the total package according to their own clinical experience and expertise.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It’s very much like baseball </a:t>
            </a:r>
            <a:r>
              <a:rPr lang="en-US" baseline="0" dirty="0" smtClean="0"/>
              <a:t>player evaluation before </a:t>
            </a:r>
            <a:r>
              <a:rPr lang="en-US" baseline="0" dirty="0" err="1" smtClean="0"/>
              <a:t>Moneyball</a:t>
            </a:r>
            <a:r>
              <a:rPr lang="en-US" baseline="0" dirty="0" smtClean="0"/>
              <a:t>.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Evolution of biometric collection in athletics has been following a similar path</a:t>
            </a:r>
          </a:p>
          <a:p>
            <a:r>
              <a:rPr lang="en-US" baseline="0" dirty="0" smtClean="0"/>
              <a:t>Early 2000s – GPS location tech tracked motion, speed and distance – </a:t>
            </a:r>
            <a:r>
              <a:rPr lang="en-US" baseline="0" dirty="0" err="1" smtClean="0"/>
              <a:t>ecg</a:t>
            </a:r>
            <a:r>
              <a:rPr lang="en-US" baseline="0" dirty="0" smtClean="0"/>
              <a:t> for athletics</a:t>
            </a:r>
          </a:p>
          <a:p>
            <a:r>
              <a:rPr lang="en-US" baseline="0" dirty="0" smtClean="0"/>
              <a:t>Less sophisticated – Nike+ dongle – steps, distance, pace</a:t>
            </a:r>
          </a:p>
          <a:p>
            <a:r>
              <a:rPr lang="en-US" baseline="0" dirty="0" smtClean="0"/>
              <a:t>Eventually consumer devices – heart rate, galvanic skin response, skin temp, perspiration – useful &amp; interesting</a:t>
            </a:r>
          </a:p>
          <a:p>
            <a:r>
              <a:rPr lang="en-US" baseline="0" dirty="0" smtClean="0"/>
              <a:t>More professional devices – added respiration, HR variability, muscular activity &amp; other things I’m not aware of</a:t>
            </a:r>
          </a:p>
          <a:p>
            <a:r>
              <a:rPr lang="en-US" baseline="0" dirty="0" smtClean="0"/>
              <a:t>Similar to healthcare – we’re measuring lots &amp; lots of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Evolution of biometric collection in athletics has been following a similar path</a:t>
            </a:r>
          </a:p>
          <a:p>
            <a:r>
              <a:rPr lang="en-US" baseline="0" dirty="0" smtClean="0"/>
              <a:t>Early 2000s – GPS location tech tracked motion, speed and distance – </a:t>
            </a:r>
            <a:r>
              <a:rPr lang="en-US" baseline="0" dirty="0" err="1" smtClean="0"/>
              <a:t>ecg</a:t>
            </a:r>
            <a:r>
              <a:rPr lang="en-US" baseline="0" dirty="0" smtClean="0"/>
              <a:t> for athletics</a:t>
            </a:r>
          </a:p>
          <a:p>
            <a:r>
              <a:rPr lang="en-US" baseline="0" dirty="0" smtClean="0"/>
              <a:t>Less sophisticated – Nike+ dongle – steps, distance, pace</a:t>
            </a:r>
          </a:p>
          <a:p>
            <a:r>
              <a:rPr lang="en-US" baseline="0" dirty="0" smtClean="0"/>
              <a:t>Eventually consumer devices – heart rate, galvanic skin response, skin temp, perspiration – useful &amp; interesting</a:t>
            </a:r>
          </a:p>
          <a:p>
            <a:r>
              <a:rPr lang="en-US" baseline="0" dirty="0" smtClean="0"/>
              <a:t>More professional devices – added respiration, HR variability, muscular activity &amp; other things I’m not aware of</a:t>
            </a:r>
          </a:p>
          <a:p>
            <a:r>
              <a:rPr lang="en-US" baseline="0" dirty="0" smtClean="0"/>
              <a:t>Similar to healthcare – we’re measuring lots &amp; lots of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7F1E-C50B-401D-A1D1-E25B1E2BCD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8979"/>
            <a:ext cx="7772400" cy="93292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71900"/>
            <a:ext cx="7772400" cy="1371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90500"/>
            <a:ext cx="8503920" cy="5212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5176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0010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265176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80010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952500"/>
            <a:ext cx="850392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028700"/>
            <a:ext cx="403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9600" y="1143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6165" y="782170"/>
            <a:ext cx="630936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838981"/>
            <a:ext cx="7772400" cy="93292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771900"/>
            <a:ext cx="7772400" cy="1371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Word mark-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20624"/>
            <a:ext cx="2514600" cy="9447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9144000" cy="5715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2490CF"/>
              </a:gs>
              <a:gs pos="97000">
                <a:srgbClr val="005A9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90500"/>
            <a:ext cx="850392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 cap="none" baseline="0">
          <a:solidFill>
            <a:schemeClr val="tx1"/>
          </a:solidFill>
          <a:effectLst/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bg1">
              <a:lumMod val="9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bg1">
              <a:lumMod val="9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bg1">
              <a:lumMod val="9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bg1">
              <a:lumMod val="9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bg1">
              <a:lumMod val="9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100"/>
            <a:ext cx="7772400" cy="932921"/>
          </a:xfrm>
        </p:spPr>
        <p:txBody>
          <a:bodyPr anchor="ctr" anchorCtr="0"/>
          <a:lstStyle/>
          <a:p>
            <a:pPr algn="ctr"/>
            <a:r>
              <a:rPr lang="en-US" sz="4000" dirty="0" smtClean="0"/>
              <a:t>Novel Monitoring Parameters in Sports Analytics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38500"/>
            <a:ext cx="7772400" cy="2057400"/>
          </a:xfrm>
        </p:spPr>
        <p:txBody>
          <a:bodyPr anchor="b" anchorCtr="0"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Russ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Rymut</a:t>
            </a:r>
            <a:endParaRPr lang="en-US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CEO, </a:t>
            </a:r>
            <a:r>
              <a:rPr lang="en-US" sz="3200" dirty="0" err="1" smtClean="0">
                <a:solidFill>
                  <a:schemeClr val="bg1">
                    <a:lumMod val="85000"/>
                  </a:schemeClr>
                </a:solidFill>
              </a:rPr>
              <a:t>Nobo</a:t>
            </a:r>
            <a:endParaRPr lang="en-US" sz="32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http://www.catapultsports.com/media/1840/nrl_e.png"/>
          <p:cNvPicPr>
            <a:picLocks noChangeAspect="1" noChangeArrowheads="1"/>
          </p:cNvPicPr>
          <p:nvPr/>
        </p:nvPicPr>
        <p:blipFill>
          <a:blip r:embed="rId3" cstate="print"/>
          <a:srcRect l="19394" r="17576"/>
          <a:stretch>
            <a:fillRect/>
          </a:stretch>
        </p:blipFill>
        <p:spPr bwMode="auto">
          <a:xfrm>
            <a:off x="228600" y="495300"/>
            <a:ext cx="2971800" cy="4133850"/>
          </a:xfrm>
          <a:prstGeom prst="roundRect">
            <a:avLst>
              <a:gd name="adj" fmla="val 36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410" name="Picture 2" descr="https://muffyruns.files.wordpress.com/2014/10/overview_h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142" y="266701"/>
            <a:ext cx="3599858" cy="2362199"/>
          </a:xfrm>
          <a:prstGeom prst="rect">
            <a:avLst/>
          </a:prstGeom>
          <a:noFill/>
        </p:spPr>
      </p:pic>
      <p:pic>
        <p:nvPicPr>
          <p:cNvPr id="11" name="Picture 8" descr="http://g-ecx.images-amazon.com/images/G/01/aplusautomation/vendorimages/cb6f6711-eae2-4f7d-8ae3-91895beeb50b.png._V325667035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4003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http://www.catapultsports.com/media/1840/nrl_e.png"/>
          <p:cNvPicPr>
            <a:picLocks noChangeAspect="1" noChangeArrowheads="1"/>
          </p:cNvPicPr>
          <p:nvPr/>
        </p:nvPicPr>
        <p:blipFill>
          <a:blip r:embed="rId3" cstate="print"/>
          <a:srcRect l="19394" r="17576"/>
          <a:stretch>
            <a:fillRect/>
          </a:stretch>
        </p:blipFill>
        <p:spPr bwMode="auto">
          <a:xfrm>
            <a:off x="228600" y="495300"/>
            <a:ext cx="2971800" cy="4133850"/>
          </a:xfrm>
          <a:prstGeom prst="roundRect">
            <a:avLst>
              <a:gd name="adj" fmla="val 36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410" name="Picture 2" descr="https://muffyruns.files.wordpress.com/2014/10/overview_h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142" y="266701"/>
            <a:ext cx="3599858" cy="2362199"/>
          </a:xfrm>
          <a:prstGeom prst="rect">
            <a:avLst/>
          </a:prstGeom>
          <a:noFill/>
        </p:spPr>
      </p:pic>
      <p:pic>
        <p:nvPicPr>
          <p:cNvPr id="11" name="Picture 8" descr="http://g-ecx.images-amazon.com/images/G/01/aplusautomation/vendorimages/cb6f6711-eae2-4f7d-8ae3-91895beeb50b.png._V325667035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400300"/>
            <a:ext cx="3962400" cy="3962400"/>
          </a:xfrm>
          <a:prstGeom prst="rect">
            <a:avLst/>
          </a:prstGeom>
          <a:noFill/>
        </p:spPr>
      </p:pic>
      <p:pic>
        <p:nvPicPr>
          <p:cNvPr id="17420" name="Picture 12" descr="https://www.zephyranywhere.com/img/zephyr/product/zephyr-btle-biomodule-product-ima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666750"/>
            <a:ext cx="3952875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https://lesposen.files.wordpress.com/2014/10/screenshot-2014-10-03-07-46-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81037"/>
            <a:ext cx="6705600" cy="435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carthage.edu/live/image/gid/39/width/800/13180_16_athletictraining_jh-47.jpg"/>
          <p:cNvPicPr>
            <a:picLocks noChangeAspect="1" noChangeArrowheads="1"/>
          </p:cNvPicPr>
          <p:nvPr/>
        </p:nvPicPr>
        <p:blipFill>
          <a:blip r:embed="rId3" cstate="print"/>
          <a:srcRect t="6192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" y="3238500"/>
            <a:ext cx="7696200" cy="2286000"/>
            <a:chOff x="533400" y="3048000"/>
            <a:chExt cx="7696200" cy="2286000"/>
          </a:xfrm>
        </p:grpSpPr>
        <p:sp>
          <p:nvSpPr>
            <p:cNvPr id="3" name="Can 2"/>
            <p:cNvSpPr/>
            <p:nvPr/>
          </p:nvSpPr>
          <p:spPr>
            <a:xfrm>
              <a:off x="533400" y="3048000"/>
              <a:ext cx="1524000" cy="2286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Myriad Pro" pitchFamily="34" charset="0"/>
                </a:rPr>
                <a:t>Position</a:t>
              </a: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4" name="Can 3"/>
            <p:cNvSpPr/>
            <p:nvPr/>
          </p:nvSpPr>
          <p:spPr>
            <a:xfrm>
              <a:off x="2590800" y="3048000"/>
              <a:ext cx="1524000" cy="2286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Myriad Pro" pitchFamily="34" charset="0"/>
                </a:rPr>
                <a:t>Heart Rate</a:t>
              </a: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" name="Can 4"/>
            <p:cNvSpPr/>
            <p:nvPr/>
          </p:nvSpPr>
          <p:spPr>
            <a:xfrm>
              <a:off x="6705600" y="3048000"/>
              <a:ext cx="1524000" cy="2286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Myriad Pro" pitchFamily="34" charset="0"/>
                </a:rPr>
                <a:t>EMG</a:t>
              </a: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4648200" y="3048000"/>
              <a:ext cx="1524000" cy="2286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Myriad Pro" pitchFamily="34" charset="0"/>
                </a:rPr>
                <a:t>Temp.</a:t>
              </a:r>
              <a:endParaRPr lang="en-US" dirty="0">
                <a:latin typeface="Myriad Pro" pitchFamily="34" charset="0"/>
              </a:endParaRPr>
            </a:p>
          </p:txBody>
        </p:sp>
      </p:grp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624" y="190500"/>
            <a:ext cx="239255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be 9"/>
          <p:cNvSpPr/>
          <p:nvPr/>
        </p:nvSpPr>
        <p:spPr>
          <a:xfrm>
            <a:off x="1143000" y="1943100"/>
            <a:ext cx="6781800" cy="1066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3200" dirty="0" smtClean="0">
                <a:solidFill>
                  <a:schemeClr val="dk1"/>
                </a:solidFill>
                <a:latin typeface="Myriad Pro" pitchFamily="34" charset="0"/>
              </a:rPr>
              <a:t>Cross-parameter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685800" y="3238500"/>
            <a:ext cx="7696200" cy="2286000"/>
            <a:chOff x="533400" y="3048000"/>
            <a:chExt cx="7696200" cy="2286000"/>
          </a:xfrm>
        </p:grpSpPr>
        <p:sp>
          <p:nvSpPr>
            <p:cNvPr id="3" name="Can 2"/>
            <p:cNvSpPr/>
            <p:nvPr/>
          </p:nvSpPr>
          <p:spPr>
            <a:xfrm>
              <a:off x="533400" y="3048000"/>
              <a:ext cx="1524000" cy="2286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Myriad Pro" pitchFamily="34" charset="0"/>
                </a:rPr>
                <a:t>Position</a:t>
              </a: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4" name="Can 3"/>
            <p:cNvSpPr/>
            <p:nvPr/>
          </p:nvSpPr>
          <p:spPr>
            <a:xfrm>
              <a:off x="2590800" y="3048000"/>
              <a:ext cx="1524000" cy="2286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Myriad Pro" pitchFamily="34" charset="0"/>
                </a:rPr>
                <a:t>Heart Rate</a:t>
              </a: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5" name="Can 4"/>
            <p:cNvSpPr/>
            <p:nvPr/>
          </p:nvSpPr>
          <p:spPr>
            <a:xfrm>
              <a:off x="6705600" y="3048000"/>
              <a:ext cx="1524000" cy="2286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Myriad Pro" pitchFamily="34" charset="0"/>
                </a:rPr>
                <a:t>EMG</a:t>
              </a:r>
              <a:endParaRPr lang="en-US" dirty="0">
                <a:latin typeface="Myriad Pro" pitchFamily="34" charset="0"/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4648200" y="3048000"/>
              <a:ext cx="1524000" cy="2286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3200" dirty="0" smtClean="0">
                  <a:latin typeface="Myriad Pro" pitchFamily="34" charset="0"/>
                </a:rPr>
                <a:t>Temp.</a:t>
              </a:r>
              <a:endParaRPr lang="en-US" dirty="0">
                <a:latin typeface="Myriad Pro" pitchFamily="34" charset="0"/>
              </a:endParaRPr>
            </a:p>
          </p:txBody>
        </p:sp>
      </p:grp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624" y="190500"/>
            <a:ext cx="239255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s://data.epo.org/publication-server/image?imageName=imgaf001&amp;docId=5466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9459"/>
            <a:ext cx="7772399" cy="563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as a Biometric</a:t>
            </a:r>
            <a:endParaRPr lang="en-US" dirty="0"/>
          </a:p>
        </p:txBody>
      </p:sp>
      <p:pic>
        <p:nvPicPr>
          <p:cNvPr id="43012" name="Picture 4" descr="http://52471131.swh.strato-hosting.eu/wp-content/uploads/2016/03/StrapA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1028700"/>
            <a:ext cx="3886200" cy="4610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Cycle &amp; Performance</a:t>
            </a:r>
            <a:endParaRPr lang="en-US" dirty="0"/>
          </a:p>
        </p:txBody>
      </p:sp>
      <p:pic>
        <p:nvPicPr>
          <p:cNvPr id="7170" name="Picture 2" descr="https://tapadoo.com/wp-content/uploads/2017/02/FitrWoman_calend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25682"/>
            <a:ext cx="2057400" cy="4322618"/>
          </a:xfrm>
          <a:prstGeom prst="rect">
            <a:avLst/>
          </a:prstGeom>
          <a:noFill/>
        </p:spPr>
      </p:pic>
      <p:pic>
        <p:nvPicPr>
          <p:cNvPr id="7172" name="Picture 4" descr="https://tapadoo.com/wp-content/uploads/2017/02/FitrWoman_Inf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0" y="1125682"/>
            <a:ext cx="2057400" cy="4322618"/>
          </a:xfrm>
          <a:prstGeom prst="rect">
            <a:avLst/>
          </a:prstGeom>
          <a:noFill/>
        </p:spPr>
      </p:pic>
      <p:pic>
        <p:nvPicPr>
          <p:cNvPr id="7174" name="Picture 6" descr="https://tapadoo.com/wp-content/uploads/2017/02/FitrWoman_over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125682"/>
            <a:ext cx="2057400" cy="432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 Analysis</a:t>
            </a:r>
            <a:endParaRPr lang="en-US" dirty="0"/>
          </a:p>
        </p:txBody>
      </p:sp>
      <p:pic>
        <p:nvPicPr>
          <p:cNvPr id="50178" name="Picture 2" descr="Fea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723900"/>
            <a:ext cx="5410200" cy="518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48200" y="0"/>
            <a:ext cx="44958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Who is this guy?</a:t>
            </a:r>
            <a:endParaRPr lang="en-US" i="1" dirty="0"/>
          </a:p>
        </p:txBody>
      </p:sp>
      <p:pic>
        <p:nvPicPr>
          <p:cNvPr id="5" name="Picture 4" descr="http://media.bestofmicro.com/R/T/375545/original/GE-Healthcar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7934"/>
            <a:ext cx="2556745" cy="16475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6" descr="http://www.mobilehealthtimes.com/wp-content/uploads/2015/09/honeywell-life-care-solutions_logo-e14417353268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00500"/>
            <a:ext cx="3040316" cy="1205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618232"/>
            <a:ext cx="3118758" cy="8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723901"/>
            <a:ext cx="4648200" cy="49911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Arterial Blood Gas Monitor</a:t>
            </a:r>
          </a:p>
          <a:p>
            <a:pPr algn="ctr">
              <a:spcAft>
                <a:spcPts val="3600"/>
              </a:spcAft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Molecular Medicine in Ambulatory Care</a:t>
            </a:r>
          </a:p>
          <a:p>
            <a:pPr algn="ctr">
              <a:spcAft>
                <a:spcPts val="3600"/>
              </a:spcAft>
            </a:pPr>
            <a:r>
              <a:rPr lang="en-US" sz="3000" dirty="0" smtClean="0">
                <a:solidFill>
                  <a:schemeClr val="bg1"/>
                </a:solidFill>
                <a:latin typeface="Myriad Pro" pitchFamily="34" charset="0"/>
              </a:rPr>
              <a:t>Hydration Monitoring Wearable</a:t>
            </a:r>
            <a:endParaRPr lang="en-US" sz="30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pic>
        <p:nvPicPr>
          <p:cNvPr id="4" name="Picture 3" descr="B60-view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731" y="1983943"/>
            <a:ext cx="5546540" cy="2473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Wrap it Up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0675" y="800100"/>
          <a:ext cx="850265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25"/>
                <a:gridCol w="6842125"/>
              </a:tblGrid>
              <a:tr h="99047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Good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Really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cool analytics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that reveals information from a </a:t>
                      </a:r>
                      <a:r>
                        <a:rPr lang="en-US" sz="3600" b="1" baseline="0" dirty="0" smtClean="0">
                          <a:solidFill>
                            <a:schemeClr val="bg1"/>
                          </a:solidFill>
                        </a:rPr>
                        <a:t>single biometric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3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Better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Really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cool analytics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that reveals information from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multiple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biometrics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697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Best</a:t>
                      </a:r>
                      <a:endParaRPr 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Really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cool analytics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 that provides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actionable information 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from 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</a:rPr>
                        <a:t>all the biometrics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T="182880" marB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Russ </a:t>
            </a:r>
            <a:r>
              <a:rPr lang="en-US" sz="4400" dirty="0" err="1" smtClean="0">
                <a:solidFill>
                  <a:schemeClr val="bg1">
                    <a:lumMod val="95000"/>
                  </a:schemeClr>
                </a:solidFill>
              </a:rPr>
              <a:t>Rymut</a:t>
            </a:r>
            <a:endParaRPr lang="en-US" sz="4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russ.rymut@nobo.io</a:t>
            </a:r>
          </a:p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414.604.6626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Subtitle 7"/>
          <p:cNvSpPr txBox="1">
            <a:spLocks/>
          </p:cNvSpPr>
          <p:nvPr/>
        </p:nvSpPr>
        <p:spPr>
          <a:xfrm>
            <a:off x="5943600" y="13335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www.nobo.io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5" name="Picture 4" descr="Body - 10 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1752"/>
            <a:ext cx="4852426" cy="47622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 Tale of Three Tales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 smtClean="0"/>
              <a:t>Biometrics in Patient Monitoring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 smtClean="0"/>
              <a:t>Biometrics in Athletics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dirty="0" smtClean="0"/>
              <a:t>Analytics Driving Action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http://www.femtosimclinical.com/PMS5T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183" y="0"/>
            <a:ext cx="4290873" cy="571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. 2: The trauma intensive care unit of our department has eight ventilator-equipped beds. Kinetic therapy is performed in polytraumatised patients with severe thoracic trauma. Organ replacement therapy, ie, dialysis and interventional lung assist are routinely performed. &#10;                "/>
          <p:cNvPicPr>
            <a:picLocks noChangeAspect="1" noChangeArrowheads="1"/>
          </p:cNvPicPr>
          <p:nvPr/>
        </p:nvPicPr>
        <p:blipFill>
          <a:blip r:embed="rId3" cstate="print"/>
          <a:srcRect l="748" t="4040" b="9379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74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mitre.org/sites/default/files/images/camh_project_physleadership.jpg"/>
          <p:cNvPicPr>
            <a:picLocks noChangeAspect="1" noChangeArrowheads="1"/>
          </p:cNvPicPr>
          <p:nvPr/>
        </p:nvPicPr>
        <p:blipFill>
          <a:blip r:embed="rId3" cstate="print"/>
          <a:srcRect l="1564" r="4604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http://www.catapultsports.com/media/1840/nrl_e.png"/>
          <p:cNvPicPr>
            <a:picLocks noChangeAspect="1" noChangeArrowheads="1"/>
          </p:cNvPicPr>
          <p:nvPr/>
        </p:nvPicPr>
        <p:blipFill>
          <a:blip r:embed="rId3" cstate="print"/>
          <a:srcRect l="19394" r="17576"/>
          <a:stretch>
            <a:fillRect/>
          </a:stretch>
        </p:blipFill>
        <p:spPr bwMode="auto">
          <a:xfrm>
            <a:off x="228600" y="495300"/>
            <a:ext cx="2971800" cy="4133850"/>
          </a:xfrm>
          <a:prstGeom prst="roundRect">
            <a:avLst>
              <a:gd name="adj" fmla="val 36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http://www.catapultsports.com/media/1840/nrl_e.png"/>
          <p:cNvPicPr>
            <a:picLocks noChangeAspect="1" noChangeArrowheads="1"/>
          </p:cNvPicPr>
          <p:nvPr/>
        </p:nvPicPr>
        <p:blipFill>
          <a:blip r:embed="rId3" cstate="print"/>
          <a:srcRect l="19394" r="17576"/>
          <a:stretch>
            <a:fillRect/>
          </a:stretch>
        </p:blipFill>
        <p:spPr bwMode="auto">
          <a:xfrm>
            <a:off x="228600" y="495300"/>
            <a:ext cx="2971800" cy="4133850"/>
          </a:xfrm>
          <a:prstGeom prst="roundRect">
            <a:avLst>
              <a:gd name="adj" fmla="val 36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410" name="Picture 2" descr="https://muffyruns.files.wordpress.com/2014/10/overview_h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142" y="266701"/>
            <a:ext cx="3599858" cy="23621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bo-blu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43F01E3DEA141AA0D0EADDAC5B0DD" ma:contentTypeVersion="1" ma:contentTypeDescription="Create a new document." ma:contentTypeScope="" ma:versionID="13d75791d17b8685492ae7af8b9330d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c3c86fa875a13c654da7718f28ac2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20B057-3A9E-408D-ACC2-ADCD2D816CB9}"/>
</file>

<file path=customXml/itemProps2.xml><?xml version="1.0" encoding="utf-8"?>
<ds:datastoreItem xmlns:ds="http://schemas.openxmlformats.org/officeDocument/2006/customXml" ds:itemID="{9C8C909C-BB99-4145-BFEB-50913FADD514}"/>
</file>

<file path=customXml/itemProps3.xml><?xml version="1.0" encoding="utf-8"?>
<ds:datastoreItem xmlns:ds="http://schemas.openxmlformats.org/officeDocument/2006/customXml" ds:itemID="{73179F6E-0C4D-401B-BA46-E83F334BD93A}"/>
</file>

<file path=docProps/app.xml><?xml version="1.0" encoding="utf-8"?>
<Properties xmlns="http://schemas.openxmlformats.org/officeDocument/2006/extended-properties" xmlns:vt="http://schemas.openxmlformats.org/officeDocument/2006/docPropsVTypes">
  <Template>Nobo-Blue Simple</Template>
  <TotalTime>12158</TotalTime>
  <Words>1533</Words>
  <Application>Microsoft Office PowerPoint</Application>
  <PresentationFormat>On-screen Show (16:10)</PresentationFormat>
  <Paragraphs>161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Nobo-blue-2</vt:lpstr>
      <vt:lpstr>Novel Monitoring Parameters in Sports Analytics</vt:lpstr>
      <vt:lpstr>Who is this guy?</vt:lpstr>
      <vt:lpstr> A Tale of Three Tales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Sleep as a Biometric</vt:lpstr>
      <vt:lpstr>Menstrual Cycle &amp; Performance</vt:lpstr>
      <vt:lpstr>Gait Analysis</vt:lpstr>
      <vt:lpstr>Hydration</vt:lpstr>
      <vt:lpstr>Let’s Wrap it Up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</dc:creator>
  <cp:lastModifiedBy>Russ</cp:lastModifiedBy>
  <cp:revision>20</cp:revision>
  <dcterms:created xsi:type="dcterms:W3CDTF">2006-08-16T00:00:00Z</dcterms:created>
  <dcterms:modified xsi:type="dcterms:W3CDTF">2017-07-13T00:51:40Z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0x0101005FF43F01E3DEA141AA0D0EADDAC5B0DD</vt:lpwstr>
  </property>
</Properties>
</file>