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mp4" ContentType="video/mp4"/>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1" r:id="rId3"/>
    <p:sldId id="272" r:id="rId4"/>
    <p:sldId id="275" r:id="rId5"/>
    <p:sldId id="276" r:id="rId6"/>
    <p:sldId id="277" r:id="rId7"/>
    <p:sldId id="265" r:id="rId8"/>
    <p:sldId id="263" r:id="rId9"/>
    <p:sldId id="258" r:id="rId10"/>
    <p:sldId id="278" r:id="rId11"/>
    <p:sldId id="279" r:id="rId12"/>
    <p:sldId id="262" r:id="rId13"/>
    <p:sldId id="267" r:id="rId14"/>
    <p:sldId id="280" r:id="rId15"/>
    <p:sldId id="260" r:id="rId16"/>
    <p:sldId id="281"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7"/>
    <p:restoredTop sz="84128"/>
  </p:normalViewPr>
  <p:slideViewPr>
    <p:cSldViewPr snapToGrid="0" snapToObjects="1">
      <p:cViewPr>
        <p:scale>
          <a:sx n="72" d="100"/>
          <a:sy n="72" d="100"/>
        </p:scale>
        <p:origin x="144"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6" Type="http://schemas.openxmlformats.org/officeDocument/2006/relationships/customXml" Target="../customXml/item3.xml"/><Relationship Id="rId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5" Type="http://schemas.openxmlformats.org/officeDocument/2006/relationships/customXml" Target="../customXml/item2.xml"/><Relationship Id="rId20" Type="http://schemas.openxmlformats.org/officeDocument/2006/relationships/presProps" Target="presProps.xml"/><Relationship Id="rId16" Type="http://schemas.openxmlformats.org/officeDocument/2006/relationships/slide" Target="slides/slide15.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1.xml"/><Relationship Id="rId23"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notesMaster" Target="notesMasters/notesMaster1.xml"/><Relationship Id="rId9" Type="http://schemas.openxmlformats.org/officeDocument/2006/relationships/slide" Target="slides/slide8.xml"/><Relationship Id="rId22"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A21A5-4B24-B241-9277-B966E12B3678}" type="datetimeFigureOut">
              <a:rPr lang="en-US" smtClean="0"/>
              <a:t>7/11/17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0EA4F-1428-F54E-A975-DF9929761324}" type="slidenum">
              <a:rPr lang="en-US" smtClean="0"/>
              <a:t>‹#›</a:t>
            </a:fld>
            <a:endParaRPr lang="en-US"/>
          </a:p>
        </p:txBody>
      </p:sp>
    </p:spTree>
    <p:extLst>
      <p:ext uri="{BB962C8B-B14F-4D97-AF65-F5344CB8AC3E}">
        <p14:creationId xmlns:p14="http://schemas.microsoft.com/office/powerpoint/2010/main" val="100782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a:t>
            </a:r>
            <a:r>
              <a:rPr lang="en-US" baseline="0" dirty="0" smtClean="0"/>
              <a:t> to talk about psychology, numbers and basketball and how these things can come together and provide insights into how and why teams are successful. I’m going to start with an intro of why psychology matters and go through an example of defining and measuring a psychological trait in order to quantify its impact on tangible team outcomes.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2A0EA4F-1428-F54E-A975-DF9929761324}" type="slidenum">
              <a:rPr lang="en-US" smtClean="0"/>
              <a:t>1</a:t>
            </a:fld>
            <a:endParaRPr lang="en-US"/>
          </a:p>
        </p:txBody>
      </p:sp>
    </p:spTree>
    <p:extLst>
      <p:ext uri="{BB962C8B-B14F-4D97-AF65-F5344CB8AC3E}">
        <p14:creationId xmlns:p14="http://schemas.microsoft.com/office/powerpoint/2010/main" val="1959284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a:t>
            </a:r>
            <a:r>
              <a:rPr lang="en-US" baseline="0" dirty="0" smtClean="0"/>
              <a:t> vs omega depends on various assumptions (tau-equivalence required for alpha, often violated, so it’s typically a lower bound estimate of reliability)</a:t>
            </a:r>
          </a:p>
          <a:p>
            <a:pPr defTabSz="914400">
              <a:spcBef>
                <a:spcPts val="0"/>
              </a:spcBef>
              <a:spcAft>
                <a:spcPts val="0"/>
              </a:spcAft>
              <a:buClrTx/>
              <a:buSzTx/>
            </a:pPr>
            <a:r>
              <a:rPr lang="en-US" sz="2400" dirty="0" smtClean="0"/>
              <a:t>Other forms of reliability:</a:t>
            </a:r>
          </a:p>
          <a:p>
            <a:pPr lvl="1" defTabSz="914400">
              <a:spcBef>
                <a:spcPts val="0"/>
              </a:spcBef>
              <a:spcAft>
                <a:spcPts val="0"/>
              </a:spcAft>
              <a:buClrTx/>
              <a:buSzTx/>
            </a:pPr>
            <a:r>
              <a:rPr lang="en-US" sz="2200" dirty="0" smtClean="0"/>
              <a:t>Test-Retest</a:t>
            </a:r>
          </a:p>
          <a:p>
            <a:pPr lvl="1" defTabSz="914400">
              <a:spcBef>
                <a:spcPts val="0"/>
              </a:spcBef>
              <a:spcAft>
                <a:spcPts val="0"/>
              </a:spcAft>
              <a:buClrTx/>
              <a:buSzTx/>
            </a:pPr>
            <a:r>
              <a:rPr lang="en-US" sz="2200" dirty="0" smtClean="0"/>
              <a:t>Interrater</a:t>
            </a:r>
          </a:p>
          <a:p>
            <a:pPr lvl="1" defTabSz="914400">
              <a:spcBef>
                <a:spcPts val="0"/>
              </a:spcBef>
              <a:spcAft>
                <a:spcPts val="0"/>
              </a:spcAft>
              <a:buClrTx/>
              <a:buSzTx/>
            </a:pPr>
            <a:r>
              <a:rPr lang="en-US" sz="2200" dirty="0" smtClean="0"/>
              <a:t>Parallel-Forms</a:t>
            </a:r>
          </a:p>
          <a:p>
            <a:endParaRPr lang="en-US" dirty="0"/>
          </a:p>
        </p:txBody>
      </p:sp>
      <p:sp>
        <p:nvSpPr>
          <p:cNvPr id="4" name="Slide Number Placeholder 3"/>
          <p:cNvSpPr>
            <a:spLocks noGrp="1"/>
          </p:cNvSpPr>
          <p:nvPr>
            <p:ph type="sldNum" sz="quarter" idx="10"/>
          </p:nvPr>
        </p:nvSpPr>
        <p:spPr/>
        <p:txBody>
          <a:bodyPr/>
          <a:lstStyle/>
          <a:p>
            <a:fld id="{B2A0EA4F-1428-F54E-A975-DF9929761324}" type="slidenum">
              <a:rPr lang="en-US" smtClean="0"/>
              <a:t>10</a:t>
            </a:fld>
            <a:endParaRPr lang="en-US"/>
          </a:p>
        </p:txBody>
      </p:sp>
    </p:spTree>
    <p:extLst>
      <p:ext uri="{BB962C8B-B14F-4D97-AF65-F5344CB8AC3E}">
        <p14:creationId xmlns:p14="http://schemas.microsoft.com/office/powerpoint/2010/main" val="83671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RELIABILITY PLACES</a:t>
            </a:r>
            <a:r>
              <a:rPr lang="en-US" baseline="0" dirty="0" smtClean="0"/>
              <a:t> AN UPPER BOUND ON VALIDITY </a:t>
            </a:r>
            <a:r>
              <a:rPr lang="mr-IN" baseline="0" dirty="0" smtClean="0"/>
              <a:t>–</a:t>
            </a:r>
            <a:r>
              <a:rPr lang="en-US" baseline="0" dirty="0" smtClean="0"/>
              <a:t> if a measure is unreliable, it CANNOT be valid</a:t>
            </a:r>
            <a:r>
              <a:rPr lang="en-US" baseline="0" dirty="0" smtClean="0"/>
              <a:t>. ((THE CEILING IS THE ROOOOOOF)</a:t>
            </a:r>
            <a:endParaRPr lang="en-US" baseline="0" dirty="0" smtClean="0"/>
          </a:p>
          <a:p>
            <a:endParaRPr lang="en-US" baseline="0" dirty="0" smtClean="0"/>
          </a:p>
          <a:p>
            <a:r>
              <a:rPr lang="en-US" baseline="0" dirty="0" smtClean="0"/>
              <a:t>Re: content </a:t>
            </a:r>
            <a:r>
              <a:rPr lang="mr-IN" baseline="0" dirty="0" smtClean="0"/>
              <a:t>–</a:t>
            </a:r>
            <a:r>
              <a:rPr lang="en-US" baseline="0" dirty="0" smtClean="0"/>
              <a:t> probably not, there are certainly others that can be included.</a:t>
            </a:r>
          </a:p>
        </p:txBody>
      </p:sp>
      <p:sp>
        <p:nvSpPr>
          <p:cNvPr id="4" name="Slide Number Placeholder 3"/>
          <p:cNvSpPr>
            <a:spLocks noGrp="1"/>
          </p:cNvSpPr>
          <p:nvPr>
            <p:ph type="sldNum" sz="quarter" idx="10"/>
          </p:nvPr>
        </p:nvSpPr>
        <p:spPr/>
        <p:txBody>
          <a:bodyPr/>
          <a:lstStyle/>
          <a:p>
            <a:fld id="{B2A0EA4F-1428-F54E-A975-DF9929761324}" type="slidenum">
              <a:rPr lang="en-US" smtClean="0"/>
              <a:t>11</a:t>
            </a:fld>
            <a:endParaRPr lang="en-US"/>
          </a:p>
        </p:txBody>
      </p:sp>
    </p:spTree>
    <p:extLst>
      <p:ext uri="{BB962C8B-B14F-4D97-AF65-F5344CB8AC3E}">
        <p14:creationId xmlns:p14="http://schemas.microsoft.com/office/powerpoint/2010/main" val="1600946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Latent</a:t>
            </a:r>
            <a:r>
              <a:rPr lang="en-US" baseline="0" dirty="0" smtClean="0"/>
              <a:t> variable modeling </a:t>
            </a:r>
            <a:r>
              <a:rPr lang="mr-IN" baseline="0" dirty="0" smtClean="0"/>
              <a:t>–</a:t>
            </a:r>
            <a:r>
              <a:rPr lang="en-US" baseline="0" dirty="0" smtClean="0"/>
              <a:t> uses confirmatory factor analysis. Estimates the level of the latent trait using multiple indicators believed to represent it. Each of these behaviors is an imperfect measure, that is, some variance in these behaviors might be explained by something other than the single trait we’re interested in, so this methodology enables us to parse out residual variance from the variance explained by the latent trait. The idea is that a player high in this trait won’t do one of these things, but will do all of them to some extent </a:t>
            </a:r>
            <a:r>
              <a:rPr lang="mr-IN" baseline="0" dirty="0" smtClean="0"/>
              <a:t>–</a:t>
            </a:r>
            <a:r>
              <a:rPr lang="en-US" baseline="0" dirty="0" smtClean="0"/>
              <a:t> this method is about the co-occurrence of these actions.</a:t>
            </a:r>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B2A0EA4F-1428-F54E-A975-DF9929761324}" type="slidenum">
              <a:rPr lang="en-US" smtClean="0"/>
              <a:t>12</a:t>
            </a:fld>
            <a:endParaRPr lang="en-US"/>
          </a:p>
        </p:txBody>
      </p:sp>
    </p:spTree>
    <p:extLst>
      <p:ext uri="{BB962C8B-B14F-4D97-AF65-F5344CB8AC3E}">
        <p14:creationId xmlns:p14="http://schemas.microsoft.com/office/powerpoint/2010/main" val="67239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Reliability still below .7 (changed pass ratio to total passes and </a:t>
            </a:r>
            <a:r>
              <a:rPr lang="en-US" sz="1200" b="0" kern="1200" baseline="0" dirty="0" err="1" smtClean="0">
                <a:solidFill>
                  <a:schemeClr val="tx1"/>
                </a:solidFill>
                <a:effectLst/>
                <a:latin typeface="+mn-lt"/>
                <a:ea typeface="+mn-ea"/>
                <a:cs typeface="+mn-cs"/>
              </a:rPr>
              <a:t>reb</a:t>
            </a:r>
            <a:r>
              <a:rPr lang="en-US" sz="1200" b="0" kern="1200" baseline="0" dirty="0" smtClean="0">
                <a:solidFill>
                  <a:schemeClr val="tx1"/>
                </a:solidFill>
                <a:effectLst/>
                <a:latin typeface="+mn-lt"/>
                <a:ea typeface="+mn-ea"/>
                <a:cs typeface="+mn-cs"/>
              </a:rPr>
              <a:t> deferred/chances to total </a:t>
            </a:r>
            <a:r>
              <a:rPr lang="en-US" sz="1200" b="0" kern="1200" baseline="0" dirty="0" err="1" smtClean="0">
                <a:solidFill>
                  <a:schemeClr val="tx1"/>
                </a:solidFill>
                <a:effectLst/>
                <a:latin typeface="+mn-lt"/>
                <a:ea typeface="+mn-ea"/>
                <a:cs typeface="+mn-cs"/>
              </a:rPr>
              <a:t>reb</a:t>
            </a:r>
            <a:r>
              <a:rPr lang="en-US" sz="1200" b="0" kern="1200" baseline="0" dirty="0" smtClean="0">
                <a:solidFill>
                  <a:schemeClr val="tx1"/>
                </a:solidFill>
                <a:effectLst/>
                <a:latin typeface="+mn-lt"/>
                <a:ea typeface="+mn-ea"/>
                <a:cs typeface="+mn-cs"/>
              </a:rPr>
              <a:t> deferred to increase variance)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Sample size n = 95; model </a:t>
            </a:r>
            <a:r>
              <a:rPr lang="en-US" sz="1200" b="0" kern="1200" baseline="0" dirty="0" err="1" smtClean="0">
                <a:solidFill>
                  <a:schemeClr val="tx1"/>
                </a:solidFill>
                <a:effectLst/>
                <a:latin typeface="+mn-lt"/>
                <a:ea typeface="+mn-ea"/>
                <a:cs typeface="+mn-cs"/>
              </a:rPr>
              <a:t>df</a:t>
            </a:r>
            <a:r>
              <a:rPr lang="en-US" sz="1200" b="0" kern="1200" baseline="0" dirty="0" smtClean="0">
                <a:solidFill>
                  <a:schemeClr val="tx1"/>
                </a:solidFill>
                <a:effectLst/>
                <a:latin typeface="+mn-lt"/>
                <a:ea typeface="+mn-ea"/>
                <a:cs typeface="+mn-cs"/>
              </a:rPr>
              <a:t> = 5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Red factor loadings </a:t>
            </a:r>
            <a:r>
              <a:rPr lang="en-US" sz="1200" b="0" kern="1200" baseline="0" dirty="0" smtClean="0">
                <a:solidFill>
                  <a:schemeClr val="tx1"/>
                </a:solidFill>
                <a:effectLst/>
                <a:latin typeface="+mn-lt"/>
                <a:ea typeface="+mn-ea"/>
                <a:cs typeface="+mn-cs"/>
                <a:sym typeface="Wingdings"/>
              </a:rPr>
              <a:t> p &lt; .05.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sym typeface="Wingdings"/>
              </a:rPr>
              <a:t>More charges  higher OCB</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sym typeface="Wingdings"/>
              </a:rPr>
              <a:t>Tighter defense (less distance)  higher OCB (</a:t>
            </a:r>
            <a:r>
              <a:rPr lang="en-US" sz="1200" b="0" kern="1200" baseline="0" dirty="0" err="1" smtClean="0">
                <a:solidFill>
                  <a:schemeClr val="tx1"/>
                </a:solidFill>
                <a:effectLst/>
                <a:latin typeface="+mn-lt"/>
                <a:ea typeface="+mn-ea"/>
                <a:cs typeface="+mn-cs"/>
                <a:sym typeface="Wingdings"/>
              </a:rPr>
              <a:t>n.s</a:t>
            </a:r>
            <a:r>
              <a:rPr lang="en-US" sz="1200" b="0" kern="1200" baseline="0" dirty="0" smtClean="0">
                <a:solidFill>
                  <a:schemeClr val="tx1"/>
                </a:solidFill>
                <a:effectLst/>
                <a:latin typeface="+mn-lt"/>
                <a:ea typeface="+mn-ea"/>
                <a:cs typeface="+mn-cs"/>
                <a:sym typeface="Wingding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sym typeface="Wingdings"/>
              </a:rPr>
              <a:t>More rebounds deferred  higher OCB</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sym typeface="Wingdings"/>
              </a:rPr>
              <a:t>More secondary assists  higher OCB</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sym typeface="Wingdings"/>
              </a:rPr>
              <a:t>More passes  higher OCB (sorry Kobe)</a:t>
            </a:r>
          </a:p>
        </p:txBody>
      </p:sp>
      <p:sp>
        <p:nvSpPr>
          <p:cNvPr id="4" name="Slide Number Placeholder 3"/>
          <p:cNvSpPr>
            <a:spLocks noGrp="1"/>
          </p:cNvSpPr>
          <p:nvPr>
            <p:ph type="sldNum" sz="quarter" idx="10"/>
          </p:nvPr>
        </p:nvSpPr>
        <p:spPr/>
        <p:txBody>
          <a:bodyPr/>
          <a:lstStyle/>
          <a:p>
            <a:fld id="{B2A0EA4F-1428-F54E-A975-DF9929761324}" type="slidenum">
              <a:rPr lang="en-US" smtClean="0"/>
              <a:t>13</a:t>
            </a:fld>
            <a:endParaRPr lang="en-US"/>
          </a:p>
        </p:txBody>
      </p:sp>
    </p:spTree>
    <p:extLst>
      <p:ext uri="{BB962C8B-B14F-4D97-AF65-F5344CB8AC3E}">
        <p14:creationId xmlns:p14="http://schemas.microsoft.com/office/powerpoint/2010/main" val="784066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 every 1 </a:t>
            </a:r>
            <a:r>
              <a:rPr lang="en-US" sz="1200" b="0" i="0" kern="1200" dirty="0" err="1" smtClean="0">
                <a:solidFill>
                  <a:schemeClr val="tx1"/>
                </a:solidFill>
                <a:effectLst/>
                <a:latin typeface="+mn-lt"/>
                <a:ea typeface="+mn-ea"/>
                <a:cs typeface="+mn-cs"/>
              </a:rPr>
              <a:t>sd</a:t>
            </a:r>
            <a:r>
              <a:rPr lang="en-US" sz="1200" b="0" i="0" kern="1200" dirty="0" smtClean="0">
                <a:solidFill>
                  <a:schemeClr val="tx1"/>
                </a:solidFill>
                <a:effectLst/>
                <a:latin typeface="+mn-lt"/>
                <a:ea typeface="+mn-ea"/>
                <a:cs typeface="+mn-cs"/>
              </a:rPr>
              <a:t> difference in OCB, the player will make take an additional 1/4 of a charge, will defer 1/2 a rebound, will make a 1/2 of an secondary assist, and will make an additional 16 passes.  Using the empirical rule, a player in the top 15% of OCB's will do the above things compared to an average OCB player.  For a player in the top 3%, double those numbers. </a:t>
            </a:r>
            <a:endParaRPr lang="en-US" baseline="0"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B2A0EA4F-1428-F54E-A975-DF9929761324}" type="slidenum">
              <a:rPr lang="en-US" smtClean="0"/>
              <a:t>14</a:t>
            </a:fld>
            <a:endParaRPr lang="en-US"/>
          </a:p>
        </p:txBody>
      </p:sp>
    </p:spTree>
    <p:extLst>
      <p:ext uri="{BB962C8B-B14F-4D97-AF65-F5344CB8AC3E}">
        <p14:creationId xmlns:p14="http://schemas.microsoft.com/office/powerpoint/2010/main" val="1132866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outcomes are based on average OCB within the team</a:t>
            </a:r>
          </a:p>
        </p:txBody>
      </p:sp>
      <p:sp>
        <p:nvSpPr>
          <p:cNvPr id="4" name="Slide Number Placeholder 3"/>
          <p:cNvSpPr>
            <a:spLocks noGrp="1"/>
          </p:cNvSpPr>
          <p:nvPr>
            <p:ph type="sldNum" sz="quarter" idx="10"/>
          </p:nvPr>
        </p:nvSpPr>
        <p:spPr/>
        <p:txBody>
          <a:bodyPr/>
          <a:lstStyle/>
          <a:p>
            <a:fld id="{B2A0EA4F-1428-F54E-A975-DF9929761324}" type="slidenum">
              <a:rPr lang="en-US" smtClean="0"/>
              <a:t>15</a:t>
            </a:fld>
            <a:endParaRPr lang="en-US"/>
          </a:p>
        </p:txBody>
      </p:sp>
    </p:spTree>
    <p:extLst>
      <p:ext uri="{BB962C8B-B14F-4D97-AF65-F5344CB8AC3E}">
        <p14:creationId xmlns:p14="http://schemas.microsoft.com/office/powerpoint/2010/main" val="80843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all those algorithms, they can’t calculate heart, will-to-win, toughness, desire</a:t>
            </a:r>
            <a:r>
              <a:rPr lang="mr-IN" dirty="0" smtClean="0"/>
              <a:t>…</a:t>
            </a:r>
            <a:r>
              <a:rPr lang="en-US" dirty="0" smtClean="0"/>
              <a:t> they can’t put that into a formula</a:t>
            </a:r>
            <a:r>
              <a:rPr lang="en-US" baseline="0" dirty="0" smtClean="0"/>
              <a:t> to come out with a percentage chance to win.” </a:t>
            </a:r>
            <a:r>
              <a:rPr lang="mr-IN" baseline="0" dirty="0" smtClean="0"/>
              <a:t>–</a:t>
            </a:r>
            <a:r>
              <a:rPr lang="en-US" baseline="0" dirty="0" smtClean="0"/>
              <a:t> </a:t>
            </a:r>
            <a:r>
              <a:rPr lang="en-US" baseline="0" dirty="0" err="1" smtClean="0"/>
              <a:t>nigel</a:t>
            </a:r>
            <a:r>
              <a:rPr lang="en-US" baseline="0" dirty="0" smtClean="0"/>
              <a:t> </a:t>
            </a:r>
            <a:r>
              <a:rPr lang="en-US" baseline="0" dirty="0" err="1" smtClean="0"/>
              <a:t>hayes</a:t>
            </a:r>
            <a:endParaRPr lang="en-US" dirty="0"/>
          </a:p>
        </p:txBody>
      </p:sp>
      <p:sp>
        <p:nvSpPr>
          <p:cNvPr id="4" name="Slide Number Placeholder 3"/>
          <p:cNvSpPr>
            <a:spLocks noGrp="1"/>
          </p:cNvSpPr>
          <p:nvPr>
            <p:ph type="sldNum" sz="quarter" idx="10"/>
          </p:nvPr>
        </p:nvSpPr>
        <p:spPr/>
        <p:txBody>
          <a:bodyPr/>
          <a:lstStyle/>
          <a:p>
            <a:fld id="{B2A0EA4F-1428-F54E-A975-DF9929761324}" type="slidenum">
              <a:rPr lang="en-US" smtClean="0"/>
              <a:t>2</a:t>
            </a:fld>
            <a:endParaRPr lang="en-US"/>
          </a:p>
        </p:txBody>
      </p:sp>
    </p:spTree>
    <p:extLst>
      <p:ext uri="{BB962C8B-B14F-4D97-AF65-F5344CB8AC3E}">
        <p14:creationId xmlns:p14="http://schemas.microsoft.com/office/powerpoint/2010/main" val="10364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
            </a:r>
            <a:r>
              <a:rPr lang="en-US" baseline="0" dirty="0" smtClean="0"/>
              <a:t> says we can’t measure these things and use them to predict team success, but really</a:t>
            </a:r>
            <a:r>
              <a:rPr lang="mr-IN" baseline="0" dirty="0" smtClean="0"/>
              <a:t>…</a:t>
            </a:r>
            <a:r>
              <a:rPr lang="en-US" baseline="0" dirty="0" smtClean="0"/>
              <a:t>.</a:t>
            </a:r>
            <a:endParaRPr lang="en-US" dirty="0" smtClean="0"/>
          </a:p>
          <a:p>
            <a:endParaRPr lang="en-US" dirty="0" smtClean="0"/>
          </a:p>
          <a:p>
            <a:r>
              <a:rPr lang="en-US" dirty="0" smtClean="0"/>
              <a:t>Grit </a:t>
            </a:r>
            <a:r>
              <a:rPr lang="mr-IN" dirty="0" smtClean="0"/>
              <a:t>–</a:t>
            </a:r>
            <a:r>
              <a:rPr lang="en-US" dirty="0" smtClean="0"/>
              <a:t> passion and perseverance for long term goals</a:t>
            </a:r>
          </a:p>
          <a:p>
            <a:endParaRPr lang="en-US" dirty="0" smtClean="0"/>
          </a:p>
          <a:p>
            <a:r>
              <a:rPr lang="en-US" dirty="0" smtClean="0"/>
              <a:t>Myers-</a:t>
            </a:r>
            <a:r>
              <a:rPr lang="en-US" dirty="0" err="1" smtClean="0"/>
              <a:t>briggs</a:t>
            </a:r>
            <a:r>
              <a:rPr lang="en-US" baseline="0" dirty="0" smtClean="0"/>
              <a:t> type indicator (introverted/extroverted, </a:t>
            </a:r>
            <a:r>
              <a:rPr lang="en-US" baseline="0" dirty="0" err="1" smtClean="0"/>
              <a:t>y’know</a:t>
            </a:r>
            <a:r>
              <a:rPr lang="en-US" baseline="0" dirty="0" smtClean="0"/>
              <a:t>, the </a:t>
            </a:r>
            <a:r>
              <a:rPr lang="en-US" baseline="0" dirty="0" err="1" smtClean="0"/>
              <a:t>infp</a:t>
            </a:r>
            <a:r>
              <a:rPr lang="en-US" baseline="0" dirty="0" smtClean="0"/>
              <a:t>, </a:t>
            </a:r>
            <a:r>
              <a:rPr lang="en-US" baseline="0" dirty="0" err="1" smtClean="0"/>
              <a:t>estj</a:t>
            </a:r>
            <a:r>
              <a:rPr lang="en-US" baseline="0" dirty="0" smtClean="0"/>
              <a:t> whatever)</a:t>
            </a:r>
          </a:p>
          <a:p>
            <a:r>
              <a:rPr lang="en-US" baseline="0" dirty="0" smtClean="0"/>
              <a:t>Minnesota multiphasic personality inventory </a:t>
            </a:r>
          </a:p>
          <a:p>
            <a:r>
              <a:rPr lang="en-US" baseline="0" dirty="0" smtClean="0"/>
              <a:t>16 Personality factor questionnaire</a:t>
            </a:r>
            <a:endParaRPr lang="en-US" dirty="0"/>
          </a:p>
        </p:txBody>
      </p:sp>
      <p:sp>
        <p:nvSpPr>
          <p:cNvPr id="4" name="Slide Number Placeholder 3"/>
          <p:cNvSpPr>
            <a:spLocks noGrp="1"/>
          </p:cNvSpPr>
          <p:nvPr>
            <p:ph type="sldNum" sz="quarter" idx="10"/>
          </p:nvPr>
        </p:nvSpPr>
        <p:spPr/>
        <p:txBody>
          <a:bodyPr/>
          <a:lstStyle/>
          <a:p>
            <a:fld id="{B2A0EA4F-1428-F54E-A975-DF9929761324}" type="slidenum">
              <a:rPr lang="en-US" smtClean="0"/>
              <a:t>3</a:t>
            </a:fld>
            <a:endParaRPr lang="en-US"/>
          </a:p>
        </p:txBody>
      </p:sp>
    </p:spTree>
    <p:extLst>
      <p:ext uri="{BB962C8B-B14F-4D97-AF65-F5344CB8AC3E}">
        <p14:creationId xmlns:p14="http://schemas.microsoft.com/office/powerpoint/2010/main" val="41422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agreeableness/stability/openness</a:t>
            </a:r>
            <a:r>
              <a:rPr lang="en-US" baseline="0" dirty="0" smtClean="0"/>
              <a:t> these are operationalized as the average across the team</a:t>
            </a:r>
            <a:endParaRPr lang="en-US" dirty="0"/>
          </a:p>
        </p:txBody>
      </p:sp>
      <p:sp>
        <p:nvSpPr>
          <p:cNvPr id="4" name="Slide Number Placeholder 3"/>
          <p:cNvSpPr>
            <a:spLocks noGrp="1"/>
          </p:cNvSpPr>
          <p:nvPr>
            <p:ph type="sldNum" sz="quarter" idx="10"/>
          </p:nvPr>
        </p:nvSpPr>
        <p:spPr/>
        <p:txBody>
          <a:bodyPr/>
          <a:lstStyle/>
          <a:p>
            <a:fld id="{B2A0EA4F-1428-F54E-A975-DF9929761324}" type="slidenum">
              <a:rPr lang="en-US" smtClean="0"/>
              <a:t>4</a:t>
            </a:fld>
            <a:endParaRPr lang="en-US"/>
          </a:p>
        </p:txBody>
      </p:sp>
    </p:spTree>
    <p:extLst>
      <p:ext uri="{BB962C8B-B14F-4D97-AF65-F5344CB8AC3E}">
        <p14:creationId xmlns:p14="http://schemas.microsoft.com/office/powerpoint/2010/main" val="137051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immeasurable</a:t>
            </a:r>
            <a:r>
              <a:rPr lang="en-US" baseline="0" dirty="0" smtClean="0"/>
              <a:t> that I’m going to introduce today comes out of the field of industrial organizational psychology. </a:t>
            </a:r>
          </a:p>
          <a:p>
            <a:r>
              <a:rPr lang="en-US" baseline="0" dirty="0" smtClean="0"/>
              <a:t>The impetus for the theory behind the ”good soldier syndrome” was to describe those individuals at work who go above and beyond the requirements of their job, often in ways that sacrifice their own performance to benefit the performance of others or the organization as a whole.</a:t>
            </a:r>
            <a:endParaRPr lang="en-US" dirty="0" smtClean="0"/>
          </a:p>
          <a:p>
            <a:endParaRPr lang="en-US" dirty="0"/>
          </a:p>
        </p:txBody>
      </p:sp>
      <p:sp>
        <p:nvSpPr>
          <p:cNvPr id="4" name="Slide Number Placeholder 3"/>
          <p:cNvSpPr>
            <a:spLocks noGrp="1"/>
          </p:cNvSpPr>
          <p:nvPr>
            <p:ph type="sldNum" sz="quarter" idx="10"/>
          </p:nvPr>
        </p:nvSpPr>
        <p:spPr/>
        <p:txBody>
          <a:bodyPr/>
          <a:lstStyle/>
          <a:p>
            <a:fld id="{B2A0EA4F-1428-F54E-A975-DF9929761324}" type="slidenum">
              <a:rPr lang="en-US" smtClean="0"/>
              <a:t>5</a:t>
            </a:fld>
            <a:endParaRPr lang="en-US"/>
          </a:p>
        </p:txBody>
      </p:sp>
    </p:spTree>
    <p:extLst>
      <p:ext uri="{BB962C8B-B14F-4D97-AF65-F5344CB8AC3E}">
        <p14:creationId xmlns:p14="http://schemas.microsoft.com/office/powerpoint/2010/main" val="32700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Discretionary </a:t>
            </a:r>
            <a:r>
              <a:rPr lang="en-US" dirty="0" smtClean="0">
                <a:sym typeface="Wingdings"/>
              </a:rPr>
              <a:t> not a</a:t>
            </a:r>
            <a:r>
              <a:rPr lang="en-US" baseline="0" dirty="0" smtClean="0">
                <a:sym typeface="Wingdings"/>
              </a:rPr>
              <a:t> </a:t>
            </a:r>
            <a:r>
              <a:rPr lang="en-US" dirty="0" smtClean="0">
                <a:sym typeface="Wingdings"/>
              </a:rPr>
              <a:t>directly enforceable requirement of the role or job description. </a:t>
            </a:r>
          </a:p>
          <a:p>
            <a:endParaRPr lang="en-US" dirty="0" smtClean="0">
              <a:sym typeface="Wingdings"/>
            </a:endParaRPr>
          </a:p>
          <a:p>
            <a:r>
              <a:rPr lang="en-US" dirty="0" smtClean="0">
                <a:sym typeface="Wingdings"/>
              </a:rPr>
              <a:t>Only those behaviors that, in the aggregate, across time and across persons, contribute to organizational effectiveness.</a:t>
            </a:r>
            <a:r>
              <a:rPr lang="en-US" baseline="0" dirty="0" smtClean="0">
                <a:sym typeface="Wingdings"/>
              </a:rPr>
              <a:t> In other words, any single instance of these behaviors is unlikely to make a big difference,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2A0EA4F-1428-F54E-A975-DF9929761324}" type="slidenum">
              <a:rPr lang="en-US" smtClean="0"/>
              <a:t>6</a:t>
            </a:fld>
            <a:endParaRPr lang="en-US"/>
          </a:p>
        </p:txBody>
      </p:sp>
    </p:spTree>
    <p:extLst>
      <p:ext uri="{BB962C8B-B14F-4D97-AF65-F5344CB8AC3E}">
        <p14:creationId xmlns:p14="http://schemas.microsoft.com/office/powerpoint/2010/main" val="88520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behaviors were referred to as “organizational citizenship behavior”</a:t>
            </a:r>
          </a:p>
          <a:p>
            <a:pPr lvl="1"/>
            <a:r>
              <a:rPr lang="en-US" sz="2400" dirty="0" smtClean="0"/>
              <a:t>OCB-I </a:t>
            </a:r>
            <a:r>
              <a:rPr lang="en-US" sz="2400" dirty="0" smtClean="0">
                <a:sym typeface="Wingdings"/>
              </a:rPr>
              <a:t> OCBs that benefit other </a:t>
            </a:r>
            <a:r>
              <a:rPr lang="en-US" sz="2400" b="1" dirty="0" smtClean="0">
                <a:sym typeface="Wingdings"/>
              </a:rPr>
              <a:t>i</a:t>
            </a:r>
            <a:r>
              <a:rPr lang="en-US" sz="2400" dirty="0" smtClean="0">
                <a:sym typeface="Wingdings"/>
              </a:rPr>
              <a:t>ndividuals (helping behaviors)</a:t>
            </a:r>
          </a:p>
          <a:p>
            <a:pPr lvl="1"/>
            <a:r>
              <a:rPr lang="en-US" sz="2400" dirty="0" smtClean="0">
                <a:sym typeface="Wingdings"/>
              </a:rPr>
              <a:t>OCB-O  OCBs that benefit the </a:t>
            </a:r>
            <a:r>
              <a:rPr lang="en-US" sz="2400" b="1" dirty="0" smtClean="0">
                <a:sym typeface="Wingdings"/>
              </a:rPr>
              <a:t>o</a:t>
            </a:r>
            <a:r>
              <a:rPr lang="en-US" sz="2400" dirty="0" smtClean="0">
                <a:sym typeface="Wingdings"/>
              </a:rPr>
              <a:t>rganization (compliance, civic virtue, sportsmanship)</a:t>
            </a:r>
            <a:endParaRPr lang="en-US" dirty="0" smtClean="0"/>
          </a:p>
          <a:p>
            <a:r>
              <a:rPr lang="en-US" dirty="0" smtClean="0"/>
              <a:t>Meta-analytic</a:t>
            </a:r>
            <a:r>
              <a:rPr lang="en-US" baseline="0" dirty="0" smtClean="0"/>
              <a:t> evidence --</a:t>
            </a:r>
            <a:endParaRPr lang="en-US" dirty="0" smtClean="0"/>
          </a:p>
          <a:p>
            <a:r>
              <a:rPr lang="en-US" dirty="0" smtClean="0"/>
              <a:t>What predicts who is likely to perform these</a:t>
            </a:r>
            <a:r>
              <a:rPr lang="en-US" baseline="0" dirty="0" smtClean="0"/>
              <a:t> behaviors?</a:t>
            </a:r>
            <a:endParaRPr lang="en-US" dirty="0" smtClean="0"/>
          </a:p>
          <a:p>
            <a:r>
              <a:rPr lang="en-US" dirty="0" smtClean="0"/>
              <a:t>4</a:t>
            </a:r>
            <a:r>
              <a:rPr lang="en-US" baseline="0" dirty="0" smtClean="0"/>
              <a:t> categories of antecedents </a:t>
            </a:r>
            <a:r>
              <a:rPr lang="mr-IN" baseline="0" dirty="0" smtClean="0"/>
              <a:t>–</a:t>
            </a:r>
            <a:r>
              <a:rPr lang="en-US" baseline="0" dirty="0" smtClean="0"/>
              <a:t> individual (employee) characteristics, task characteristics (high interdependence), organizational characteristics (“morale”) and leadership behaviors. </a:t>
            </a:r>
            <a:endParaRPr lang="en-US" dirty="0" smtClean="0"/>
          </a:p>
        </p:txBody>
      </p:sp>
      <p:sp>
        <p:nvSpPr>
          <p:cNvPr id="4" name="Slide Number Placeholder 3"/>
          <p:cNvSpPr>
            <a:spLocks noGrp="1"/>
          </p:cNvSpPr>
          <p:nvPr>
            <p:ph type="sldNum" sz="quarter" idx="10"/>
          </p:nvPr>
        </p:nvSpPr>
        <p:spPr/>
        <p:txBody>
          <a:bodyPr/>
          <a:lstStyle/>
          <a:p>
            <a:fld id="{B2A0EA4F-1428-F54E-A975-DF9929761324}" type="slidenum">
              <a:rPr lang="en-US" smtClean="0"/>
              <a:t>7</a:t>
            </a:fld>
            <a:endParaRPr lang="en-US"/>
          </a:p>
        </p:txBody>
      </p:sp>
    </p:spTree>
    <p:extLst>
      <p:ext uri="{BB962C8B-B14F-4D97-AF65-F5344CB8AC3E}">
        <p14:creationId xmlns:p14="http://schemas.microsoft.com/office/powerpoint/2010/main" val="197655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Surveys have been incredibly useful and important for psychological measurement,</a:t>
            </a:r>
            <a:r>
              <a:rPr lang="en-US" baseline="0" dirty="0" smtClean="0"/>
              <a:t> and this scale might be useful in contexts where it would be difficult if not impossible to accurately observe and collect data on behavior, but why ask for self-reports when we have </a:t>
            </a:r>
            <a:r>
              <a:rPr lang="en-US" baseline="0" dirty="0" err="1" smtClean="0"/>
              <a:t>SportVU</a:t>
            </a:r>
            <a:r>
              <a:rPr lang="en-US" baseline="0" dirty="0" smtClean="0"/>
              <a:t>?</a:t>
            </a:r>
            <a:endParaRPr lang="en-US" dirty="0" smtClean="0"/>
          </a:p>
          <a:p>
            <a:endParaRPr lang="en-US" dirty="0" smtClean="0"/>
          </a:p>
          <a:p>
            <a:r>
              <a:rPr lang="en-US" dirty="0" smtClean="0"/>
              <a:t>Analogous</a:t>
            </a:r>
            <a:r>
              <a:rPr lang="en-US" baseline="0" dirty="0" smtClean="0"/>
              <a:t> to concepts like personality and intelligence </a:t>
            </a:r>
            <a:r>
              <a:rPr lang="mr-IN" baseline="0" dirty="0" smtClean="0"/>
              <a:t>–</a:t>
            </a:r>
            <a:r>
              <a:rPr lang="en-US" baseline="0" dirty="0" smtClean="0"/>
              <a:t> you can’t look at someone and “see” their personality, instead, you infer what kind of personality someone has by observing how they behave and interact with others. </a:t>
            </a:r>
            <a:endParaRPr lang="en-US" dirty="0" smtClean="0"/>
          </a:p>
        </p:txBody>
      </p:sp>
      <p:sp>
        <p:nvSpPr>
          <p:cNvPr id="4" name="Slide Number Placeholder 3"/>
          <p:cNvSpPr>
            <a:spLocks noGrp="1"/>
          </p:cNvSpPr>
          <p:nvPr>
            <p:ph type="sldNum" sz="quarter" idx="10"/>
          </p:nvPr>
        </p:nvSpPr>
        <p:spPr/>
        <p:txBody>
          <a:bodyPr/>
          <a:lstStyle/>
          <a:p>
            <a:fld id="{B2A0EA4F-1428-F54E-A975-DF9929761324}" type="slidenum">
              <a:rPr lang="en-US" smtClean="0"/>
              <a:t>8</a:t>
            </a:fld>
            <a:endParaRPr lang="en-US"/>
          </a:p>
        </p:txBody>
      </p:sp>
    </p:spTree>
    <p:extLst>
      <p:ext uri="{BB962C8B-B14F-4D97-AF65-F5344CB8AC3E}">
        <p14:creationId xmlns:p14="http://schemas.microsoft.com/office/powerpoint/2010/main" val="1785133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outside of the traditional box-score</a:t>
            </a:r>
            <a:r>
              <a:rPr lang="en-US" baseline="0" dirty="0" smtClean="0"/>
              <a:t> (can’t get a triple double based on these stats, sorry Russ)</a:t>
            </a:r>
          </a:p>
          <a:p>
            <a:endParaRPr lang="en-US" baseline="0" dirty="0" smtClean="0"/>
          </a:p>
          <a:p>
            <a:r>
              <a:rPr lang="en-US" baseline="0" dirty="0" smtClean="0"/>
              <a:t>Now what? It’s not enough to tally up the actions and take it on faith that these represent what I’m saying they represent. There are plenty of reasons outside of this psychological trait that might explain why someone does any of these things. </a:t>
            </a:r>
            <a:endParaRPr lang="en-US" dirty="0"/>
          </a:p>
        </p:txBody>
      </p:sp>
      <p:sp>
        <p:nvSpPr>
          <p:cNvPr id="4" name="Slide Number Placeholder 3"/>
          <p:cNvSpPr>
            <a:spLocks noGrp="1"/>
          </p:cNvSpPr>
          <p:nvPr>
            <p:ph type="sldNum" sz="quarter" idx="10"/>
          </p:nvPr>
        </p:nvSpPr>
        <p:spPr/>
        <p:txBody>
          <a:bodyPr/>
          <a:lstStyle/>
          <a:p>
            <a:fld id="{B2A0EA4F-1428-F54E-A975-DF9929761324}" type="slidenum">
              <a:rPr lang="en-US" smtClean="0"/>
              <a:t>9</a:t>
            </a:fld>
            <a:endParaRPr lang="en-US"/>
          </a:p>
        </p:txBody>
      </p:sp>
    </p:spTree>
    <p:extLst>
      <p:ext uri="{BB962C8B-B14F-4D97-AF65-F5344CB8AC3E}">
        <p14:creationId xmlns:p14="http://schemas.microsoft.com/office/powerpoint/2010/main" val="107946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7/11/17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7/11/17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7/11/17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7/11/17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7/11/17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0" y="1297382"/>
            <a:ext cx="10993549" cy="1475013"/>
          </a:xfrm>
        </p:spPr>
        <p:txBody>
          <a:bodyPr>
            <a:normAutofit fontScale="90000"/>
          </a:bodyPr>
          <a:lstStyle/>
          <a:p>
            <a:r>
              <a:rPr lang="en-US" sz="4800" dirty="0" smtClean="0"/>
              <a:t>Integrating psychology &amp; basketball </a:t>
            </a:r>
            <a:r>
              <a:rPr lang="en-US" sz="4800" smtClean="0"/>
              <a:t>analytics: </a:t>
            </a:r>
            <a:br>
              <a:rPr lang="en-US" sz="4800" smtClean="0"/>
            </a:br>
            <a:r>
              <a:rPr lang="en-US" sz="4800" smtClean="0"/>
              <a:t>The </a:t>
            </a:r>
            <a:r>
              <a:rPr lang="en-US" sz="4800" dirty="0" smtClean="0"/>
              <a:t>good soldier syndrome</a:t>
            </a:r>
            <a:endParaRPr lang="en-US" sz="4800" dirty="0"/>
          </a:p>
        </p:txBody>
      </p:sp>
      <p:sp>
        <p:nvSpPr>
          <p:cNvPr id="3" name="Subtitle 2"/>
          <p:cNvSpPr>
            <a:spLocks noGrp="1"/>
          </p:cNvSpPr>
          <p:nvPr>
            <p:ph type="subTitle" idx="1"/>
          </p:nvPr>
        </p:nvSpPr>
        <p:spPr>
          <a:xfrm>
            <a:off x="581191" y="3236734"/>
            <a:ext cx="2684523" cy="546335"/>
          </a:xfrm>
        </p:spPr>
        <p:txBody>
          <a:bodyPr>
            <a:noAutofit/>
          </a:bodyPr>
          <a:lstStyle/>
          <a:p>
            <a:r>
              <a:rPr lang="en-US" sz="2400" dirty="0" err="1" smtClean="0">
                <a:solidFill>
                  <a:schemeClr val="bg1"/>
                </a:solidFill>
              </a:rPr>
              <a:t>Mélanie</a:t>
            </a:r>
            <a:r>
              <a:rPr lang="en-US" sz="2400" dirty="0" smtClean="0">
                <a:solidFill>
                  <a:schemeClr val="bg1"/>
                </a:solidFill>
              </a:rPr>
              <a:t> Lewis</a:t>
            </a:r>
          </a:p>
        </p:txBody>
      </p:sp>
      <p:sp>
        <p:nvSpPr>
          <p:cNvPr id="4" name="Subtitle 2"/>
          <p:cNvSpPr txBox="1">
            <a:spLocks/>
          </p:cNvSpPr>
          <p:nvPr/>
        </p:nvSpPr>
        <p:spPr>
          <a:xfrm>
            <a:off x="581190" y="3783069"/>
            <a:ext cx="4177421" cy="74129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sz="2000" dirty="0" smtClean="0">
                <a:solidFill>
                  <a:schemeClr val="bg1"/>
                </a:solidFill>
              </a:rPr>
              <a:t>The University of Oklahoma </a:t>
            </a:r>
          </a:p>
        </p:txBody>
      </p:sp>
    </p:spTree>
    <p:extLst>
      <p:ext uri="{BB962C8B-B14F-4D97-AF65-F5344CB8AC3E}">
        <p14:creationId xmlns:p14="http://schemas.microsoft.com/office/powerpoint/2010/main" val="1790149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3600" dirty="0" smtClean="0"/>
              <a:t>How to Assess the Adequacy of a Psychological Measure?</a:t>
            </a:r>
            <a:endParaRPr lang="en-US" sz="3600" dirty="0"/>
          </a:p>
        </p:txBody>
      </p:sp>
      <p:sp>
        <p:nvSpPr>
          <p:cNvPr id="6" name="Content Placeholder 5"/>
          <p:cNvSpPr>
            <a:spLocks noGrp="1"/>
          </p:cNvSpPr>
          <p:nvPr>
            <p:ph sz="half" idx="1"/>
          </p:nvPr>
        </p:nvSpPr>
        <p:spPr>
          <a:xfrm>
            <a:off x="581193" y="2228003"/>
            <a:ext cx="5422390" cy="4229947"/>
          </a:xfrm>
        </p:spPr>
        <p:txBody>
          <a:bodyPr anchor="t">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u="sng" dirty="0" smtClean="0"/>
              <a:t>RELIABILITY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b="1" u="sng" dirty="0"/>
          </a:p>
          <a:p>
            <a:pPr defTabSz="914400">
              <a:spcBef>
                <a:spcPts val="0"/>
              </a:spcBef>
              <a:spcAft>
                <a:spcPts val="0"/>
              </a:spcAft>
              <a:buClrTx/>
              <a:buSzTx/>
            </a:pPr>
            <a:r>
              <a:rPr lang="en-US" sz="2400" dirty="0" smtClean="0"/>
              <a:t>A player high in “the good soldier syndrome” should perform </a:t>
            </a:r>
            <a:r>
              <a:rPr lang="en-US" sz="2400" b="1" dirty="0" smtClean="0"/>
              <a:t>ALL</a:t>
            </a:r>
            <a:r>
              <a:rPr lang="en-US" sz="2400" dirty="0" smtClean="0"/>
              <a:t> of these behaviors, not just one or two of them.</a:t>
            </a:r>
          </a:p>
          <a:p>
            <a:pPr defTabSz="914400">
              <a:spcBef>
                <a:spcPts val="0"/>
              </a:spcBef>
              <a:spcAft>
                <a:spcPts val="0"/>
              </a:spcAft>
              <a:buClrTx/>
              <a:buSzTx/>
            </a:pPr>
            <a:endParaRPr lang="en-US" sz="2400" dirty="0"/>
          </a:p>
          <a:p>
            <a:pPr defTabSz="914400">
              <a:spcBef>
                <a:spcPts val="0"/>
              </a:spcBef>
              <a:spcAft>
                <a:spcPts val="0"/>
              </a:spcAft>
              <a:buClrTx/>
              <a:buSzTx/>
            </a:pPr>
            <a:r>
              <a:rPr lang="en-US" sz="2400" dirty="0" smtClean="0"/>
              <a:t>Internal Consistency</a:t>
            </a:r>
          </a:p>
          <a:p>
            <a:pPr lvl="1" defTabSz="914400">
              <a:spcBef>
                <a:spcPts val="0"/>
              </a:spcBef>
              <a:spcAft>
                <a:spcPts val="0"/>
              </a:spcAft>
              <a:buClrTx/>
              <a:buSzTx/>
            </a:pPr>
            <a:r>
              <a:rPr lang="en-US" sz="2200" dirty="0" smtClean="0"/>
              <a:t>Cronbach’s Alpha / McDonald’s Omega</a:t>
            </a:r>
          </a:p>
          <a:p>
            <a:pPr lvl="1" defTabSz="914400">
              <a:spcBef>
                <a:spcPts val="0"/>
              </a:spcBef>
              <a:spcAft>
                <a:spcPts val="0"/>
              </a:spcAft>
              <a:buClrTx/>
              <a:buSzTx/>
            </a:pPr>
            <a:endParaRPr lang="en-US" sz="2200" dirty="0"/>
          </a:p>
        </p:txBody>
      </p:sp>
      <p:pic>
        <p:nvPicPr>
          <p:cNvPr id="9" name="Content Placeholder 8"/>
          <p:cNvPicPr>
            <a:picLocks noGrp="1" noChangeAspect="1"/>
          </p:cNvPicPr>
          <p:nvPr>
            <p:ph sz="half" idx="2"/>
          </p:nvPr>
        </p:nvPicPr>
        <p:blipFill rotWithShape="1">
          <a:blip r:embed="rId3"/>
          <a:srcRect l="7310" t="12472" r="7192" b="3704"/>
          <a:stretch/>
        </p:blipFill>
        <p:spPr>
          <a:xfrm>
            <a:off x="7082684" y="2227263"/>
            <a:ext cx="3633681" cy="3633787"/>
          </a:xfrm>
          <a:prstGeom prst="rect">
            <a:avLst/>
          </a:prstGeom>
        </p:spPr>
      </p:pic>
    </p:spTree>
    <p:extLst>
      <p:ext uri="{BB962C8B-B14F-4D97-AF65-F5344CB8AC3E}">
        <p14:creationId xmlns:p14="http://schemas.microsoft.com/office/powerpoint/2010/main" val="208869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3600" dirty="0" smtClean="0"/>
              <a:t>How to Assess the Adequacy of a Psychological Measure?</a:t>
            </a:r>
            <a:endParaRPr lang="en-US" sz="3600" dirty="0"/>
          </a:p>
        </p:txBody>
      </p:sp>
      <p:sp>
        <p:nvSpPr>
          <p:cNvPr id="6" name="Content Placeholder 5"/>
          <p:cNvSpPr>
            <a:spLocks noGrp="1"/>
          </p:cNvSpPr>
          <p:nvPr>
            <p:ph sz="half" idx="1"/>
          </p:nvPr>
        </p:nvSpPr>
        <p:spPr>
          <a:xfrm>
            <a:off x="581193" y="2228003"/>
            <a:ext cx="5422390" cy="4229947"/>
          </a:xfrm>
        </p:spPr>
        <p:txBody>
          <a:bodyPr anchor="t">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u="sng" dirty="0" smtClean="0"/>
              <a:t>VALIDITY</a:t>
            </a:r>
          </a:p>
          <a:p>
            <a:pPr defTabSz="914400">
              <a:spcBef>
                <a:spcPts val="0"/>
              </a:spcBef>
              <a:spcAft>
                <a:spcPts val="0"/>
              </a:spcAft>
              <a:buClrTx/>
              <a:buSzTx/>
            </a:pPr>
            <a:endParaRPr lang="en-US" sz="2800" dirty="0" smtClean="0"/>
          </a:p>
          <a:p>
            <a:pPr defTabSz="914400">
              <a:spcBef>
                <a:spcPts val="0"/>
              </a:spcBef>
              <a:spcAft>
                <a:spcPts val="0"/>
              </a:spcAft>
              <a:buClrTx/>
              <a:buSzTx/>
            </a:pPr>
            <a:r>
              <a:rPr lang="en-US" sz="2400" dirty="0" smtClean="0"/>
              <a:t>Content Validity</a:t>
            </a:r>
          </a:p>
          <a:p>
            <a:pPr lvl="1" defTabSz="914400">
              <a:spcBef>
                <a:spcPts val="0"/>
              </a:spcBef>
              <a:spcAft>
                <a:spcPts val="0"/>
              </a:spcAft>
              <a:buClrTx/>
              <a:buSzTx/>
            </a:pPr>
            <a:r>
              <a:rPr lang="en-US" sz="2200" dirty="0" smtClean="0"/>
              <a:t>Are these behaviors representative of all possible selfless basketball acts?</a:t>
            </a:r>
            <a:br>
              <a:rPr lang="en-US" sz="2200" dirty="0" smtClean="0"/>
            </a:br>
            <a:endParaRPr lang="en-US" sz="2200" dirty="0" smtClean="0"/>
          </a:p>
          <a:p>
            <a:pPr defTabSz="914400">
              <a:spcBef>
                <a:spcPts val="0"/>
              </a:spcBef>
              <a:spcAft>
                <a:spcPts val="0"/>
              </a:spcAft>
              <a:buClrTx/>
              <a:buSzTx/>
            </a:pPr>
            <a:r>
              <a:rPr lang="en-US" sz="2400" dirty="0" smtClean="0"/>
              <a:t>Criterion Validity</a:t>
            </a:r>
          </a:p>
          <a:p>
            <a:pPr lvl="1" defTabSz="914400">
              <a:spcBef>
                <a:spcPts val="0"/>
              </a:spcBef>
              <a:spcAft>
                <a:spcPts val="0"/>
              </a:spcAft>
              <a:buClrTx/>
              <a:buSzTx/>
            </a:pPr>
            <a:r>
              <a:rPr lang="en-US" sz="2200" dirty="0" smtClean="0"/>
              <a:t>Do higher levels of this trait lead to better team performance?</a:t>
            </a:r>
          </a:p>
          <a:p>
            <a:pPr defTabSz="914400">
              <a:spcBef>
                <a:spcPts val="0"/>
              </a:spcBef>
              <a:spcAft>
                <a:spcPts val="0"/>
              </a:spcAft>
              <a:buClrTx/>
              <a:buSzTx/>
            </a:pPr>
            <a:endParaRPr lang="en-US" sz="2400" dirty="0"/>
          </a:p>
          <a:p>
            <a:pPr defTabSz="914400">
              <a:spcBef>
                <a:spcPts val="0"/>
              </a:spcBef>
              <a:spcAft>
                <a:spcPts val="0"/>
              </a:spcAft>
              <a:buClrTx/>
              <a:buSzTx/>
            </a:pPr>
            <a:r>
              <a:rPr lang="en-US" sz="2400" dirty="0"/>
              <a:t>Construct Validity </a:t>
            </a:r>
          </a:p>
          <a:p>
            <a:pPr lvl="1" defTabSz="914400">
              <a:spcBef>
                <a:spcPts val="0"/>
              </a:spcBef>
              <a:spcAft>
                <a:spcPts val="0"/>
              </a:spcAft>
              <a:buClrTx/>
              <a:buSzTx/>
            </a:pPr>
            <a:r>
              <a:rPr lang="en-US" sz="2200" dirty="0" smtClean="0"/>
              <a:t>Can the co-occurrence of these behaviors be explained by a single underlying factor?</a:t>
            </a:r>
            <a:endParaRPr lang="en-US" sz="2400" dirty="0"/>
          </a:p>
        </p:txBody>
      </p:sp>
      <p:pic>
        <p:nvPicPr>
          <p:cNvPr id="3" name="Content Placeholder 2"/>
          <p:cNvPicPr>
            <a:picLocks noGrp="1" noChangeAspect="1"/>
          </p:cNvPicPr>
          <p:nvPr>
            <p:ph sz="half" idx="2"/>
          </p:nvPr>
        </p:nvPicPr>
        <p:blipFill>
          <a:blip r:embed="rId3"/>
          <a:stretch>
            <a:fillRect/>
          </a:stretch>
        </p:blipFill>
        <p:spPr>
          <a:xfrm>
            <a:off x="6499060" y="2227263"/>
            <a:ext cx="4800930" cy="3633787"/>
          </a:xfrm>
          <a:prstGeom prst="rect">
            <a:avLst/>
          </a:prstGeom>
        </p:spPr>
      </p:pic>
    </p:spTree>
    <p:extLst>
      <p:ext uri="{BB962C8B-B14F-4D97-AF65-F5344CB8AC3E}">
        <p14:creationId xmlns:p14="http://schemas.microsoft.com/office/powerpoint/2010/main" val="5708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Measuring </a:t>
            </a:r>
            <a:r>
              <a:rPr lang="en-US" sz="3600" dirty="0" err="1" smtClean="0"/>
              <a:t>ocb</a:t>
            </a:r>
            <a:r>
              <a:rPr lang="en-US" sz="3600" dirty="0" smtClean="0"/>
              <a:t> in basketball</a:t>
            </a:r>
            <a:endParaRPr lang="en-US" sz="3600" dirty="0"/>
          </a:p>
        </p:txBody>
      </p:sp>
      <p:sp>
        <p:nvSpPr>
          <p:cNvPr id="6" name="Oval 5"/>
          <p:cNvSpPr/>
          <p:nvPr/>
        </p:nvSpPr>
        <p:spPr>
          <a:xfrm>
            <a:off x="4152900" y="1984553"/>
            <a:ext cx="3886200" cy="1232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The </a:t>
            </a:r>
            <a:r>
              <a:rPr lang="en-US" sz="2400" dirty="0" smtClean="0">
                <a:solidFill>
                  <a:schemeClr val="tx1"/>
                </a:solidFill>
              </a:rPr>
              <a:t>Good </a:t>
            </a:r>
            <a:r>
              <a:rPr lang="en-US" sz="2400" smtClean="0">
                <a:solidFill>
                  <a:schemeClr val="tx1"/>
                </a:solidFill>
              </a:rPr>
              <a:t>Soldier Syndrome </a:t>
            </a:r>
          </a:p>
          <a:p>
            <a:pPr algn="ctr"/>
            <a:r>
              <a:rPr lang="en-US" sz="2400" dirty="0" smtClean="0">
                <a:solidFill>
                  <a:schemeClr val="tx1"/>
                </a:solidFill>
              </a:rPr>
              <a:t>(OCB)</a:t>
            </a:r>
            <a:endParaRPr lang="en-US" sz="2400" dirty="0">
              <a:solidFill>
                <a:schemeClr val="tx1"/>
              </a:solidFill>
            </a:endParaRPr>
          </a:p>
        </p:txBody>
      </p:sp>
      <p:sp>
        <p:nvSpPr>
          <p:cNvPr id="8" name="Rectangle 7"/>
          <p:cNvSpPr/>
          <p:nvPr/>
        </p:nvSpPr>
        <p:spPr>
          <a:xfrm>
            <a:off x="581192" y="5437414"/>
            <a:ext cx="1224643" cy="8490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Taking a charge</a:t>
            </a:r>
            <a:endParaRPr lang="en-US" sz="2000" dirty="0">
              <a:solidFill>
                <a:schemeClr val="tx1"/>
              </a:solidFill>
            </a:endParaRPr>
          </a:p>
        </p:txBody>
      </p:sp>
      <p:sp>
        <p:nvSpPr>
          <p:cNvPr id="9" name="Rectangle 8"/>
          <p:cNvSpPr/>
          <p:nvPr/>
        </p:nvSpPr>
        <p:spPr>
          <a:xfrm>
            <a:off x="7972580" y="5453742"/>
            <a:ext cx="1300843" cy="8490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Secondary Assists</a:t>
            </a:r>
            <a:endParaRPr lang="en-US" sz="2000" dirty="0">
              <a:solidFill>
                <a:schemeClr val="tx1"/>
              </a:solidFill>
            </a:endParaRPr>
          </a:p>
        </p:txBody>
      </p:sp>
      <p:sp>
        <p:nvSpPr>
          <p:cNvPr id="10" name="Rectangle 9"/>
          <p:cNvSpPr/>
          <p:nvPr/>
        </p:nvSpPr>
        <p:spPr>
          <a:xfrm>
            <a:off x="4796374" y="5453742"/>
            <a:ext cx="2293258" cy="8490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Rebound </a:t>
            </a:r>
            <a:r>
              <a:rPr lang="en-US" sz="2000" smtClean="0">
                <a:solidFill>
                  <a:schemeClr val="tx1"/>
                </a:solidFill>
              </a:rPr>
              <a:t>Chances Deferred</a:t>
            </a:r>
            <a:endParaRPr lang="en-US" sz="2000" dirty="0">
              <a:solidFill>
                <a:schemeClr val="tx1"/>
              </a:solidFill>
            </a:endParaRPr>
          </a:p>
        </p:txBody>
      </p:sp>
      <p:sp>
        <p:nvSpPr>
          <p:cNvPr id="11" name="Rectangle 10"/>
          <p:cNvSpPr/>
          <p:nvPr/>
        </p:nvSpPr>
        <p:spPr>
          <a:xfrm>
            <a:off x="10156370" y="5437414"/>
            <a:ext cx="1687287" cy="865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Passes Made</a:t>
            </a:r>
            <a:endParaRPr lang="en-US" sz="2000" dirty="0">
              <a:solidFill>
                <a:schemeClr val="tx1"/>
              </a:solidFill>
            </a:endParaRPr>
          </a:p>
        </p:txBody>
      </p:sp>
      <p:sp>
        <p:nvSpPr>
          <p:cNvPr id="12" name="Rectangle 11"/>
          <p:cNvSpPr/>
          <p:nvPr/>
        </p:nvSpPr>
        <p:spPr>
          <a:xfrm>
            <a:off x="2688783" y="5437414"/>
            <a:ext cx="1224643" cy="8490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Defensive distance</a:t>
            </a:r>
            <a:endParaRPr lang="en-US" sz="2000" dirty="0">
              <a:solidFill>
                <a:schemeClr val="tx1"/>
              </a:solidFill>
            </a:endParaRPr>
          </a:p>
        </p:txBody>
      </p:sp>
      <p:cxnSp>
        <p:nvCxnSpPr>
          <p:cNvPr id="18" name="Straight Arrow Connector 17"/>
          <p:cNvCxnSpPr>
            <a:stCxn id="6" idx="4"/>
            <a:endCxn id="8" idx="0"/>
          </p:cNvCxnSpPr>
          <p:nvPr/>
        </p:nvCxnSpPr>
        <p:spPr>
          <a:xfrm flipH="1">
            <a:off x="1193514" y="3216729"/>
            <a:ext cx="4902486" cy="2220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4"/>
            <a:endCxn id="12" idx="0"/>
          </p:cNvCxnSpPr>
          <p:nvPr/>
        </p:nvCxnSpPr>
        <p:spPr>
          <a:xfrm flipH="1">
            <a:off x="3301105" y="3216729"/>
            <a:ext cx="2794895" cy="2220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4"/>
            <a:endCxn id="10" idx="0"/>
          </p:cNvCxnSpPr>
          <p:nvPr/>
        </p:nvCxnSpPr>
        <p:spPr>
          <a:xfrm flipH="1">
            <a:off x="5943003" y="3216729"/>
            <a:ext cx="152997" cy="2237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4"/>
            <a:endCxn id="9" idx="0"/>
          </p:cNvCxnSpPr>
          <p:nvPr/>
        </p:nvCxnSpPr>
        <p:spPr>
          <a:xfrm>
            <a:off x="6096000" y="3216729"/>
            <a:ext cx="2527002" cy="2237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4"/>
            <a:endCxn id="11" idx="0"/>
          </p:cNvCxnSpPr>
          <p:nvPr/>
        </p:nvCxnSpPr>
        <p:spPr>
          <a:xfrm>
            <a:off x="6096000" y="3216729"/>
            <a:ext cx="4904014" cy="2220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298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Measuring OCB in Basketball</a:t>
            </a:r>
            <a:endParaRPr lang="en-US" sz="3600" dirty="0"/>
          </a:p>
        </p:txBody>
      </p:sp>
      <p:sp>
        <p:nvSpPr>
          <p:cNvPr id="6" name="Oval 5"/>
          <p:cNvSpPr/>
          <p:nvPr/>
        </p:nvSpPr>
        <p:spPr>
          <a:xfrm>
            <a:off x="4152900" y="1984553"/>
            <a:ext cx="3886200" cy="1232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The </a:t>
            </a:r>
            <a:r>
              <a:rPr lang="en-US" sz="2400" dirty="0" smtClean="0">
                <a:solidFill>
                  <a:schemeClr val="tx1"/>
                </a:solidFill>
              </a:rPr>
              <a:t>Good </a:t>
            </a:r>
            <a:r>
              <a:rPr lang="en-US" sz="2400" smtClean="0">
                <a:solidFill>
                  <a:schemeClr val="tx1"/>
                </a:solidFill>
              </a:rPr>
              <a:t>Soldier Syndrome </a:t>
            </a:r>
          </a:p>
          <a:p>
            <a:pPr algn="ctr"/>
            <a:r>
              <a:rPr lang="en-US" sz="2400" dirty="0" smtClean="0">
                <a:solidFill>
                  <a:schemeClr val="tx1"/>
                </a:solidFill>
              </a:rPr>
              <a:t>(OCB)</a:t>
            </a:r>
            <a:endParaRPr lang="en-US" sz="2400" dirty="0">
              <a:solidFill>
                <a:schemeClr val="tx1"/>
              </a:solidFill>
            </a:endParaRPr>
          </a:p>
        </p:txBody>
      </p:sp>
      <p:sp>
        <p:nvSpPr>
          <p:cNvPr id="8" name="Rectangle 7"/>
          <p:cNvSpPr/>
          <p:nvPr/>
        </p:nvSpPr>
        <p:spPr>
          <a:xfrm>
            <a:off x="581192" y="5437414"/>
            <a:ext cx="1224643" cy="8490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Taking a charge</a:t>
            </a:r>
            <a:endParaRPr lang="en-US" sz="2000" dirty="0">
              <a:solidFill>
                <a:schemeClr val="tx1"/>
              </a:solidFill>
            </a:endParaRPr>
          </a:p>
        </p:txBody>
      </p:sp>
      <p:sp>
        <p:nvSpPr>
          <p:cNvPr id="9" name="Rectangle 8"/>
          <p:cNvSpPr/>
          <p:nvPr/>
        </p:nvSpPr>
        <p:spPr>
          <a:xfrm>
            <a:off x="7972580" y="5453742"/>
            <a:ext cx="1300843" cy="8490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Secondary Assists</a:t>
            </a:r>
            <a:endParaRPr lang="en-US" sz="2000" dirty="0">
              <a:solidFill>
                <a:schemeClr val="tx1"/>
              </a:solidFill>
            </a:endParaRPr>
          </a:p>
        </p:txBody>
      </p:sp>
      <p:sp>
        <p:nvSpPr>
          <p:cNvPr id="10" name="Rectangle 9"/>
          <p:cNvSpPr/>
          <p:nvPr/>
        </p:nvSpPr>
        <p:spPr>
          <a:xfrm>
            <a:off x="4796374" y="5453742"/>
            <a:ext cx="2293258" cy="8490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Rebound </a:t>
            </a:r>
            <a:r>
              <a:rPr lang="en-US" sz="2000" smtClean="0">
                <a:solidFill>
                  <a:schemeClr val="tx1"/>
                </a:solidFill>
              </a:rPr>
              <a:t>Chances Deferred</a:t>
            </a:r>
            <a:endParaRPr lang="en-US" sz="2000" dirty="0">
              <a:solidFill>
                <a:schemeClr val="tx1"/>
              </a:solidFill>
            </a:endParaRPr>
          </a:p>
        </p:txBody>
      </p:sp>
      <p:sp>
        <p:nvSpPr>
          <p:cNvPr id="11" name="Rectangle 10"/>
          <p:cNvSpPr/>
          <p:nvPr/>
        </p:nvSpPr>
        <p:spPr>
          <a:xfrm>
            <a:off x="10156370" y="5437414"/>
            <a:ext cx="1687287" cy="865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Passes Made</a:t>
            </a:r>
            <a:endParaRPr lang="en-US" sz="2000" dirty="0">
              <a:solidFill>
                <a:schemeClr val="tx1"/>
              </a:solidFill>
            </a:endParaRPr>
          </a:p>
        </p:txBody>
      </p:sp>
      <p:sp>
        <p:nvSpPr>
          <p:cNvPr id="12" name="Rectangle 11"/>
          <p:cNvSpPr/>
          <p:nvPr/>
        </p:nvSpPr>
        <p:spPr>
          <a:xfrm>
            <a:off x="2688783" y="5437414"/>
            <a:ext cx="1224643" cy="8490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Defensive distance</a:t>
            </a:r>
            <a:endParaRPr lang="en-US" sz="2000" dirty="0">
              <a:solidFill>
                <a:schemeClr val="tx1"/>
              </a:solidFill>
            </a:endParaRPr>
          </a:p>
        </p:txBody>
      </p:sp>
      <p:cxnSp>
        <p:nvCxnSpPr>
          <p:cNvPr id="18" name="Straight Arrow Connector 17"/>
          <p:cNvCxnSpPr>
            <a:stCxn id="6" idx="4"/>
            <a:endCxn id="8" idx="0"/>
          </p:cNvCxnSpPr>
          <p:nvPr/>
        </p:nvCxnSpPr>
        <p:spPr>
          <a:xfrm flipH="1">
            <a:off x="1193514" y="3216729"/>
            <a:ext cx="4902486" cy="2220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4"/>
            <a:endCxn id="12" idx="0"/>
          </p:cNvCxnSpPr>
          <p:nvPr/>
        </p:nvCxnSpPr>
        <p:spPr>
          <a:xfrm flipH="1">
            <a:off x="3301105" y="3216729"/>
            <a:ext cx="2794895" cy="2220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4"/>
            <a:endCxn id="10" idx="0"/>
          </p:cNvCxnSpPr>
          <p:nvPr/>
        </p:nvCxnSpPr>
        <p:spPr>
          <a:xfrm flipH="1">
            <a:off x="5943003" y="3216729"/>
            <a:ext cx="152997" cy="2237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4"/>
            <a:endCxn id="9" idx="0"/>
          </p:cNvCxnSpPr>
          <p:nvPr/>
        </p:nvCxnSpPr>
        <p:spPr>
          <a:xfrm>
            <a:off x="6096000" y="3216729"/>
            <a:ext cx="2527002" cy="2237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4"/>
            <a:endCxn id="11" idx="0"/>
          </p:cNvCxnSpPr>
          <p:nvPr/>
        </p:nvCxnSpPr>
        <p:spPr>
          <a:xfrm>
            <a:off x="6096000" y="3216729"/>
            <a:ext cx="4904014" cy="2220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2135" y="2023246"/>
            <a:ext cx="3080344" cy="1938992"/>
          </a:xfrm>
          <a:prstGeom prst="rect">
            <a:avLst/>
          </a:prstGeom>
          <a:noFill/>
        </p:spPr>
        <p:txBody>
          <a:bodyPr wrap="square" rtlCol="0">
            <a:spAutoFit/>
          </a:bodyPr>
          <a:lstStyle/>
          <a:p>
            <a:pPr algn="ctr"/>
            <a:r>
              <a:rPr lang="en-US" sz="2400" u="sng" dirty="0" smtClean="0"/>
              <a:t>Construct Validity</a:t>
            </a:r>
          </a:p>
          <a:p>
            <a:r>
              <a:rPr lang="en-US" sz="2400" dirty="0" smtClean="0">
                <a:solidFill>
                  <a:srgbClr val="FF0000"/>
                </a:solidFill>
              </a:rPr>
              <a:t>RMSEA = 0.000</a:t>
            </a:r>
          </a:p>
          <a:p>
            <a:r>
              <a:rPr lang="en-US" sz="2400" dirty="0" smtClean="0">
                <a:solidFill>
                  <a:srgbClr val="FF0000"/>
                </a:solidFill>
              </a:rPr>
              <a:t>SRMR = 0.030</a:t>
            </a:r>
          </a:p>
          <a:p>
            <a:r>
              <a:rPr lang="en-US" sz="2400" dirty="0" smtClean="0">
                <a:solidFill>
                  <a:srgbClr val="FF0000"/>
                </a:solidFill>
              </a:rPr>
              <a:t>CFI = 1.00</a:t>
            </a:r>
          </a:p>
          <a:p>
            <a:r>
              <a:rPr lang="en-US" sz="2400" dirty="0" smtClean="0">
                <a:solidFill>
                  <a:srgbClr val="FF0000"/>
                </a:solidFill>
              </a:rPr>
              <a:t>TLI = 1.089</a:t>
            </a:r>
            <a:endParaRPr lang="en-US" sz="2400" dirty="0">
              <a:solidFill>
                <a:srgbClr val="FF0000"/>
              </a:solidFill>
            </a:endParaRPr>
          </a:p>
        </p:txBody>
      </p:sp>
      <p:sp>
        <p:nvSpPr>
          <p:cNvPr id="15" name="Rectangle 14"/>
          <p:cNvSpPr/>
          <p:nvPr/>
        </p:nvSpPr>
        <p:spPr>
          <a:xfrm>
            <a:off x="9405123" y="2050844"/>
            <a:ext cx="1963999" cy="830997"/>
          </a:xfrm>
          <a:prstGeom prst="rect">
            <a:avLst/>
          </a:prstGeom>
        </p:spPr>
        <p:txBody>
          <a:bodyPr wrap="none">
            <a:spAutoFit/>
          </a:bodyPr>
          <a:lstStyle/>
          <a:p>
            <a:pPr algn="ctr"/>
            <a:r>
              <a:rPr lang="en-US" sz="2400" u="sng" dirty="0" smtClean="0"/>
              <a:t>Reliability:</a:t>
            </a:r>
          </a:p>
          <a:p>
            <a:r>
              <a:rPr lang="en-US" sz="2400" dirty="0" smtClean="0"/>
              <a:t>Omega </a:t>
            </a:r>
            <a:r>
              <a:rPr lang="en-US" sz="2400" dirty="0"/>
              <a:t>= </a:t>
            </a:r>
            <a:r>
              <a:rPr lang="en-US" sz="2400" dirty="0" smtClean="0"/>
              <a:t>0.68</a:t>
            </a:r>
            <a:endParaRPr lang="en-US" sz="2400" dirty="0"/>
          </a:p>
        </p:txBody>
      </p:sp>
      <p:sp>
        <p:nvSpPr>
          <p:cNvPr id="16" name="TextBox 15"/>
          <p:cNvSpPr txBox="1"/>
          <p:nvPr/>
        </p:nvSpPr>
        <p:spPr>
          <a:xfrm>
            <a:off x="1922681" y="4335040"/>
            <a:ext cx="867545" cy="461665"/>
          </a:xfrm>
          <a:prstGeom prst="rect">
            <a:avLst/>
          </a:prstGeom>
          <a:noFill/>
        </p:spPr>
        <p:txBody>
          <a:bodyPr wrap="none" rtlCol="0">
            <a:spAutoFit/>
          </a:bodyPr>
          <a:lstStyle/>
          <a:p>
            <a:r>
              <a:rPr lang="en-US" sz="2400" dirty="0" smtClean="0">
                <a:solidFill>
                  <a:srgbClr val="FF0000"/>
                </a:solidFill>
              </a:rPr>
              <a:t>0.247</a:t>
            </a:r>
            <a:endParaRPr lang="en-US" sz="2400" dirty="0">
              <a:solidFill>
                <a:srgbClr val="FF0000"/>
              </a:solidFill>
            </a:endParaRPr>
          </a:p>
        </p:txBody>
      </p:sp>
      <p:sp>
        <p:nvSpPr>
          <p:cNvPr id="17" name="TextBox 16"/>
          <p:cNvSpPr txBox="1"/>
          <p:nvPr/>
        </p:nvSpPr>
        <p:spPr>
          <a:xfrm>
            <a:off x="4460009" y="4335040"/>
            <a:ext cx="966931" cy="461665"/>
          </a:xfrm>
          <a:prstGeom prst="rect">
            <a:avLst/>
          </a:prstGeom>
          <a:noFill/>
        </p:spPr>
        <p:txBody>
          <a:bodyPr wrap="none" rtlCol="0">
            <a:spAutoFit/>
          </a:bodyPr>
          <a:lstStyle/>
          <a:p>
            <a:r>
              <a:rPr lang="en-US" sz="2400" smtClean="0"/>
              <a:t>-0.038</a:t>
            </a:r>
            <a:endParaRPr lang="en-US" sz="2400" dirty="0"/>
          </a:p>
        </p:txBody>
      </p:sp>
      <p:sp>
        <p:nvSpPr>
          <p:cNvPr id="19" name="TextBox 18"/>
          <p:cNvSpPr txBox="1"/>
          <p:nvPr/>
        </p:nvSpPr>
        <p:spPr>
          <a:xfrm>
            <a:off x="6030805" y="4335810"/>
            <a:ext cx="867545" cy="461665"/>
          </a:xfrm>
          <a:prstGeom prst="rect">
            <a:avLst/>
          </a:prstGeom>
          <a:noFill/>
        </p:spPr>
        <p:txBody>
          <a:bodyPr wrap="none" rtlCol="0">
            <a:spAutoFit/>
          </a:bodyPr>
          <a:lstStyle/>
          <a:p>
            <a:r>
              <a:rPr lang="en-US" sz="2400" dirty="0" smtClean="0">
                <a:solidFill>
                  <a:srgbClr val="FF0000"/>
                </a:solidFill>
              </a:rPr>
              <a:t>0.543</a:t>
            </a:r>
            <a:endParaRPr lang="en-US" sz="2400" dirty="0">
              <a:solidFill>
                <a:srgbClr val="FF0000"/>
              </a:solidFill>
            </a:endParaRPr>
          </a:p>
        </p:txBody>
      </p:sp>
      <p:sp>
        <p:nvSpPr>
          <p:cNvPr id="21" name="TextBox 20"/>
          <p:cNvSpPr txBox="1"/>
          <p:nvPr/>
        </p:nvSpPr>
        <p:spPr>
          <a:xfrm>
            <a:off x="7808190" y="4335040"/>
            <a:ext cx="867545" cy="461665"/>
          </a:xfrm>
          <a:prstGeom prst="rect">
            <a:avLst/>
          </a:prstGeom>
          <a:noFill/>
        </p:spPr>
        <p:txBody>
          <a:bodyPr wrap="none" rtlCol="0">
            <a:spAutoFit/>
          </a:bodyPr>
          <a:lstStyle/>
          <a:p>
            <a:r>
              <a:rPr lang="en-US" sz="2400" dirty="0" smtClean="0">
                <a:solidFill>
                  <a:srgbClr val="FF0000"/>
                </a:solidFill>
              </a:rPr>
              <a:t>0.494</a:t>
            </a:r>
            <a:endParaRPr lang="en-US" sz="2400" dirty="0">
              <a:solidFill>
                <a:srgbClr val="FF0000"/>
              </a:solidFill>
            </a:endParaRPr>
          </a:p>
        </p:txBody>
      </p:sp>
      <p:sp>
        <p:nvSpPr>
          <p:cNvPr id="22" name="TextBox 21"/>
          <p:cNvSpPr txBox="1"/>
          <p:nvPr/>
        </p:nvSpPr>
        <p:spPr>
          <a:xfrm>
            <a:off x="9493765" y="4335040"/>
            <a:ext cx="1021433" cy="461665"/>
          </a:xfrm>
          <a:prstGeom prst="rect">
            <a:avLst/>
          </a:prstGeom>
          <a:noFill/>
        </p:spPr>
        <p:txBody>
          <a:bodyPr wrap="none" rtlCol="0">
            <a:spAutoFit/>
          </a:bodyPr>
          <a:lstStyle/>
          <a:p>
            <a:r>
              <a:rPr lang="en-US" sz="2400" dirty="0" smtClean="0">
                <a:solidFill>
                  <a:srgbClr val="FF0000"/>
                </a:solidFill>
              </a:rPr>
              <a:t>16.220</a:t>
            </a:r>
            <a:endParaRPr lang="en-US" sz="2400" dirty="0">
              <a:solidFill>
                <a:srgbClr val="FF0000"/>
              </a:solidFill>
            </a:endParaRPr>
          </a:p>
        </p:txBody>
      </p:sp>
    </p:spTree>
    <p:extLst>
      <p:ext uri="{BB962C8B-B14F-4D97-AF65-F5344CB8AC3E}">
        <p14:creationId xmlns:p14="http://schemas.microsoft.com/office/powerpoint/2010/main" val="151888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What makes a “good Soldier?”</a:t>
            </a:r>
            <a:endParaRPr lang="en-US" sz="3600" dirty="0"/>
          </a:p>
        </p:txBody>
      </p:sp>
      <p:sp>
        <p:nvSpPr>
          <p:cNvPr id="4" name="Text Placeholder 3"/>
          <p:cNvSpPr>
            <a:spLocks noGrp="1"/>
          </p:cNvSpPr>
          <p:nvPr>
            <p:ph type="body" idx="1"/>
          </p:nvPr>
        </p:nvSpPr>
        <p:spPr>
          <a:xfrm>
            <a:off x="937934" y="2271252"/>
            <a:ext cx="5087075" cy="536005"/>
          </a:xfrm>
        </p:spPr>
        <p:txBody>
          <a:bodyPr/>
          <a:lstStyle/>
          <a:p>
            <a:pPr algn="ctr"/>
            <a:r>
              <a:rPr lang="en-US" sz="2800" dirty="0" smtClean="0"/>
              <a:t>Top 15%</a:t>
            </a:r>
            <a:endParaRPr lang="en-US" sz="2800" dirty="0"/>
          </a:p>
        </p:txBody>
      </p:sp>
      <p:sp>
        <p:nvSpPr>
          <p:cNvPr id="3" name="Content Placeholder 2"/>
          <p:cNvSpPr>
            <a:spLocks noGrp="1"/>
          </p:cNvSpPr>
          <p:nvPr>
            <p:ph sz="half" idx="2"/>
          </p:nvPr>
        </p:nvSpPr>
        <p:spPr>
          <a:xfrm>
            <a:off x="581194" y="2926052"/>
            <a:ext cx="5800556" cy="2934999"/>
          </a:xfrm>
        </p:spPr>
        <p:txBody>
          <a:bodyPr anchor="t">
            <a:normAutofit/>
          </a:bodyPr>
          <a:lstStyle/>
          <a:p>
            <a:pPr lvl="1"/>
            <a:r>
              <a:rPr lang="en-US" sz="2600" dirty="0" smtClean="0"/>
              <a:t>ONE charge per 4 games.</a:t>
            </a:r>
          </a:p>
          <a:p>
            <a:pPr lvl="1"/>
            <a:r>
              <a:rPr lang="en-US" sz="2600" dirty="0" smtClean="0"/>
              <a:t>ONE rebound deferred per 2 games.</a:t>
            </a:r>
          </a:p>
          <a:p>
            <a:pPr lvl="1"/>
            <a:r>
              <a:rPr lang="en-US" sz="2600" dirty="0" smtClean="0"/>
              <a:t>ONE secondary assist per 2 games.</a:t>
            </a:r>
          </a:p>
          <a:p>
            <a:pPr lvl="1"/>
            <a:r>
              <a:rPr lang="en-US" sz="2600" dirty="0" smtClean="0"/>
              <a:t>SIXTEEN passes per game.</a:t>
            </a:r>
            <a:endParaRPr lang="en-US" sz="2600" dirty="0"/>
          </a:p>
        </p:txBody>
      </p:sp>
      <p:sp>
        <p:nvSpPr>
          <p:cNvPr id="5" name="Text Placeholder 4"/>
          <p:cNvSpPr>
            <a:spLocks noGrp="1"/>
          </p:cNvSpPr>
          <p:nvPr>
            <p:ph type="body" sz="quarter" idx="3"/>
          </p:nvPr>
        </p:nvSpPr>
        <p:spPr>
          <a:xfrm>
            <a:off x="6699250" y="2250892"/>
            <a:ext cx="5087073" cy="553373"/>
          </a:xfrm>
        </p:spPr>
        <p:txBody>
          <a:bodyPr/>
          <a:lstStyle/>
          <a:p>
            <a:pPr algn="ctr"/>
            <a:r>
              <a:rPr lang="en-US" sz="2800" dirty="0" smtClean="0"/>
              <a:t>Top 3%</a:t>
            </a:r>
            <a:endParaRPr lang="en-US" sz="2800" dirty="0"/>
          </a:p>
        </p:txBody>
      </p:sp>
      <p:sp>
        <p:nvSpPr>
          <p:cNvPr id="6" name="Content Placeholder 5"/>
          <p:cNvSpPr>
            <a:spLocks noGrp="1"/>
          </p:cNvSpPr>
          <p:nvPr>
            <p:ph sz="quarter" idx="4"/>
          </p:nvPr>
        </p:nvSpPr>
        <p:spPr>
          <a:xfrm>
            <a:off x="6874767" y="2926052"/>
            <a:ext cx="4736041" cy="2934999"/>
          </a:xfrm>
        </p:spPr>
        <p:txBody>
          <a:bodyPr>
            <a:normAutofit/>
          </a:bodyPr>
          <a:lstStyle/>
          <a:p>
            <a:r>
              <a:rPr lang="en-US" sz="2400" dirty="0" smtClean="0"/>
              <a:t>ONE charge per 2 games.</a:t>
            </a:r>
          </a:p>
          <a:p>
            <a:r>
              <a:rPr lang="en-US" sz="2400" dirty="0" smtClean="0"/>
              <a:t>ONE rebound deferred per game.</a:t>
            </a:r>
          </a:p>
          <a:p>
            <a:r>
              <a:rPr lang="en-US" sz="2400" dirty="0" smtClean="0"/>
              <a:t>ONE secondary assist per game.</a:t>
            </a:r>
          </a:p>
          <a:p>
            <a:r>
              <a:rPr lang="en-US" sz="2400" dirty="0" smtClean="0"/>
              <a:t>THIRTY-TWO passes per game.</a:t>
            </a:r>
            <a:endParaRPr lang="en-US" sz="2400" dirty="0"/>
          </a:p>
        </p:txBody>
      </p:sp>
    </p:spTree>
    <p:extLst>
      <p:ext uri="{BB962C8B-B14F-4D97-AF65-F5344CB8AC3E}">
        <p14:creationId xmlns:p14="http://schemas.microsoft.com/office/powerpoint/2010/main" val="1372981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Measuring OCB In Basketball</a:t>
            </a:r>
            <a:endParaRPr lang="en-US" sz="3600" dirty="0"/>
          </a:p>
        </p:txBody>
      </p:sp>
      <p:sp>
        <p:nvSpPr>
          <p:cNvPr id="6" name="Oval 5"/>
          <p:cNvSpPr/>
          <p:nvPr/>
        </p:nvSpPr>
        <p:spPr>
          <a:xfrm>
            <a:off x="1412381" y="3496262"/>
            <a:ext cx="3886200" cy="1232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The </a:t>
            </a:r>
            <a:r>
              <a:rPr lang="en-US" sz="2400" dirty="0" smtClean="0">
                <a:solidFill>
                  <a:schemeClr val="tx1"/>
                </a:solidFill>
              </a:rPr>
              <a:t>Good </a:t>
            </a:r>
            <a:r>
              <a:rPr lang="en-US" sz="2400" smtClean="0">
                <a:solidFill>
                  <a:schemeClr val="tx1"/>
                </a:solidFill>
              </a:rPr>
              <a:t>Soldier Syndrome </a:t>
            </a:r>
          </a:p>
          <a:p>
            <a:pPr algn="ctr"/>
            <a:r>
              <a:rPr lang="en-US" sz="2400" dirty="0" smtClean="0">
                <a:solidFill>
                  <a:schemeClr val="tx1"/>
                </a:solidFill>
              </a:rPr>
              <a:t>(OCB)</a:t>
            </a:r>
            <a:endParaRPr lang="en-US" sz="2400" dirty="0">
              <a:solidFill>
                <a:schemeClr val="tx1"/>
              </a:solidFill>
            </a:endParaRPr>
          </a:p>
        </p:txBody>
      </p:sp>
      <p:sp>
        <p:nvSpPr>
          <p:cNvPr id="7" name="Rectangle 6"/>
          <p:cNvSpPr/>
          <p:nvPr/>
        </p:nvSpPr>
        <p:spPr>
          <a:xfrm>
            <a:off x="8698382" y="3918026"/>
            <a:ext cx="1224643" cy="8490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Team Record</a:t>
            </a:r>
            <a:endParaRPr lang="en-US" sz="2000" dirty="0">
              <a:solidFill>
                <a:schemeClr val="tx1"/>
              </a:solidFill>
            </a:endParaRPr>
          </a:p>
        </p:txBody>
      </p:sp>
      <p:sp>
        <p:nvSpPr>
          <p:cNvPr id="9" name="Rectangle 8"/>
          <p:cNvSpPr/>
          <p:nvPr/>
        </p:nvSpPr>
        <p:spPr>
          <a:xfrm>
            <a:off x="8698382" y="5524237"/>
            <a:ext cx="1224643" cy="8490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Team</a:t>
            </a:r>
          </a:p>
          <a:p>
            <a:pPr algn="ctr"/>
            <a:r>
              <a:rPr lang="en-US" sz="2000" dirty="0" smtClean="0">
                <a:solidFill>
                  <a:schemeClr val="tx1"/>
                </a:solidFill>
              </a:rPr>
              <a:t>Points</a:t>
            </a:r>
            <a:endParaRPr lang="en-US" sz="2000" dirty="0">
              <a:solidFill>
                <a:schemeClr val="tx1"/>
              </a:solidFill>
            </a:endParaRPr>
          </a:p>
        </p:txBody>
      </p:sp>
      <p:cxnSp>
        <p:nvCxnSpPr>
          <p:cNvPr id="13" name="Straight Arrow Connector 12"/>
          <p:cNvCxnSpPr>
            <a:stCxn id="6" idx="6"/>
            <a:endCxn id="7" idx="1"/>
          </p:cNvCxnSpPr>
          <p:nvPr/>
        </p:nvCxnSpPr>
        <p:spPr>
          <a:xfrm>
            <a:off x="5298581" y="4112350"/>
            <a:ext cx="3399801" cy="230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6"/>
            <a:endCxn id="9" idx="1"/>
          </p:cNvCxnSpPr>
          <p:nvPr/>
        </p:nvCxnSpPr>
        <p:spPr>
          <a:xfrm>
            <a:off x="5298581" y="4112350"/>
            <a:ext cx="3399801" cy="18364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698382" y="2311814"/>
            <a:ext cx="1224643" cy="8490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Player Plus Minus</a:t>
            </a:r>
            <a:endParaRPr lang="en-US" sz="2000" dirty="0">
              <a:solidFill>
                <a:schemeClr val="tx1"/>
              </a:solidFill>
            </a:endParaRPr>
          </a:p>
        </p:txBody>
      </p:sp>
      <p:cxnSp>
        <p:nvCxnSpPr>
          <p:cNvPr id="21" name="Straight Arrow Connector 20"/>
          <p:cNvCxnSpPr>
            <a:stCxn id="6" idx="6"/>
            <a:endCxn id="19" idx="1"/>
          </p:cNvCxnSpPr>
          <p:nvPr/>
        </p:nvCxnSpPr>
        <p:spPr>
          <a:xfrm flipV="1">
            <a:off x="5298581" y="2736357"/>
            <a:ext cx="3399801" cy="13759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9923025" y="2506139"/>
                <a:ext cx="20990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charset="0"/>
                            </a:rPr>
                          </m:ctrlPr>
                        </m:sSupPr>
                        <m:e>
                          <m:r>
                            <a:rPr lang="en-US" sz="2400" b="0" i="1" smtClean="0">
                              <a:latin typeface="Cambria Math" charset="0"/>
                            </a:rPr>
                            <m:t>𝑅</m:t>
                          </m:r>
                        </m:e>
                        <m:sup>
                          <m:r>
                            <a:rPr lang="en-US" sz="2400" b="0" i="1" smtClean="0">
                              <a:latin typeface="Cambria Math" charset="0"/>
                            </a:rPr>
                            <m:t>2</m:t>
                          </m:r>
                        </m:sup>
                      </m:sSup>
                      <m:r>
                        <a:rPr lang="en-US" sz="2400" b="0" i="1" smtClean="0">
                          <a:latin typeface="Cambria Math" charset="0"/>
                        </a:rPr>
                        <m:t>=0.05276</m:t>
                      </m:r>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9923025" y="2506139"/>
                <a:ext cx="2099036" cy="46166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923025" y="4112350"/>
                <a:ext cx="19291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charset="0"/>
                            </a:rPr>
                          </m:ctrlPr>
                        </m:sSupPr>
                        <m:e>
                          <m:r>
                            <a:rPr lang="en-US" sz="2400" b="0" i="1" smtClean="0">
                              <a:latin typeface="Cambria Math" charset="0"/>
                            </a:rPr>
                            <m:t>𝑅</m:t>
                          </m:r>
                        </m:e>
                        <m:sup>
                          <m:r>
                            <a:rPr lang="en-US" sz="2400" b="0" i="1" smtClean="0">
                              <a:latin typeface="Cambria Math" charset="0"/>
                            </a:rPr>
                            <m:t>2</m:t>
                          </m:r>
                        </m:sup>
                      </m:sSup>
                      <m:r>
                        <a:rPr lang="en-US" sz="2400" b="0" i="1" smtClean="0">
                          <a:latin typeface="Cambria Math" charset="0"/>
                        </a:rPr>
                        <m:t>=0.2213</m:t>
                      </m:r>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9923025" y="4112350"/>
                <a:ext cx="1929118" cy="46166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9923025" y="5717947"/>
                <a:ext cx="2067554"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rgbClr val="FF0000"/>
                              </a:solidFill>
                              <a:latin typeface="Cambria Math" charset="0"/>
                            </a:rPr>
                          </m:ctrlPr>
                        </m:sSupPr>
                        <m:e>
                          <m:r>
                            <a:rPr lang="en-US" sz="2400" b="1" i="1" smtClean="0">
                              <a:solidFill>
                                <a:srgbClr val="FF0000"/>
                              </a:solidFill>
                              <a:latin typeface="Cambria Math" charset="0"/>
                            </a:rPr>
                            <m:t>𝑹</m:t>
                          </m:r>
                        </m:e>
                        <m:sup>
                          <m:r>
                            <a:rPr lang="en-US" sz="2400" b="1" i="1" smtClean="0">
                              <a:solidFill>
                                <a:srgbClr val="FF0000"/>
                              </a:solidFill>
                              <a:latin typeface="Cambria Math" charset="0"/>
                            </a:rPr>
                            <m:t>𝟐</m:t>
                          </m:r>
                        </m:sup>
                      </m:sSup>
                      <m:r>
                        <a:rPr lang="en-US" sz="2400" b="1" i="1" smtClean="0">
                          <a:solidFill>
                            <a:srgbClr val="FF0000"/>
                          </a:solidFill>
                          <a:latin typeface="Cambria Math" charset="0"/>
                        </a:rPr>
                        <m:t>=</m:t>
                      </m:r>
                      <m:r>
                        <a:rPr lang="en-US" sz="2400" b="1" i="1" smtClean="0">
                          <a:solidFill>
                            <a:srgbClr val="FF0000"/>
                          </a:solidFill>
                          <a:latin typeface="Cambria Math" charset="0"/>
                        </a:rPr>
                        <m:t>𝟎</m:t>
                      </m:r>
                      <m:r>
                        <a:rPr lang="en-US" sz="2400" b="1" i="1" smtClean="0">
                          <a:solidFill>
                            <a:srgbClr val="FF0000"/>
                          </a:solidFill>
                          <a:latin typeface="Cambria Math" charset="0"/>
                        </a:rPr>
                        <m:t>.</m:t>
                      </m:r>
                      <m:r>
                        <a:rPr lang="en-US" sz="2400" b="1" i="1" smtClean="0">
                          <a:solidFill>
                            <a:srgbClr val="FF0000"/>
                          </a:solidFill>
                          <a:latin typeface="Cambria Math" charset="0"/>
                        </a:rPr>
                        <m:t>𝟕𝟓𝟑𝟐</m:t>
                      </m:r>
                    </m:oMath>
                  </m:oMathPara>
                </a14:m>
                <a:endParaRPr lang="en-US" sz="24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9923025" y="5717947"/>
                <a:ext cx="2067554" cy="470000"/>
              </a:xfrm>
              <a:prstGeom prst="rect">
                <a:avLst/>
              </a:prstGeom>
              <a:blipFill rotWithShape="0">
                <a:blip r:embed="rId5"/>
                <a:stretch>
                  <a:fillRect/>
                </a:stretch>
              </a:blipFill>
            </p:spPr>
            <p:txBody>
              <a:bodyPr/>
              <a:lstStyle/>
              <a:p>
                <a:r>
                  <a:rPr lang="en-US">
                    <a:noFill/>
                  </a:rPr>
                  <a:t> </a:t>
                </a:r>
              </a:p>
            </p:txBody>
          </p:sp>
        </mc:Fallback>
      </mc:AlternateContent>
      <p:sp>
        <p:nvSpPr>
          <p:cNvPr id="41" name="Rectangle 40"/>
          <p:cNvSpPr/>
          <p:nvPr/>
        </p:nvSpPr>
        <p:spPr>
          <a:xfrm>
            <a:off x="1056415" y="5107862"/>
            <a:ext cx="5065105" cy="707886"/>
          </a:xfrm>
          <a:prstGeom prst="rect">
            <a:avLst/>
          </a:prstGeom>
        </p:spPr>
        <p:txBody>
          <a:bodyPr wrap="square">
            <a:spAutoFit/>
          </a:bodyPr>
          <a:lstStyle/>
          <a:p>
            <a:r>
              <a:rPr lang="en-US" sz="2000" dirty="0" smtClean="0"/>
              <a:t>Plus-minus </a:t>
            </a:r>
            <a:r>
              <a:rPr lang="en-US" sz="2000" dirty="0"/>
              <a:t>=  -</a:t>
            </a:r>
            <a:r>
              <a:rPr lang="en-US" sz="2000" dirty="0" smtClean="0"/>
              <a:t>0.063 </a:t>
            </a:r>
            <a:r>
              <a:rPr lang="en-US" sz="2000" dirty="0"/>
              <a:t>+ </a:t>
            </a:r>
            <a:r>
              <a:rPr lang="en-US" sz="2000" dirty="0" smtClean="0"/>
              <a:t>1.74*OCB </a:t>
            </a:r>
            <a:r>
              <a:rPr lang="en-US" sz="2000" dirty="0"/>
              <a:t>(p = 0</a:t>
            </a:r>
            <a:r>
              <a:rPr lang="en-US" sz="2000" dirty="0" smtClean="0"/>
              <a:t>.158)</a:t>
            </a:r>
          </a:p>
          <a:p>
            <a:endParaRPr lang="en-US" sz="2000" dirty="0"/>
          </a:p>
        </p:txBody>
      </p:sp>
      <p:sp>
        <p:nvSpPr>
          <p:cNvPr id="45" name="Rectangle 44"/>
          <p:cNvSpPr/>
          <p:nvPr/>
        </p:nvSpPr>
        <p:spPr>
          <a:xfrm>
            <a:off x="1056413" y="5598414"/>
            <a:ext cx="5065105" cy="677108"/>
          </a:xfrm>
          <a:prstGeom prst="rect">
            <a:avLst/>
          </a:prstGeom>
        </p:spPr>
        <p:txBody>
          <a:bodyPr wrap="square">
            <a:spAutoFit/>
          </a:bodyPr>
          <a:lstStyle/>
          <a:p>
            <a:r>
              <a:rPr lang="en-US" sz="2000" dirty="0"/>
              <a:t>Team record = 0.464 + 0.272*OCB (p = 0.17)</a:t>
            </a:r>
          </a:p>
          <a:p>
            <a:endParaRPr lang="en-US" dirty="0"/>
          </a:p>
        </p:txBody>
      </p:sp>
      <p:sp>
        <p:nvSpPr>
          <p:cNvPr id="46" name="Rectangle 45"/>
          <p:cNvSpPr/>
          <p:nvPr/>
        </p:nvSpPr>
        <p:spPr>
          <a:xfrm>
            <a:off x="1056412" y="6106245"/>
            <a:ext cx="5598264" cy="400110"/>
          </a:xfrm>
          <a:prstGeom prst="rect">
            <a:avLst/>
          </a:prstGeom>
        </p:spPr>
        <p:txBody>
          <a:bodyPr wrap="none">
            <a:spAutoFit/>
          </a:bodyPr>
          <a:lstStyle/>
          <a:p>
            <a:r>
              <a:rPr lang="en-US" sz="2000" dirty="0"/>
              <a:t>Team points = 104.538+ </a:t>
            </a:r>
            <a:r>
              <a:rPr lang="en-US" sz="2000" dirty="0">
                <a:solidFill>
                  <a:srgbClr val="FF0000"/>
                </a:solidFill>
              </a:rPr>
              <a:t>57.865*OCB</a:t>
            </a:r>
            <a:r>
              <a:rPr lang="en-US" sz="2000" dirty="0"/>
              <a:t> (p = 0.00113)</a:t>
            </a:r>
          </a:p>
        </p:txBody>
      </p:sp>
      <p:sp>
        <p:nvSpPr>
          <p:cNvPr id="3" name="TextBox 2"/>
          <p:cNvSpPr txBox="1"/>
          <p:nvPr/>
        </p:nvSpPr>
        <p:spPr>
          <a:xfrm>
            <a:off x="1684350" y="2452184"/>
            <a:ext cx="3342262" cy="646331"/>
          </a:xfrm>
          <a:prstGeom prst="rect">
            <a:avLst/>
          </a:prstGeom>
          <a:noFill/>
        </p:spPr>
        <p:txBody>
          <a:bodyPr wrap="none" rtlCol="0">
            <a:spAutoFit/>
          </a:bodyPr>
          <a:lstStyle/>
          <a:p>
            <a:r>
              <a:rPr lang="en-US" sz="3600" u="sng" dirty="0" smtClean="0"/>
              <a:t>Criterion Validity</a:t>
            </a:r>
            <a:endParaRPr lang="en-US" sz="3600" u="sng" dirty="0"/>
          </a:p>
        </p:txBody>
      </p:sp>
    </p:spTree>
    <p:extLst>
      <p:ext uri="{BB962C8B-B14F-4D97-AF65-F5344CB8AC3E}">
        <p14:creationId xmlns:p14="http://schemas.microsoft.com/office/powerpoint/2010/main" val="143954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9" grpId="0" animBg="1"/>
      <p:bldP spid="22" grpId="0"/>
      <p:bldP spid="24" grpId="0"/>
      <p:bldP spid="25" grpId="0"/>
      <p:bldP spid="41" grpId="0"/>
      <p:bldP spid="45" grpId="0"/>
      <p:bldP spid="4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Conclusions</a:t>
            </a:r>
            <a:endParaRPr lang="en-US" sz="3600" dirty="0"/>
          </a:p>
        </p:txBody>
      </p:sp>
      <p:sp>
        <p:nvSpPr>
          <p:cNvPr id="3" name="Content Placeholder 2"/>
          <p:cNvSpPr>
            <a:spLocks noGrp="1"/>
          </p:cNvSpPr>
          <p:nvPr>
            <p:ph idx="1"/>
          </p:nvPr>
        </p:nvSpPr>
        <p:spPr>
          <a:xfrm>
            <a:off x="581192" y="2180496"/>
            <a:ext cx="11029615" cy="4238233"/>
          </a:xfrm>
        </p:spPr>
        <p:txBody>
          <a:bodyPr anchor="t">
            <a:normAutofit/>
          </a:bodyPr>
          <a:lstStyle/>
          <a:p>
            <a:r>
              <a:rPr lang="en-US" sz="2400" dirty="0" smtClean="0"/>
              <a:t>Psychological measurement </a:t>
            </a:r>
            <a:r>
              <a:rPr lang="en-US" sz="2400" b="1" u="sng" dirty="0" smtClean="0"/>
              <a:t>IS</a:t>
            </a:r>
            <a:r>
              <a:rPr lang="en-US" sz="2400" dirty="0" smtClean="0"/>
              <a:t> possible in basketball analytics.</a:t>
            </a:r>
          </a:p>
          <a:p>
            <a:endParaRPr lang="en-US" sz="2400" dirty="0"/>
          </a:p>
          <a:p>
            <a:r>
              <a:rPr lang="en-US" sz="2400" dirty="0" smtClean="0"/>
              <a:t>An individual’s level of ”the good soldier syndrome” can be quantified. </a:t>
            </a:r>
          </a:p>
          <a:p>
            <a:pPr lvl="1"/>
            <a:r>
              <a:rPr lang="en-US" sz="2200" dirty="0" smtClean="0"/>
              <a:t>If a team wanted to fill a roster spot with someone selfless, this person could be objectively identified.</a:t>
            </a:r>
          </a:p>
          <a:p>
            <a:endParaRPr lang="en-US" sz="2400" dirty="0"/>
          </a:p>
          <a:p>
            <a:r>
              <a:rPr lang="en-US" sz="2400" dirty="0" smtClean="0"/>
              <a:t>What other psychological traits are important for team success? </a:t>
            </a:r>
          </a:p>
          <a:p>
            <a:pPr lvl="1"/>
            <a:r>
              <a:rPr lang="en-US" sz="2200" dirty="0" smtClean="0"/>
              <a:t>There’s much more work to be done</a:t>
            </a:r>
            <a:r>
              <a:rPr lang="mr-IN" sz="2200" dirty="0" smtClean="0"/>
              <a:t>…</a:t>
            </a:r>
            <a:endParaRPr lang="en-US" sz="2200" dirty="0"/>
          </a:p>
        </p:txBody>
      </p:sp>
    </p:spTree>
    <p:extLst>
      <p:ext uri="{BB962C8B-B14F-4D97-AF65-F5344CB8AC3E}">
        <p14:creationId xmlns:p14="http://schemas.microsoft.com/office/powerpoint/2010/main" val="1956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t>Thanks! Questions?</a:t>
            </a:r>
            <a:endParaRPr lang="en-US" sz="3600" dirty="0"/>
          </a:p>
        </p:txBody>
      </p:sp>
      <p:pic>
        <p:nvPicPr>
          <p:cNvPr id="8" name="Content Placeholder 6"/>
          <p:cNvPicPr>
            <a:picLocks noChangeAspect="1"/>
          </p:cNvPicPr>
          <p:nvPr/>
        </p:nvPicPr>
        <p:blipFill rotWithShape="1">
          <a:blip r:embed="rId2"/>
          <a:srcRect r="112" b="8621"/>
          <a:stretch/>
        </p:blipFill>
        <p:spPr>
          <a:xfrm>
            <a:off x="3521812" y="1975951"/>
            <a:ext cx="5148376" cy="4709814"/>
          </a:xfrm>
          <a:prstGeom prst="rect">
            <a:avLst/>
          </a:prstGeom>
        </p:spPr>
      </p:pic>
    </p:spTree>
    <p:extLst>
      <p:ext uri="{BB962C8B-B14F-4D97-AF65-F5344CB8AC3E}">
        <p14:creationId xmlns:p14="http://schemas.microsoft.com/office/powerpoint/2010/main" val="1494371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smtClean="0"/>
              <a:t>Psychology + Basketball = ???</a:t>
            </a:r>
            <a:endParaRPr lang="en-US" sz="3600" dirty="0"/>
          </a:p>
        </p:txBody>
      </p:sp>
      <p:pic>
        <p:nvPicPr>
          <p:cNvPr id="7" name="Nigel Hayes on Analytic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826455" y="2181225"/>
            <a:ext cx="6539089" cy="3678238"/>
          </a:xfrm>
        </p:spPr>
      </p:pic>
    </p:spTree>
    <p:extLst>
      <p:ext uri="{BB962C8B-B14F-4D97-AF65-F5344CB8AC3E}">
        <p14:creationId xmlns:p14="http://schemas.microsoft.com/office/powerpoint/2010/main" val="1929010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100000">
                <p:cTn id="7"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9"/>
          <p:cNvPicPr>
            <a:picLocks noChangeAspect="1"/>
          </p:cNvPicPr>
          <p:nvPr/>
        </p:nvPicPr>
        <p:blipFill rotWithShape="1">
          <a:blip r:embed="rId3"/>
          <a:srcRect r="-3" b="13739"/>
          <a:stretch/>
        </p:blipFill>
        <p:spPr>
          <a:xfrm>
            <a:off x="657225" y="2361056"/>
            <a:ext cx="4962525" cy="3649219"/>
          </a:xfrm>
          <a:prstGeom prst="rect">
            <a:avLst/>
          </a:prstGeom>
        </p:spPr>
      </p:pic>
      <p:sp>
        <p:nvSpPr>
          <p:cNvPr id="7" name="Title 6"/>
          <p:cNvSpPr>
            <a:spLocks noGrp="1"/>
          </p:cNvSpPr>
          <p:nvPr>
            <p:ph type="title"/>
          </p:nvPr>
        </p:nvSpPr>
        <p:spPr>
          <a:xfrm>
            <a:off x="581192" y="702156"/>
            <a:ext cx="11029616" cy="1013800"/>
          </a:xfrm>
        </p:spPr>
        <p:txBody>
          <a:bodyPr>
            <a:normAutofit/>
          </a:bodyPr>
          <a:lstStyle/>
          <a:p>
            <a:pPr algn="ctr"/>
            <a:r>
              <a:rPr lang="en-US" sz="3600" dirty="0" smtClean="0"/>
              <a:t>Psychological Measurement</a:t>
            </a:r>
            <a:endParaRPr lang="en-US" sz="3600" dirty="0"/>
          </a:p>
        </p:txBody>
      </p:sp>
      <p:sp>
        <p:nvSpPr>
          <p:cNvPr id="15" name="Content Placeholder 14"/>
          <p:cNvSpPr>
            <a:spLocks noGrp="1"/>
          </p:cNvSpPr>
          <p:nvPr>
            <p:ph idx="1"/>
          </p:nvPr>
        </p:nvSpPr>
        <p:spPr>
          <a:xfrm>
            <a:off x="6335805" y="2180496"/>
            <a:ext cx="5275001" cy="4045683"/>
          </a:xfrm>
        </p:spPr>
        <p:txBody>
          <a:bodyPr anchor="t">
            <a:normAutofit fontScale="92500" lnSpcReduction="10000"/>
          </a:bodyPr>
          <a:lstStyle/>
          <a:p>
            <a:r>
              <a:rPr lang="en-US" sz="2400" dirty="0" smtClean="0"/>
              <a:t>Competitiveness Index </a:t>
            </a:r>
            <a:br>
              <a:rPr lang="en-US" sz="2400" dirty="0" smtClean="0"/>
            </a:br>
            <a:r>
              <a:rPr lang="en-US" sz="2400" dirty="0" smtClean="0"/>
              <a:t>		(</a:t>
            </a:r>
            <a:r>
              <a:rPr lang="en-US" sz="2400" dirty="0" err="1" smtClean="0"/>
              <a:t>Smither</a:t>
            </a:r>
            <a:r>
              <a:rPr lang="en-US" sz="2400" dirty="0" smtClean="0"/>
              <a:t> &amp; Houston, 1992)</a:t>
            </a:r>
          </a:p>
          <a:p>
            <a:r>
              <a:rPr lang="en-US" sz="2400" dirty="0" smtClean="0"/>
              <a:t>GRIT</a:t>
            </a:r>
            <a:br>
              <a:rPr lang="en-US" sz="2400" dirty="0" smtClean="0"/>
            </a:br>
            <a:r>
              <a:rPr lang="en-US" sz="2400" dirty="0" smtClean="0"/>
              <a:t>		(Duckworth, 2007)</a:t>
            </a:r>
          </a:p>
          <a:p>
            <a:r>
              <a:rPr lang="en-US" sz="2400" dirty="0" smtClean="0"/>
              <a:t>Multifactor Leadership Questionnaire</a:t>
            </a:r>
            <a:br>
              <a:rPr lang="en-US" sz="2400" dirty="0" smtClean="0"/>
            </a:br>
            <a:r>
              <a:rPr lang="en-US" sz="2400" dirty="0" smtClean="0"/>
              <a:t>		(Bass, 1985)</a:t>
            </a:r>
          </a:p>
          <a:p>
            <a:r>
              <a:rPr lang="en-US" sz="2400" dirty="0" smtClean="0"/>
              <a:t>Personality Tests</a:t>
            </a:r>
            <a:r>
              <a:rPr lang="mr-IN" sz="2400" dirty="0" smtClean="0"/>
              <a:t>…</a:t>
            </a:r>
            <a:endParaRPr lang="en-US" sz="2400" dirty="0" smtClean="0"/>
          </a:p>
          <a:p>
            <a:pPr lvl="1"/>
            <a:r>
              <a:rPr lang="en-US" sz="2200" dirty="0" smtClean="0"/>
              <a:t>MBTI (1944)</a:t>
            </a:r>
          </a:p>
          <a:p>
            <a:pPr lvl="1"/>
            <a:r>
              <a:rPr lang="en-US" sz="2200" dirty="0" smtClean="0"/>
              <a:t>MMPI (1943)</a:t>
            </a:r>
          </a:p>
          <a:p>
            <a:pPr lvl="1"/>
            <a:r>
              <a:rPr lang="en-US" sz="2200" dirty="0" smtClean="0"/>
              <a:t>16PF (1949)</a:t>
            </a:r>
          </a:p>
          <a:p>
            <a:pPr lvl="1"/>
            <a:endParaRPr lang="en-US" sz="2200" dirty="0"/>
          </a:p>
        </p:txBody>
      </p:sp>
    </p:spTree>
    <p:extLst>
      <p:ext uri="{BB962C8B-B14F-4D97-AF65-F5344CB8AC3E}">
        <p14:creationId xmlns:p14="http://schemas.microsoft.com/office/powerpoint/2010/main" val="3255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3200" dirty="0">
                <a:solidFill>
                  <a:srgbClr val="FFFFFF"/>
                </a:solidFill>
              </a:rPr>
              <a:t>Personality? We’re </a:t>
            </a:r>
            <a:r>
              <a:rPr lang="en-US" sz="3200" dirty="0" err="1">
                <a:solidFill>
                  <a:srgbClr val="FFFFFF"/>
                </a:solidFill>
              </a:rPr>
              <a:t>talkin</a:t>
            </a:r>
            <a:r>
              <a:rPr lang="en-US" sz="3200" dirty="0">
                <a:solidFill>
                  <a:srgbClr val="FFFFFF"/>
                </a:solidFill>
              </a:rPr>
              <a:t>’ about personality?</a:t>
            </a:r>
            <a:br>
              <a:rPr lang="en-US" sz="3200" dirty="0">
                <a:solidFill>
                  <a:srgbClr val="FFFFFF"/>
                </a:solidFill>
              </a:rPr>
            </a:br>
            <a:r>
              <a:rPr lang="en-US" sz="3200" dirty="0">
                <a:solidFill>
                  <a:srgbClr val="FFFFFF"/>
                </a:solidFill>
              </a:rPr>
              <a:t> Not the game</a:t>
            </a:r>
            <a:r>
              <a:rPr lang="mr-IN" sz="3200" dirty="0">
                <a:solidFill>
                  <a:srgbClr val="FFFFFF"/>
                </a:solidFill>
              </a:rPr>
              <a:t>……</a:t>
            </a:r>
            <a:endParaRPr lang="en-US" sz="3200" dirty="0"/>
          </a:p>
        </p:txBody>
      </p:sp>
      <p:pic>
        <p:nvPicPr>
          <p:cNvPr id="4" name="Content Placeholder 8"/>
          <p:cNvPicPr>
            <a:picLocks noGrp="1" noChangeAspect="1"/>
          </p:cNvPicPr>
          <p:nvPr>
            <p:ph sz="half" idx="1"/>
          </p:nvPr>
        </p:nvPicPr>
        <p:blipFill rotWithShape="1">
          <a:blip r:embed="rId3"/>
          <a:srcRect b="5377"/>
          <a:stretch/>
        </p:blipFill>
        <p:spPr>
          <a:xfrm>
            <a:off x="581193" y="2227263"/>
            <a:ext cx="3633787" cy="3438431"/>
          </a:xfrm>
          <a:prstGeom prst="rect">
            <a:avLst/>
          </a:prstGeom>
        </p:spPr>
      </p:pic>
      <p:sp>
        <p:nvSpPr>
          <p:cNvPr id="6" name="Content Placeholder 5"/>
          <p:cNvSpPr>
            <a:spLocks noGrp="1"/>
          </p:cNvSpPr>
          <p:nvPr>
            <p:ph sz="half" idx="2"/>
          </p:nvPr>
        </p:nvSpPr>
        <p:spPr>
          <a:xfrm>
            <a:off x="4392706" y="2228003"/>
            <a:ext cx="7459988" cy="3633047"/>
          </a:xfrm>
        </p:spPr>
        <p:txBody>
          <a:bodyPr anchor="t">
            <a:normAutofit fontScale="92500"/>
          </a:bodyPr>
          <a:lstStyle/>
          <a:p>
            <a:r>
              <a:rPr lang="en-US" sz="2400" dirty="0"/>
              <a:t>Grit </a:t>
            </a:r>
            <a:r>
              <a:rPr lang="en-US" sz="2400" dirty="0">
                <a:sym typeface="Wingdings"/>
              </a:rPr>
              <a:t> </a:t>
            </a:r>
            <a:r>
              <a:rPr lang="en-US" sz="2400" dirty="0" smtClean="0">
                <a:sym typeface="Wingdings"/>
              </a:rPr>
              <a:t>Performance</a:t>
            </a:r>
            <a:r>
              <a:rPr lang="en-US" sz="2400" baseline="30000" dirty="0" smtClean="0">
                <a:sym typeface="Wingdings"/>
              </a:rPr>
              <a:t>1</a:t>
            </a:r>
            <a:r>
              <a:rPr lang="en-US" sz="2400" dirty="0" smtClean="0">
                <a:sym typeface="Wingdings"/>
              </a:rPr>
              <a:t> </a:t>
            </a:r>
            <a:r>
              <a:rPr lang="en-US" sz="2400" dirty="0">
                <a:sym typeface="Wingdings"/>
              </a:rPr>
              <a:t>:  r = 0.21          </a:t>
            </a:r>
            <a:r>
              <a:rPr lang="en-US" sz="2400" dirty="0" smtClean="0">
                <a:sym typeface="Wingdings"/>
              </a:rPr>
              <a:t>                                       </a:t>
            </a:r>
            <a:endParaRPr lang="en-US" sz="2400" baseline="30000" dirty="0">
              <a:sym typeface="Wingdings"/>
            </a:endParaRPr>
          </a:p>
          <a:p>
            <a:r>
              <a:rPr lang="en-US" sz="2400" dirty="0">
                <a:sym typeface="Wingdings"/>
              </a:rPr>
              <a:t>Transformational Leadership  </a:t>
            </a:r>
            <a:r>
              <a:rPr lang="en-US" sz="2400" dirty="0" smtClean="0">
                <a:sym typeface="Wingdings"/>
              </a:rPr>
              <a:t>Team Performance</a:t>
            </a:r>
            <a:r>
              <a:rPr lang="en-US" sz="2400" baseline="30000" dirty="0" smtClean="0">
                <a:sym typeface="Wingdings"/>
              </a:rPr>
              <a:t>2</a:t>
            </a:r>
            <a:r>
              <a:rPr lang="en-US" sz="2400" dirty="0" smtClean="0">
                <a:sym typeface="Wingdings"/>
              </a:rPr>
              <a:t> : r = 0.26</a:t>
            </a:r>
          </a:p>
          <a:p>
            <a:r>
              <a:rPr lang="en-US" sz="2400" dirty="0" smtClean="0">
                <a:sym typeface="Wingdings"/>
              </a:rPr>
              <a:t>Conscientiousness  Individual Performance</a:t>
            </a:r>
            <a:r>
              <a:rPr lang="en-US" sz="2400" baseline="30000" dirty="0" smtClean="0">
                <a:sym typeface="Wingdings"/>
              </a:rPr>
              <a:t>3</a:t>
            </a:r>
            <a:r>
              <a:rPr lang="en-US" sz="2400" dirty="0" smtClean="0">
                <a:sym typeface="Wingdings"/>
              </a:rPr>
              <a:t> : r = 0.23</a:t>
            </a:r>
          </a:p>
          <a:p>
            <a:r>
              <a:rPr lang="en-US" sz="2400" dirty="0" smtClean="0">
                <a:sym typeface="Wingdings"/>
              </a:rPr>
              <a:t>Conscientiousness  Team Performance</a:t>
            </a:r>
            <a:r>
              <a:rPr lang="en-US" sz="2400" baseline="30000" dirty="0" smtClean="0">
                <a:sym typeface="Wingdings"/>
              </a:rPr>
              <a:t>3</a:t>
            </a:r>
            <a:r>
              <a:rPr lang="en-US" sz="2400" dirty="0" smtClean="0">
                <a:sym typeface="Wingdings"/>
              </a:rPr>
              <a:t>: r = 0.40</a:t>
            </a:r>
          </a:p>
          <a:p>
            <a:r>
              <a:rPr lang="en-US" sz="2400" dirty="0" smtClean="0">
                <a:sym typeface="Wingdings"/>
              </a:rPr>
              <a:t>Agreeableness  Team Performance</a:t>
            </a:r>
            <a:r>
              <a:rPr lang="en-US" sz="2400" baseline="30000" dirty="0" smtClean="0">
                <a:sym typeface="Wingdings"/>
              </a:rPr>
              <a:t>4</a:t>
            </a:r>
            <a:r>
              <a:rPr lang="en-US" sz="2400" dirty="0" smtClean="0">
                <a:sym typeface="Wingdings"/>
              </a:rPr>
              <a:t> : r = 0.34</a:t>
            </a:r>
          </a:p>
          <a:p>
            <a:r>
              <a:rPr lang="en-US" sz="2400" dirty="0" smtClean="0">
                <a:sym typeface="Wingdings"/>
              </a:rPr>
              <a:t>Emotional Stability  Team Performance</a:t>
            </a:r>
            <a:r>
              <a:rPr lang="en-US" sz="2400" baseline="30000" dirty="0" smtClean="0">
                <a:sym typeface="Wingdings"/>
              </a:rPr>
              <a:t>4</a:t>
            </a:r>
            <a:r>
              <a:rPr lang="en-US" sz="2400" dirty="0" smtClean="0">
                <a:sym typeface="Wingdings"/>
              </a:rPr>
              <a:t> : r = 0.21</a:t>
            </a:r>
          </a:p>
          <a:p>
            <a:r>
              <a:rPr lang="en-US" sz="2400" dirty="0" smtClean="0">
                <a:sym typeface="Wingdings"/>
              </a:rPr>
              <a:t>Openness to Experience  Team Performance</a:t>
            </a:r>
            <a:r>
              <a:rPr lang="en-US" sz="2400" baseline="30000" dirty="0" smtClean="0">
                <a:sym typeface="Wingdings"/>
              </a:rPr>
              <a:t>4</a:t>
            </a:r>
            <a:r>
              <a:rPr lang="en-US" sz="2400" dirty="0" smtClean="0">
                <a:sym typeface="Wingdings"/>
              </a:rPr>
              <a:t> : r = 0.25</a:t>
            </a:r>
            <a:endParaRPr lang="en-US" sz="2400" dirty="0">
              <a:sym typeface="Wingdings"/>
            </a:endParaRPr>
          </a:p>
          <a:p>
            <a:endParaRPr lang="en-US" sz="2000" dirty="0"/>
          </a:p>
        </p:txBody>
      </p:sp>
      <p:sp>
        <p:nvSpPr>
          <p:cNvPr id="7" name="TextBox 6"/>
          <p:cNvSpPr txBox="1"/>
          <p:nvPr/>
        </p:nvSpPr>
        <p:spPr>
          <a:xfrm>
            <a:off x="321027" y="6406739"/>
            <a:ext cx="8484054" cy="307777"/>
          </a:xfrm>
          <a:prstGeom prst="rect">
            <a:avLst/>
          </a:prstGeom>
          <a:noFill/>
        </p:spPr>
        <p:txBody>
          <a:bodyPr wrap="none" rtlCol="0">
            <a:spAutoFit/>
          </a:bodyPr>
          <a:lstStyle/>
          <a:p>
            <a:r>
              <a:rPr lang="en-US" sz="1400" baseline="30000" dirty="0" smtClean="0"/>
              <a:t>1 </a:t>
            </a:r>
            <a:r>
              <a:rPr lang="en-US" sz="1400" dirty="0" err="1" smtClean="0"/>
              <a:t>Credé</a:t>
            </a:r>
            <a:r>
              <a:rPr lang="en-US" sz="1400" dirty="0" smtClean="0"/>
              <a:t>, Tynan &amp; Harms (2016); </a:t>
            </a:r>
            <a:r>
              <a:rPr lang="en-US" sz="1400" baseline="30000" dirty="0" smtClean="0"/>
              <a:t>2</a:t>
            </a:r>
            <a:r>
              <a:rPr lang="en-US" sz="1400" dirty="0" smtClean="0"/>
              <a:t> Judge &amp; Piccolo (2004); </a:t>
            </a:r>
            <a:r>
              <a:rPr lang="en-US" sz="1400" baseline="30000" dirty="0" smtClean="0"/>
              <a:t>3</a:t>
            </a:r>
            <a:r>
              <a:rPr lang="en-US" sz="1400" dirty="0" smtClean="0"/>
              <a:t> Ones, </a:t>
            </a:r>
            <a:r>
              <a:rPr lang="en-US" sz="1400" dirty="0" err="1" smtClean="0"/>
              <a:t>Dilchert</a:t>
            </a:r>
            <a:r>
              <a:rPr lang="en-US" sz="1400" dirty="0" smtClean="0"/>
              <a:t>, </a:t>
            </a:r>
            <a:r>
              <a:rPr lang="en-US" sz="1400" dirty="0" err="1" smtClean="0"/>
              <a:t>Viswesvaran</a:t>
            </a:r>
            <a:r>
              <a:rPr lang="en-US" sz="1400" dirty="0" smtClean="0"/>
              <a:t> &amp; Judge (2007); </a:t>
            </a:r>
            <a:r>
              <a:rPr lang="en-US" sz="1400" baseline="30000" dirty="0" smtClean="0"/>
              <a:t>4</a:t>
            </a:r>
            <a:r>
              <a:rPr lang="en-US" sz="1400" dirty="0" smtClean="0"/>
              <a:t> Bell (2007)</a:t>
            </a:r>
            <a:endParaRPr lang="en-US" sz="1400" baseline="30000" dirty="0"/>
          </a:p>
        </p:txBody>
      </p:sp>
    </p:spTree>
    <p:extLst>
      <p:ext uri="{BB962C8B-B14F-4D97-AF65-F5344CB8AC3E}">
        <p14:creationId xmlns:p14="http://schemas.microsoft.com/office/powerpoint/2010/main" val="214656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47841" y="5417717"/>
            <a:ext cx="11372515" cy="1192634"/>
          </a:xfrm>
        </p:spPr>
        <p:txBody>
          <a:bodyPr>
            <a:noAutofit/>
          </a:bodyPr>
          <a:lstStyle/>
          <a:p>
            <a:pPr algn="ctr"/>
            <a:r>
              <a:rPr lang="en-US" sz="3600" dirty="0" smtClean="0">
                <a:solidFill>
                  <a:schemeClr val="bg1"/>
                </a:solidFill>
              </a:rPr>
              <a:t>The good Soldier Syndrome</a:t>
            </a:r>
            <a:endParaRPr lang="en-US" sz="3600" dirty="0">
              <a:solidFill>
                <a:schemeClr val="bg1"/>
              </a:solidFill>
            </a:endParaRPr>
          </a:p>
        </p:txBody>
      </p:sp>
      <p:sp>
        <p:nvSpPr>
          <p:cNvPr id="9" name="Title 8"/>
          <p:cNvSpPr>
            <a:spLocks noGrp="1"/>
          </p:cNvSpPr>
          <p:nvPr>
            <p:ph type="title"/>
          </p:nvPr>
        </p:nvSpPr>
        <p:spPr>
          <a:xfrm>
            <a:off x="619290" y="3272509"/>
            <a:ext cx="11029615" cy="1497507"/>
          </a:xfrm>
        </p:spPr>
        <p:txBody>
          <a:bodyPr>
            <a:noAutofit/>
          </a:bodyPr>
          <a:lstStyle/>
          <a:p>
            <a:pPr algn="ctr"/>
            <a:r>
              <a:rPr lang="en-US" sz="4800" dirty="0"/>
              <a:t>How do we add </a:t>
            </a:r>
            <a:r>
              <a:rPr lang="en-US" sz="4800" dirty="0" smtClean="0"/>
              <a:t>psychology</a:t>
            </a:r>
            <a:br>
              <a:rPr lang="en-US" sz="4800" dirty="0" smtClean="0"/>
            </a:br>
            <a:r>
              <a:rPr lang="en-US" sz="4800" dirty="0" smtClean="0"/>
              <a:t> </a:t>
            </a:r>
            <a:r>
              <a:rPr lang="en-US" sz="4800" dirty="0"/>
              <a:t>to the formula to </a:t>
            </a:r>
            <a:r>
              <a:rPr lang="en-US" sz="4800" dirty="0" smtClean="0"/>
              <a:t>show</a:t>
            </a:r>
            <a:br>
              <a:rPr lang="en-US" sz="4800" dirty="0" smtClean="0"/>
            </a:br>
            <a:r>
              <a:rPr lang="en-US" sz="4800" dirty="0" smtClean="0"/>
              <a:t> </a:t>
            </a:r>
            <a:r>
              <a:rPr lang="en-US" sz="4800" dirty="0"/>
              <a:t>its effect on the game?</a:t>
            </a:r>
            <a:br>
              <a:rPr lang="en-US" sz="4800" dirty="0"/>
            </a:br>
            <a:endParaRPr lang="en-US" sz="4800" dirty="0"/>
          </a:p>
        </p:txBody>
      </p:sp>
    </p:spTree>
    <p:extLst>
      <p:ext uri="{BB962C8B-B14F-4D97-AF65-F5344CB8AC3E}">
        <p14:creationId xmlns:p14="http://schemas.microsoft.com/office/powerpoint/2010/main" val="833304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Organizational citizenship behavior (</a:t>
            </a:r>
            <a:r>
              <a:rPr lang="en-US" sz="3600" dirty="0" err="1" smtClean="0"/>
              <a:t>ocb</a:t>
            </a:r>
            <a:r>
              <a:rPr lang="en-US" sz="3600" dirty="0" smtClean="0"/>
              <a:t>)</a:t>
            </a:r>
            <a:endParaRPr lang="en-US" sz="3600" dirty="0"/>
          </a:p>
        </p:txBody>
      </p:sp>
      <p:sp>
        <p:nvSpPr>
          <p:cNvPr id="3" name="Content Placeholder 2"/>
          <p:cNvSpPr>
            <a:spLocks noGrp="1"/>
          </p:cNvSpPr>
          <p:nvPr>
            <p:ph idx="1"/>
          </p:nvPr>
        </p:nvSpPr>
        <p:spPr/>
        <p:txBody>
          <a:bodyPr anchor="t">
            <a:normAutofit/>
          </a:bodyPr>
          <a:lstStyle/>
          <a:p>
            <a:r>
              <a:rPr lang="en-US" sz="2800" u="sng" dirty="0" smtClean="0"/>
              <a:t>Definition:</a:t>
            </a:r>
            <a:endParaRPr lang="en-US" sz="2400" dirty="0" smtClean="0"/>
          </a:p>
          <a:p>
            <a:pPr lvl="1"/>
            <a:r>
              <a:rPr lang="en-US" sz="2400" dirty="0" smtClean="0"/>
              <a:t>Discretionary behavior not governed by individual incentive schemes</a:t>
            </a:r>
            <a:br>
              <a:rPr lang="en-US" sz="2400" dirty="0" smtClean="0"/>
            </a:br>
            <a:endParaRPr lang="en-US" sz="2400" dirty="0" smtClean="0"/>
          </a:p>
          <a:p>
            <a:pPr lvl="1"/>
            <a:r>
              <a:rPr lang="en-US" sz="2400" dirty="0" smtClean="0"/>
              <a:t>OCB-I </a:t>
            </a:r>
            <a:r>
              <a:rPr lang="en-US" sz="2400" dirty="0" smtClean="0">
                <a:sym typeface="Wingdings"/>
              </a:rPr>
              <a:t> OCBs that benefit other </a:t>
            </a:r>
            <a:r>
              <a:rPr lang="en-US" sz="2400" b="1" dirty="0" smtClean="0">
                <a:sym typeface="Wingdings"/>
              </a:rPr>
              <a:t>i</a:t>
            </a:r>
            <a:r>
              <a:rPr lang="en-US" sz="2400" dirty="0" smtClean="0">
                <a:sym typeface="Wingdings"/>
              </a:rPr>
              <a:t>ndividuals (helping behaviors)</a:t>
            </a:r>
          </a:p>
          <a:p>
            <a:pPr lvl="1"/>
            <a:r>
              <a:rPr lang="en-US" sz="2400" dirty="0" smtClean="0">
                <a:sym typeface="Wingdings"/>
              </a:rPr>
              <a:t>OCB-O  OCBs that benefit the </a:t>
            </a:r>
            <a:r>
              <a:rPr lang="en-US" sz="2400" b="1" dirty="0" smtClean="0">
                <a:sym typeface="Wingdings"/>
              </a:rPr>
              <a:t>o</a:t>
            </a:r>
            <a:r>
              <a:rPr lang="en-US" sz="2400" dirty="0" smtClean="0">
                <a:sym typeface="Wingdings"/>
              </a:rPr>
              <a:t>rganization (compliance, civic virtue, sportsmanship)</a:t>
            </a:r>
            <a:br>
              <a:rPr lang="en-US" sz="2400" dirty="0" smtClean="0">
                <a:sym typeface="Wingdings"/>
              </a:rPr>
            </a:br>
            <a:endParaRPr lang="en-US" sz="2400" dirty="0" smtClean="0">
              <a:sym typeface="Wingdings"/>
            </a:endParaRPr>
          </a:p>
          <a:p>
            <a:pPr lvl="1"/>
            <a:r>
              <a:rPr lang="en-US" sz="2400" i="1" dirty="0"/>
              <a:t>In the aggregate, OCBs promote the effective functioning of the </a:t>
            </a:r>
            <a:r>
              <a:rPr lang="en-US" sz="2400" i="1" dirty="0" smtClean="0"/>
              <a:t>organization</a:t>
            </a:r>
            <a:endParaRPr lang="en-US" sz="2400" i="1" dirty="0"/>
          </a:p>
        </p:txBody>
      </p:sp>
      <p:sp>
        <p:nvSpPr>
          <p:cNvPr id="4" name="TextBox 3"/>
          <p:cNvSpPr txBox="1"/>
          <p:nvPr/>
        </p:nvSpPr>
        <p:spPr>
          <a:xfrm>
            <a:off x="375557" y="6302829"/>
            <a:ext cx="8938986" cy="307777"/>
          </a:xfrm>
          <a:prstGeom prst="rect">
            <a:avLst/>
          </a:prstGeom>
          <a:noFill/>
        </p:spPr>
        <p:txBody>
          <a:bodyPr wrap="none" rtlCol="0">
            <a:spAutoFit/>
          </a:bodyPr>
          <a:lstStyle/>
          <a:p>
            <a:r>
              <a:rPr lang="en-US" sz="1400" dirty="0" smtClean="0"/>
              <a:t>Organ (1988); Smith, Organ &amp; Near (1983); Williams &amp; Anderson (1991);</a:t>
            </a:r>
            <a:r>
              <a:rPr lang="en-US" sz="1400" dirty="0"/>
              <a:t> </a:t>
            </a:r>
            <a:r>
              <a:rPr lang="en-US" sz="1400" dirty="0" err="1"/>
              <a:t>Podsakoff</a:t>
            </a:r>
            <a:r>
              <a:rPr lang="en-US" sz="1400" dirty="0"/>
              <a:t>, </a:t>
            </a:r>
            <a:r>
              <a:rPr lang="en-US" sz="1400" dirty="0" err="1"/>
              <a:t>MacKenzie</a:t>
            </a:r>
            <a:r>
              <a:rPr lang="en-US" sz="1400" dirty="0"/>
              <a:t>, Paine &amp; </a:t>
            </a:r>
            <a:r>
              <a:rPr lang="en-US" sz="1400" dirty="0" err="1"/>
              <a:t>Bachrach</a:t>
            </a:r>
            <a:r>
              <a:rPr lang="en-US" sz="1400" dirty="0"/>
              <a:t> (2000) </a:t>
            </a:r>
          </a:p>
        </p:txBody>
      </p:sp>
    </p:spTree>
    <p:extLst>
      <p:ext uri="{BB962C8B-B14F-4D97-AF65-F5344CB8AC3E}">
        <p14:creationId xmlns:p14="http://schemas.microsoft.com/office/powerpoint/2010/main" val="4349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Organizational citizenship behavior (</a:t>
            </a:r>
            <a:r>
              <a:rPr lang="en-US" sz="3600" dirty="0" err="1" smtClean="0"/>
              <a:t>ocb</a:t>
            </a:r>
            <a:r>
              <a:rPr lang="en-US" sz="3600" dirty="0" smtClean="0"/>
              <a:t>)</a:t>
            </a:r>
            <a:endParaRPr lang="en-US" sz="3600" dirty="0"/>
          </a:p>
        </p:txBody>
      </p:sp>
      <p:sp>
        <p:nvSpPr>
          <p:cNvPr id="5" name="Text Placeholder 4"/>
          <p:cNvSpPr>
            <a:spLocks noGrp="1"/>
          </p:cNvSpPr>
          <p:nvPr>
            <p:ph type="body" idx="1"/>
          </p:nvPr>
        </p:nvSpPr>
        <p:spPr>
          <a:xfrm>
            <a:off x="581193" y="1981449"/>
            <a:ext cx="5087075" cy="536005"/>
          </a:xfrm>
        </p:spPr>
        <p:txBody>
          <a:bodyPr/>
          <a:lstStyle/>
          <a:p>
            <a:r>
              <a:rPr lang="en-US" sz="2800" dirty="0" smtClean="0"/>
              <a:t>Antecedents</a:t>
            </a:r>
            <a:endParaRPr lang="en-US" sz="2800" dirty="0"/>
          </a:p>
        </p:txBody>
      </p:sp>
      <p:sp>
        <p:nvSpPr>
          <p:cNvPr id="3" name="Content Placeholder 2"/>
          <p:cNvSpPr>
            <a:spLocks noGrp="1"/>
          </p:cNvSpPr>
          <p:nvPr>
            <p:ph sz="half" idx="2"/>
          </p:nvPr>
        </p:nvSpPr>
        <p:spPr>
          <a:xfrm>
            <a:off x="581193" y="2718247"/>
            <a:ext cx="5393100" cy="2579009"/>
          </a:xfrm>
        </p:spPr>
        <p:txBody>
          <a:bodyPr anchor="t">
            <a:normAutofit/>
          </a:bodyPr>
          <a:lstStyle/>
          <a:p>
            <a:r>
              <a:rPr lang="en-US" sz="2400" dirty="0" smtClean="0"/>
              <a:t>Job satisfaction (r = .24)</a:t>
            </a:r>
          </a:p>
          <a:p>
            <a:r>
              <a:rPr lang="en-US" sz="2400" dirty="0" smtClean="0"/>
              <a:t>Organizational commitment (r = .20)</a:t>
            </a:r>
          </a:p>
          <a:p>
            <a:r>
              <a:rPr lang="en-US" sz="2400" dirty="0" smtClean="0"/>
              <a:t>Conscientiousness (r = .23)</a:t>
            </a:r>
          </a:p>
          <a:p>
            <a:r>
              <a:rPr lang="en-US" sz="2400" dirty="0" smtClean="0"/>
              <a:t>Perceived leader support (r = .32) </a:t>
            </a:r>
          </a:p>
          <a:p>
            <a:r>
              <a:rPr lang="en-US" sz="2400" dirty="0" smtClean="0"/>
              <a:t>Leader-member exchange (r = .30)</a:t>
            </a:r>
            <a:endParaRPr lang="en-US" sz="2400" dirty="0"/>
          </a:p>
        </p:txBody>
      </p:sp>
      <p:sp>
        <p:nvSpPr>
          <p:cNvPr id="6" name="Text Placeholder 5"/>
          <p:cNvSpPr>
            <a:spLocks noGrp="1"/>
          </p:cNvSpPr>
          <p:nvPr>
            <p:ph type="body" sz="quarter" idx="3"/>
          </p:nvPr>
        </p:nvSpPr>
        <p:spPr>
          <a:xfrm>
            <a:off x="5974293" y="1981449"/>
            <a:ext cx="5087073" cy="553373"/>
          </a:xfrm>
        </p:spPr>
        <p:txBody>
          <a:bodyPr/>
          <a:lstStyle/>
          <a:p>
            <a:r>
              <a:rPr lang="en-US" sz="2800" dirty="0" smtClean="0"/>
              <a:t>Consequences</a:t>
            </a:r>
            <a:endParaRPr lang="en-US" sz="2800" dirty="0"/>
          </a:p>
        </p:txBody>
      </p:sp>
      <p:sp>
        <p:nvSpPr>
          <p:cNvPr id="7" name="Content Placeholder 6"/>
          <p:cNvSpPr>
            <a:spLocks noGrp="1"/>
          </p:cNvSpPr>
          <p:nvPr>
            <p:ph sz="quarter" idx="4"/>
          </p:nvPr>
        </p:nvSpPr>
        <p:spPr>
          <a:xfrm>
            <a:off x="6033202" y="2718246"/>
            <a:ext cx="5594846" cy="2579009"/>
          </a:xfrm>
        </p:spPr>
        <p:txBody>
          <a:bodyPr>
            <a:normAutofit/>
          </a:bodyPr>
          <a:lstStyle/>
          <a:p>
            <a:r>
              <a:rPr lang="en-US" sz="2400" dirty="0" smtClean="0"/>
              <a:t>Reduced Turnover (r = -.22)</a:t>
            </a:r>
          </a:p>
          <a:p>
            <a:r>
              <a:rPr lang="en-US" sz="2400" dirty="0" smtClean="0"/>
              <a:t>Supervisor performance ratings (r = .60)</a:t>
            </a:r>
          </a:p>
          <a:p>
            <a:r>
              <a:rPr lang="en-US" sz="2400" dirty="0" smtClean="0"/>
              <a:t>Organizational productivity (r = .37)</a:t>
            </a:r>
          </a:p>
          <a:p>
            <a:r>
              <a:rPr lang="en-US" sz="2400" dirty="0" smtClean="0"/>
              <a:t>Organizational efficiency (r = .40)</a:t>
            </a:r>
            <a:endParaRPr lang="en-US" sz="2400" dirty="0"/>
          </a:p>
        </p:txBody>
      </p:sp>
      <p:sp>
        <p:nvSpPr>
          <p:cNvPr id="4" name="TextBox 3"/>
          <p:cNvSpPr txBox="1"/>
          <p:nvPr/>
        </p:nvSpPr>
        <p:spPr>
          <a:xfrm>
            <a:off x="375557" y="6302829"/>
            <a:ext cx="11315290" cy="461665"/>
          </a:xfrm>
          <a:prstGeom prst="rect">
            <a:avLst/>
          </a:prstGeom>
          <a:noFill/>
        </p:spPr>
        <p:txBody>
          <a:bodyPr wrap="square" rtlCol="0">
            <a:spAutoFit/>
          </a:bodyPr>
          <a:lstStyle/>
          <a:p>
            <a:r>
              <a:rPr lang="en-US" sz="1200" dirty="0"/>
              <a:t>Organ (1988); Smith, Organ &amp; Near (1983); Williams &amp; Anderson (1991); </a:t>
            </a:r>
            <a:r>
              <a:rPr lang="en-US" sz="1200" dirty="0" err="1" smtClean="0"/>
              <a:t>Podsakoff</a:t>
            </a:r>
            <a:r>
              <a:rPr lang="en-US" sz="1200" dirty="0"/>
              <a:t>, </a:t>
            </a:r>
            <a:r>
              <a:rPr lang="en-US" sz="1200" dirty="0" err="1"/>
              <a:t>MacKenzie</a:t>
            </a:r>
            <a:r>
              <a:rPr lang="en-US" sz="1200" dirty="0"/>
              <a:t>, Paine &amp; </a:t>
            </a:r>
            <a:r>
              <a:rPr lang="en-US" sz="1200" dirty="0" err="1"/>
              <a:t>Bachrach</a:t>
            </a:r>
            <a:r>
              <a:rPr lang="en-US" sz="1200" dirty="0"/>
              <a:t> (2000</a:t>
            </a:r>
            <a:r>
              <a:rPr lang="en-US" sz="1200" dirty="0" smtClean="0"/>
              <a:t>);  </a:t>
            </a:r>
            <a:r>
              <a:rPr lang="en-US" sz="1200" dirty="0" err="1" smtClean="0"/>
              <a:t>LePine</a:t>
            </a:r>
            <a:r>
              <a:rPr lang="en-US" sz="1200" dirty="0" smtClean="0"/>
              <a:t>, </a:t>
            </a:r>
            <a:r>
              <a:rPr lang="en-US" sz="1200" dirty="0" err="1" smtClean="0"/>
              <a:t>Erez</a:t>
            </a:r>
            <a:r>
              <a:rPr lang="en-US" sz="1200" dirty="0" smtClean="0"/>
              <a:t>, &amp; Johnson (2002); </a:t>
            </a:r>
            <a:r>
              <a:rPr lang="en-US" sz="1200" dirty="0" err="1" smtClean="0"/>
              <a:t>Podsakoff</a:t>
            </a:r>
            <a:r>
              <a:rPr lang="en-US" sz="1200" dirty="0" smtClean="0"/>
              <a:t>, Whiting, </a:t>
            </a:r>
            <a:r>
              <a:rPr lang="en-US" sz="1200" dirty="0" err="1" smtClean="0"/>
              <a:t>Podsakoff</a:t>
            </a:r>
            <a:r>
              <a:rPr lang="en-US" sz="1200" dirty="0"/>
              <a:t> </a:t>
            </a:r>
            <a:r>
              <a:rPr lang="en-US" sz="1200" dirty="0" smtClean="0"/>
              <a:t>&amp; Blume (2009) </a:t>
            </a:r>
            <a:endParaRPr lang="en-US" sz="1200" dirty="0"/>
          </a:p>
        </p:txBody>
      </p:sp>
    </p:spTree>
    <p:extLst>
      <p:ext uri="{BB962C8B-B14F-4D97-AF65-F5344CB8AC3E}">
        <p14:creationId xmlns:p14="http://schemas.microsoft.com/office/powerpoint/2010/main" val="23713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uiExpand="1"/>
      <p:bldP spid="6" grpId="0"/>
      <p:bldP spid="7"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Measuring </a:t>
            </a:r>
            <a:r>
              <a:rPr lang="en-US" sz="3600" dirty="0" err="1" smtClean="0"/>
              <a:t>ocb</a:t>
            </a:r>
            <a:endParaRPr lang="en-US" sz="3600" dirty="0"/>
          </a:p>
        </p:txBody>
      </p:sp>
      <p:sp>
        <p:nvSpPr>
          <p:cNvPr id="3" name="Content Placeholder 2"/>
          <p:cNvSpPr>
            <a:spLocks noGrp="1"/>
          </p:cNvSpPr>
          <p:nvPr>
            <p:ph idx="1"/>
          </p:nvPr>
        </p:nvSpPr>
        <p:spPr/>
        <p:txBody>
          <a:bodyPr anchor="t">
            <a:normAutofit/>
          </a:bodyPr>
          <a:lstStyle/>
          <a:p>
            <a:r>
              <a:rPr lang="en-US" sz="2800" dirty="0" smtClean="0"/>
              <a:t>How do you measure “the good soldier syndrome?”</a:t>
            </a:r>
            <a:br>
              <a:rPr lang="en-US" sz="2800" dirty="0" smtClean="0"/>
            </a:br>
            <a:endParaRPr lang="en-US" sz="2800" dirty="0" smtClean="0"/>
          </a:p>
          <a:p>
            <a:pPr lvl="1"/>
            <a:r>
              <a:rPr lang="en-US" sz="2600" dirty="0" smtClean="0"/>
              <a:t>Organizational Citizenship Behavior Scale (Organ, 1988), or</a:t>
            </a:r>
            <a:r>
              <a:rPr lang="mr-IN" sz="2600" dirty="0" smtClean="0"/>
              <a:t>…</a:t>
            </a:r>
            <a:endParaRPr lang="en-US" sz="2600" dirty="0" smtClean="0"/>
          </a:p>
          <a:p>
            <a:endParaRPr lang="en-US" sz="2800" i="1" dirty="0"/>
          </a:p>
          <a:p>
            <a:r>
              <a:rPr lang="en-US" sz="2800" dirty="0" smtClean="0"/>
              <a:t>Identify the actions that this type of person is likely to perform in a given context.</a:t>
            </a:r>
            <a:endParaRPr lang="en-US" sz="2400" dirty="0"/>
          </a:p>
        </p:txBody>
      </p:sp>
    </p:spTree>
    <p:extLst>
      <p:ext uri="{BB962C8B-B14F-4D97-AF65-F5344CB8AC3E}">
        <p14:creationId xmlns:p14="http://schemas.microsoft.com/office/powerpoint/2010/main" val="10869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Measuring </a:t>
            </a:r>
            <a:r>
              <a:rPr lang="en-US" sz="3600" dirty="0" err="1" smtClean="0"/>
              <a:t>Ocb</a:t>
            </a:r>
            <a:r>
              <a:rPr lang="en-US" sz="3600" dirty="0" smtClean="0"/>
              <a:t> in basketball</a:t>
            </a:r>
            <a:endParaRPr lang="en-US" sz="3600" dirty="0"/>
          </a:p>
        </p:txBody>
      </p:sp>
      <p:sp>
        <p:nvSpPr>
          <p:cNvPr id="8" name="Content Placeholder 7"/>
          <p:cNvSpPr>
            <a:spLocks noGrp="1"/>
          </p:cNvSpPr>
          <p:nvPr>
            <p:ph sz="half" idx="2"/>
          </p:nvPr>
        </p:nvSpPr>
        <p:spPr>
          <a:xfrm>
            <a:off x="4019908" y="2227263"/>
            <a:ext cx="4152185" cy="4091154"/>
          </a:xfrm>
        </p:spPr>
        <p:txBody>
          <a:bodyPr anchor="t">
            <a:normAutofit/>
          </a:bodyPr>
          <a:lstStyle/>
          <a:p>
            <a:r>
              <a:rPr lang="en-US" sz="2400" dirty="0" smtClean="0"/>
              <a:t>Secondary assists</a:t>
            </a:r>
            <a:br>
              <a:rPr lang="en-US" sz="2400" dirty="0" smtClean="0"/>
            </a:br>
            <a:r>
              <a:rPr lang="en-US" sz="2400" dirty="0" smtClean="0"/>
              <a:t> </a:t>
            </a:r>
          </a:p>
          <a:p>
            <a:r>
              <a:rPr lang="en-US" sz="2400" dirty="0" smtClean="0"/>
              <a:t>Rebound chances deferred </a:t>
            </a:r>
            <a:br>
              <a:rPr lang="en-US" sz="2400" dirty="0" smtClean="0"/>
            </a:br>
            <a:endParaRPr lang="en-US" sz="2400" dirty="0" smtClean="0"/>
          </a:p>
          <a:p>
            <a:r>
              <a:rPr lang="en-US" sz="2400" dirty="0" smtClean="0"/>
              <a:t>Passes Made</a:t>
            </a:r>
            <a:br>
              <a:rPr lang="en-US" sz="2400" dirty="0" smtClean="0"/>
            </a:br>
            <a:endParaRPr lang="en-US" sz="2400" dirty="0" smtClean="0"/>
          </a:p>
          <a:p>
            <a:r>
              <a:rPr lang="en-US" sz="2400" dirty="0" smtClean="0"/>
              <a:t>Taking a charge </a:t>
            </a:r>
            <a:br>
              <a:rPr lang="en-US" sz="2400" dirty="0" smtClean="0"/>
            </a:br>
            <a:endParaRPr lang="en-US" sz="2400" dirty="0" smtClean="0"/>
          </a:p>
          <a:p>
            <a:r>
              <a:rPr lang="en-US" sz="2400" dirty="0" smtClean="0"/>
              <a:t>Defensive distance </a:t>
            </a:r>
          </a:p>
          <a:p>
            <a:pPr lvl="1"/>
            <a:endParaRPr lang="en-US" sz="2200" dirty="0"/>
          </a:p>
        </p:txBody>
      </p:sp>
      <p:pic>
        <p:nvPicPr>
          <p:cNvPr id="9" name="Content Placeholder 8"/>
          <p:cNvPicPr>
            <a:picLocks noGrp="1" noChangeAspect="1"/>
          </p:cNvPicPr>
          <p:nvPr>
            <p:ph sz="half" idx="1"/>
          </p:nvPr>
        </p:nvPicPr>
        <p:blipFill rotWithShape="1">
          <a:blip r:embed="rId3"/>
          <a:srcRect r="1720" b="21235"/>
          <a:stretch/>
        </p:blipFill>
        <p:spPr>
          <a:xfrm>
            <a:off x="317602" y="2077973"/>
            <a:ext cx="3395982" cy="4398200"/>
          </a:xfrm>
          <a:prstGeom prst="rect">
            <a:avLst/>
          </a:prstGeom>
        </p:spPr>
      </p:pic>
      <p:pic>
        <p:nvPicPr>
          <p:cNvPr id="10" name="Content Placeholder 5"/>
          <p:cNvPicPr>
            <a:picLocks noChangeAspect="1"/>
          </p:cNvPicPr>
          <p:nvPr/>
        </p:nvPicPr>
        <p:blipFill>
          <a:blip r:embed="rId4"/>
          <a:stretch>
            <a:fillRect/>
          </a:stretch>
        </p:blipFill>
        <p:spPr>
          <a:xfrm>
            <a:off x="8178800" y="2624931"/>
            <a:ext cx="3743011" cy="2838450"/>
          </a:xfrm>
          <a:prstGeom prst="rect">
            <a:avLst/>
          </a:prstGeom>
        </p:spPr>
      </p:pic>
    </p:spTree>
    <p:extLst>
      <p:ext uri="{BB962C8B-B14F-4D97-AF65-F5344CB8AC3E}">
        <p14:creationId xmlns:p14="http://schemas.microsoft.com/office/powerpoint/2010/main" val="1183291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43F01E3DEA141AA0D0EADDAC5B0DD" ma:contentTypeVersion="1" ma:contentTypeDescription="Create a new document." ma:contentTypeScope="" ma:versionID="13d75791d17b8685492ae7af8b9330df">
  <xsd:schema xmlns:xsd="http://www.w3.org/2001/XMLSchema" xmlns:xs="http://www.w3.org/2001/XMLSchema" xmlns:p="http://schemas.microsoft.com/office/2006/metadata/properties" xmlns:ns1="http://schemas.microsoft.com/sharepoint/v3" targetNamespace="http://schemas.microsoft.com/office/2006/metadata/properties" ma:root="true" ma:fieldsID="9c3c86fa875a13c654da7718f28ac21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AC0434A-1C68-403A-A2B5-04193E3BCA66}"/>
</file>

<file path=customXml/itemProps2.xml><?xml version="1.0" encoding="utf-8"?>
<ds:datastoreItem xmlns:ds="http://schemas.openxmlformats.org/officeDocument/2006/customXml" ds:itemID="{2BD901CA-7367-4058-8FDE-7B357134286A}"/>
</file>

<file path=customXml/itemProps3.xml><?xml version="1.0" encoding="utf-8"?>
<ds:datastoreItem xmlns:ds="http://schemas.openxmlformats.org/officeDocument/2006/customXml" ds:itemID="{E4512FDF-DD5F-4E2E-89A2-8B21F7884CF1}"/>
</file>

<file path=docProps/app.xml><?xml version="1.0" encoding="utf-8"?>
<Properties xmlns="http://schemas.openxmlformats.org/officeDocument/2006/extended-properties" xmlns:vt="http://schemas.openxmlformats.org/officeDocument/2006/docPropsVTypes">
  <Template>Dividend</Template>
  <TotalTime>20283</TotalTime>
  <Words>1468</Words>
  <Application>Microsoft Macintosh PowerPoint</Application>
  <PresentationFormat>Widescreen</PresentationFormat>
  <Paragraphs>195</Paragraphs>
  <Slides>17</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Cambria Math</vt:lpstr>
      <vt:lpstr>Gill Sans MT</vt:lpstr>
      <vt:lpstr>Mangal</vt:lpstr>
      <vt:lpstr>Wingdings</vt:lpstr>
      <vt:lpstr>Wingdings 2</vt:lpstr>
      <vt:lpstr>Dividend</vt:lpstr>
      <vt:lpstr>Integrating psychology &amp; basketball analytics:  The good soldier syndrome</vt:lpstr>
      <vt:lpstr>Psychology + Basketball = ???</vt:lpstr>
      <vt:lpstr>Psychological Measurement</vt:lpstr>
      <vt:lpstr>Personality? We’re talkin’ about personality?  Not the game……</vt:lpstr>
      <vt:lpstr>How do we add psychology  to the formula to show  its effect on the game? </vt:lpstr>
      <vt:lpstr>Organizational citizenship behavior (ocb)</vt:lpstr>
      <vt:lpstr>Organizational citizenship behavior (ocb)</vt:lpstr>
      <vt:lpstr>Measuring ocb</vt:lpstr>
      <vt:lpstr>Measuring Ocb in basketball</vt:lpstr>
      <vt:lpstr>How to Assess the Adequacy of a Psychological Measure?</vt:lpstr>
      <vt:lpstr>How to Assess the Adequacy of a Psychological Measure?</vt:lpstr>
      <vt:lpstr>Measuring ocb in basketball</vt:lpstr>
      <vt:lpstr>Measuring OCB in Basketball</vt:lpstr>
      <vt:lpstr>What makes a “good Soldier?”</vt:lpstr>
      <vt:lpstr>Measuring OCB In Basketball</vt:lpstr>
      <vt:lpstr>Conclusions</vt:lpstr>
      <vt:lpstr>Thanks! Questions?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soldier syndrome</dc:title>
  <dc:creator>Microsoft account</dc:creator>
  <cp:lastModifiedBy>Microsoft account</cp:lastModifiedBy>
  <cp:revision>125</cp:revision>
  <dcterms:created xsi:type="dcterms:W3CDTF">2017-02-28T02:58:24Z</dcterms:created>
  <dcterms:modified xsi:type="dcterms:W3CDTF">2017-07-12T11:45:12Z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0x0101005FF43F01E3DEA141AA0D0EADDAC5B0DD</vt:lpwstr>
  </property>
</Properties>
</file>