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7" r:id="rId19"/>
    <p:sldId id="308" r:id="rId20"/>
    <p:sldId id="309" r:id="rId21"/>
    <p:sldId id="288" r:id="rId22"/>
  </p:sldIdLst>
  <p:sldSz cx="12192000" cy="6858000"/>
  <p:notesSz cx="7077075" cy="12106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0" autoAdjust="0"/>
    <p:restoredTop sz="86426" autoAdjust="0"/>
  </p:normalViewPr>
  <p:slideViewPr>
    <p:cSldViewPr snapToGrid="0">
      <p:cViewPr>
        <p:scale>
          <a:sx n="91" d="100"/>
          <a:sy n="91" d="100"/>
        </p:scale>
        <p:origin x="33" y="2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607416"/>
          </a:xfrm>
          <a:prstGeom prst="rect">
            <a:avLst/>
          </a:prstGeom>
        </p:spPr>
        <p:txBody>
          <a:bodyPr vert="horz" lIns="109618" tIns="54809" rIns="109618" bIns="54809" rtlCol="0"/>
          <a:lstStyle>
            <a:lvl1pPr algn="l">
              <a:defRPr sz="14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607416"/>
          </a:xfrm>
          <a:prstGeom prst="rect">
            <a:avLst/>
          </a:prstGeom>
        </p:spPr>
        <p:txBody>
          <a:bodyPr vert="horz" lIns="109618" tIns="54809" rIns="109618" bIns="54809" rtlCol="0"/>
          <a:lstStyle>
            <a:lvl1pPr algn="r">
              <a:defRPr sz="1400"/>
            </a:lvl1pPr>
          </a:lstStyle>
          <a:p>
            <a:fld id="{30E08F2E-5F06-4CE2-A139-452A1382A6F0}" type="datetimeFigureOut">
              <a:rPr lang="en-US"/>
              <a:pPr/>
              <a:t>7/12/2017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1498861"/>
            <a:ext cx="3066733" cy="607415"/>
          </a:xfrm>
          <a:prstGeom prst="rect">
            <a:avLst/>
          </a:prstGeom>
        </p:spPr>
        <p:txBody>
          <a:bodyPr vert="horz" lIns="109618" tIns="54809" rIns="109618" bIns="54809" rtlCol="0" anchor="b"/>
          <a:lstStyle>
            <a:lvl1pPr algn="l">
              <a:defRPr sz="14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11498861"/>
            <a:ext cx="3066733" cy="607415"/>
          </a:xfrm>
          <a:prstGeom prst="rect">
            <a:avLst/>
          </a:prstGeom>
        </p:spPr>
        <p:txBody>
          <a:bodyPr vert="horz" lIns="109618" tIns="54809" rIns="109618" bIns="54809" rtlCol="0" anchor="b"/>
          <a:lstStyle>
            <a:lvl1pPr algn="r">
              <a:defRPr sz="1400"/>
            </a:lvl1pPr>
          </a:lstStyle>
          <a:p>
            <a:fld id="{B828588A-5C4E-401A-AECC-B6F63A9DE96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607416"/>
          </a:xfrm>
          <a:prstGeom prst="rect">
            <a:avLst/>
          </a:prstGeom>
        </p:spPr>
        <p:txBody>
          <a:bodyPr vert="horz" lIns="109618" tIns="54809" rIns="109618" bIns="54809" rtlCol="0"/>
          <a:lstStyle>
            <a:lvl1pPr algn="l">
              <a:defRPr sz="14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607416"/>
          </a:xfrm>
          <a:prstGeom prst="rect">
            <a:avLst/>
          </a:prstGeom>
        </p:spPr>
        <p:txBody>
          <a:bodyPr vert="horz" lIns="109618" tIns="54809" rIns="109618" bIns="54809" rtlCol="0"/>
          <a:lstStyle>
            <a:lvl1pPr algn="r">
              <a:defRPr sz="1400"/>
            </a:lvl1pPr>
          </a:lstStyle>
          <a:p>
            <a:fld id="{1A4C5DC6-1594-414D-9341-ABA08739246C}" type="datetimeFigureOut">
              <a:rPr lang="en-US"/>
              <a:pPr/>
              <a:t>7/12/2017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93663" y="1512888"/>
            <a:ext cx="7264401" cy="4086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9618" tIns="54809" rIns="109618" bIns="5480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5826145"/>
            <a:ext cx="5661660" cy="4766846"/>
          </a:xfrm>
          <a:prstGeom prst="rect">
            <a:avLst/>
          </a:prstGeom>
        </p:spPr>
        <p:txBody>
          <a:bodyPr vert="horz" lIns="109618" tIns="54809" rIns="109618" bIns="5480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498861"/>
            <a:ext cx="3066733" cy="607415"/>
          </a:xfrm>
          <a:prstGeom prst="rect">
            <a:avLst/>
          </a:prstGeom>
        </p:spPr>
        <p:txBody>
          <a:bodyPr vert="horz" lIns="109618" tIns="54809" rIns="109618" bIns="54809" rtlCol="0" anchor="b"/>
          <a:lstStyle>
            <a:lvl1pPr algn="l">
              <a:defRPr sz="14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11498861"/>
            <a:ext cx="3066733" cy="607415"/>
          </a:xfrm>
          <a:prstGeom prst="rect">
            <a:avLst/>
          </a:prstGeom>
        </p:spPr>
        <p:txBody>
          <a:bodyPr vert="horz" lIns="109618" tIns="54809" rIns="109618" bIns="54809" rtlCol="0" anchor="b"/>
          <a:lstStyle>
            <a:lvl1pPr algn="r">
              <a:defRPr sz="1400"/>
            </a:lvl1pPr>
          </a:lstStyle>
          <a:p>
            <a:fld id="{77542409-6A04-4DC6-AC3A-D3758287A8F2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43328" y="0"/>
            <a:ext cx="5418485" cy="594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20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27121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Reinvention of </a:t>
            </a:r>
            <a:br>
              <a:rPr lang="en-US" dirty="0"/>
            </a:br>
            <a:r>
              <a:rPr lang="en-US" dirty="0"/>
              <a:t>Baseball Prospectus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27121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Eighty Grade Media LLC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45942"/>
            <a:ext cx="2143329" cy="30976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814" y="2843784"/>
            <a:ext cx="4630505" cy="3099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890" y="145472"/>
            <a:ext cx="2300692" cy="2299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96587" y="2059146"/>
            <a:ext cx="5419788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880" y="2263913"/>
            <a:ext cx="5209177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4921"/>
            <a:ext cx="3794900" cy="3886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374" y="2063204"/>
            <a:ext cx="2975626" cy="3886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026" y="0"/>
            <a:ext cx="2010755" cy="200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98852" y="2059146"/>
            <a:ext cx="6215975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5137" y="2263913"/>
            <a:ext cx="5918881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826" y="2063204"/>
            <a:ext cx="3074158" cy="388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9146"/>
            <a:ext cx="2898852" cy="3886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461" y="0"/>
            <a:ext cx="2010755" cy="200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1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74711" y="2059146"/>
            <a:ext cx="5519044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2005" y="2263913"/>
            <a:ext cx="5330579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755" y="2059146"/>
            <a:ext cx="2686756" cy="3886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9146"/>
            <a:ext cx="3980447" cy="3886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854" y="49661"/>
            <a:ext cx="2010755" cy="200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1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90256" y="2059146"/>
            <a:ext cx="5510175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8816" y="2263913"/>
            <a:ext cx="5322013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3204"/>
            <a:ext cx="3690556" cy="38862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9204604" y="2063204"/>
            <a:ext cx="2987396" cy="388214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816" y="4601271"/>
            <a:ext cx="1230684" cy="12668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683" y="2125896"/>
            <a:ext cx="1322817" cy="143737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176" y="2336227"/>
            <a:ext cx="1440126" cy="1440126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8239" y="3229671"/>
            <a:ext cx="2057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252" y="4314310"/>
            <a:ext cx="1429050" cy="16310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590" y="0"/>
            <a:ext cx="2010755" cy="200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1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3" y="2058508"/>
            <a:ext cx="3711991" cy="3886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541" y="2059146"/>
            <a:ext cx="3904459" cy="3886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51274" y="2059146"/>
            <a:ext cx="4736267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3880" y="2263913"/>
            <a:ext cx="5322013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33" y="49342"/>
            <a:ext cx="2010755" cy="200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1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dirty="0"/>
              <a:t>Click to edit Master title style</a:t>
            </a:r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 baseline="0">
                <a:solidFill>
                  <a:schemeClr val="tx1"/>
                </a:solidFill>
              </a:defRPr>
            </a:lvl2pPr>
            <a:lvl3pPr>
              <a:defRPr baseline="0">
                <a:solidFill>
                  <a:schemeClr val="tx1"/>
                </a:solidFill>
              </a:defRPr>
            </a:lvl3pPr>
            <a:lvl4pPr>
              <a:defRPr baseline="0">
                <a:solidFill>
                  <a:schemeClr val="tx1"/>
                </a:solidFill>
              </a:defRPr>
            </a:lvl4pPr>
            <a:lvl5pP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/>
              <a:pPr/>
              <a:t>‹#›</a:t>
            </a:fld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3" r:id="rId4"/>
    <p:sldLayoutId id="2147483661" r:id="rId5"/>
    <p:sldLayoutId id="2147483662" r:id="rId6"/>
    <p:sldLayoutId id="2147483650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bachlaw01@outlook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CE58F-7643-4CF9-A30F-181DD0E18A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sz="7300" dirty="0"/>
              <a:t>Multilevel Modeling in Baseball:</a:t>
            </a:r>
            <a:br>
              <a:rPr lang="en-US" sz="7300" dirty="0"/>
            </a:br>
            <a:r>
              <a:rPr lang="en-US" dirty="0"/>
              <a:t>Deserved Run Average and other Applications</a:t>
            </a:r>
            <a:br>
              <a:rPr lang="en-US" dirty="0"/>
            </a:br>
            <a:br>
              <a:rPr lang="en-US" sz="1600" dirty="0"/>
            </a:br>
            <a:br>
              <a:rPr lang="en-US" sz="1600" dirty="0"/>
            </a:br>
            <a:endParaRPr lang="en-US" sz="1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740916-9358-4D8B-B74A-A06D2E8858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7121" y="5123793"/>
            <a:ext cx="4846320" cy="706157"/>
          </a:xfrm>
        </p:spPr>
        <p:txBody>
          <a:bodyPr>
            <a:normAutofit/>
          </a:bodyPr>
          <a:lstStyle/>
          <a:p>
            <a:pPr algn="ctr"/>
            <a:r>
              <a:rPr lang="en-US" sz="1600" dirty="0"/>
              <a:t>By: </a:t>
            </a:r>
            <a:r>
              <a:rPr lang="en-US" dirty="0"/>
              <a:t>Jonathan Judge</a:t>
            </a:r>
          </a:p>
          <a:p>
            <a:pPr algn="ctr"/>
            <a:r>
              <a:rPr lang="en-US" dirty="0"/>
              <a:t>GLASC 2017</a:t>
            </a:r>
          </a:p>
        </p:txBody>
      </p:sp>
    </p:spTree>
    <p:extLst>
      <p:ext uri="{BB962C8B-B14F-4D97-AF65-F5344CB8AC3E}">
        <p14:creationId xmlns:p14="http://schemas.microsoft.com/office/powerpoint/2010/main" val="211714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C146C-AFC5-47D8-9ED1-75C16E0F7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Multilevel Modeling: Philosophy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4AA4B-BD2F-4C88-8D54-5956F12D56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en-US" sz="3200" dirty="0"/>
              <a:t>Parameters with many levels are better off being considered as </a:t>
            </a:r>
            <a:r>
              <a:rPr lang="en-US" sz="3200" b="1" i="1" dirty="0"/>
              <a:t>related</a:t>
            </a:r>
            <a:r>
              <a:rPr lang="en-US" sz="3200" dirty="0"/>
              <a:t> to each other rather than </a:t>
            </a:r>
            <a:r>
              <a:rPr lang="en-US" sz="3200" b="1" i="1" dirty="0"/>
              <a:t>distinct</a:t>
            </a:r>
            <a:r>
              <a:rPr lang="en-US" sz="3200" dirty="0"/>
              <a:t>.</a:t>
            </a:r>
          </a:p>
          <a:p>
            <a:pPr fontAlgn="base"/>
            <a:endParaRPr lang="en-US" sz="3200" dirty="0"/>
          </a:p>
          <a:p>
            <a:pPr fontAlgn="base"/>
            <a:r>
              <a:rPr lang="en-US" sz="3200" dirty="0"/>
              <a:t>Contrast traditional regression:</a:t>
            </a:r>
          </a:p>
          <a:p>
            <a:pPr lvl="1" fontAlgn="base"/>
            <a:r>
              <a:rPr lang="en-US" sz="2800" dirty="0"/>
              <a:t>Category levels assumed to be unrelated.</a:t>
            </a:r>
          </a:p>
          <a:p>
            <a:pPr lvl="1" fontAlgn="base"/>
            <a:r>
              <a:rPr lang="en-US" sz="2800" dirty="0"/>
              <a:t>All observations are independent.</a:t>
            </a:r>
          </a:p>
          <a:p>
            <a:pPr lvl="1" fontAlgn="base"/>
            <a:endParaRPr lang="en-US" sz="2800" dirty="0"/>
          </a:p>
          <a:p>
            <a:pPr fontAlgn="base"/>
            <a:r>
              <a:rPr lang="en-US" sz="3200" dirty="0"/>
              <a:t>Unrealistic! </a:t>
            </a:r>
          </a:p>
          <a:p>
            <a:pPr lvl="1" fontAlgn="base"/>
            <a:r>
              <a:rPr lang="en-US" sz="2800" dirty="0"/>
              <a:t>Members of a groups by definition tend to have more in common than not.</a:t>
            </a:r>
          </a:p>
          <a:p>
            <a:pPr lvl="1" fontAlgn="base"/>
            <a:r>
              <a:rPr lang="en-US" sz="2800" u="sng" dirty="0"/>
              <a:t>Rule of 5</a:t>
            </a:r>
            <a:r>
              <a:rPr lang="en-US" sz="2800" dirty="0"/>
              <a:t>: when you have more than 5 members in a group, a multilevel model will often work better.</a:t>
            </a:r>
          </a:p>
          <a:p>
            <a:pPr lvl="1" fontAlgn="base"/>
            <a:r>
              <a:rPr lang="en-US" sz="2800" dirty="0"/>
              <a:t>Repeated measures are the essence of sports observation.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20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72AD7-F698-4DA1-9C24-509ED69F4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How does it work?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A5387-0B05-4600-9EE6-21ACB7B81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7764" indent="-342900" fontAlgn="base">
              <a:buFont typeface="+mj-lt"/>
              <a:buAutoNum type="arabicPeriod"/>
            </a:pPr>
            <a:r>
              <a:rPr lang="en-US" sz="3200" dirty="0"/>
              <a:t>Modern software: largely transparent.</a:t>
            </a:r>
          </a:p>
          <a:p>
            <a:pPr marL="397764" indent="-342900" fontAlgn="base">
              <a:buFont typeface="+mj-lt"/>
              <a:buAutoNum type="arabicPeriod"/>
            </a:pPr>
            <a:endParaRPr lang="en-US" sz="3200" dirty="0"/>
          </a:p>
          <a:p>
            <a:pPr marL="397764" indent="-342900" fontAlgn="base">
              <a:buFont typeface="+mj-lt"/>
              <a:buAutoNum type="arabicPeriod"/>
            </a:pPr>
            <a:r>
              <a:rPr lang="en-US" sz="3200" dirty="0"/>
              <a:t>Variables designated as grouped variables are treated differently</a:t>
            </a:r>
          </a:p>
          <a:p>
            <a:pPr lvl="3" fontAlgn="base"/>
            <a:r>
              <a:rPr lang="en-US" sz="2400" dirty="0"/>
              <a:t>Prior based on the average performance level of that group.</a:t>
            </a:r>
          </a:p>
          <a:p>
            <a:pPr lvl="3" fontAlgn="base"/>
            <a:r>
              <a:rPr lang="en-US" sz="2400" dirty="0"/>
              <a:t>Very similar to a ridge regression applied individually to each group, with the penalty </a:t>
            </a:r>
            <a:r>
              <a:rPr lang="en-US" sz="2400" b="1" dirty="0"/>
              <a:t>drawn from the standard deviation of the data</a:t>
            </a:r>
            <a:r>
              <a:rPr lang="en-US" sz="2400" dirty="0"/>
              <a:t>.</a:t>
            </a:r>
          </a:p>
          <a:p>
            <a:pPr lvl="3" fontAlgn="base"/>
            <a:r>
              <a:rPr lang="en-US" sz="2400" u="sng" dirty="0"/>
              <a:t>Shrinkage</a:t>
            </a:r>
            <a:r>
              <a:rPr lang="en-US" sz="2400" dirty="0"/>
              <a:t>: amount of shrinkage is controlled by number of observations.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17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2466A-69B7-4BB7-955B-D23D48AAA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Multilevel Modeling: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07342-6870-4A30-A725-EED4CB965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fontAlgn="base">
              <a:buFont typeface="+mj-lt"/>
              <a:buAutoNum type="arabicPeriod"/>
            </a:pPr>
            <a:endParaRPr lang="en-US" sz="3200" dirty="0"/>
          </a:p>
          <a:p>
            <a:pPr marL="457200" indent="-457200" fontAlgn="base">
              <a:buFont typeface="+mj-lt"/>
              <a:buAutoNum type="arabicPeriod"/>
            </a:pPr>
            <a:r>
              <a:rPr lang="en-US" sz="3200" dirty="0"/>
              <a:t>We now can now address outlier performances, using shrinkage as our check.</a:t>
            </a:r>
          </a:p>
          <a:p>
            <a:pPr marL="457200" indent="-457200" fontAlgn="base">
              <a:buFont typeface="+mj-lt"/>
              <a:buAutoNum type="arabicPeriod"/>
            </a:pPr>
            <a:endParaRPr lang="en-US" sz="3200" dirty="0"/>
          </a:p>
          <a:p>
            <a:pPr marL="457200" indent="-457200" fontAlgn="base">
              <a:buFont typeface="+mj-lt"/>
              <a:buAutoNum type="arabicPeriod"/>
            </a:pPr>
            <a:r>
              <a:rPr lang="en-US" sz="3200" dirty="0"/>
              <a:t>Multicollinearity and repeated observations are non-issues.</a:t>
            </a:r>
          </a:p>
          <a:p>
            <a:pPr marL="457200" indent="-457200" fontAlgn="base">
              <a:buFont typeface="+mj-lt"/>
              <a:buAutoNum type="arabicPeriod"/>
            </a:pPr>
            <a:endParaRPr lang="en-US" sz="3200" dirty="0"/>
          </a:p>
          <a:p>
            <a:pPr marL="457200" indent="-457200" fontAlgn="base">
              <a:buFont typeface="+mj-lt"/>
              <a:buAutoNum type="arabicPeriod"/>
            </a:pPr>
            <a:r>
              <a:rPr lang="en-US" sz="3200" dirty="0"/>
              <a:t>Each level (player) gets his own additive intercept.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4671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2748A-E6B5-455A-8B65-A07A7DA23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Multilevel Modeling: Top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5DD79-A27F-4C4C-A6AC-293260149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sz="3600" dirty="0"/>
              <a:t>Reference Guide</a:t>
            </a:r>
          </a:p>
          <a:p>
            <a:pPr lvl="1" fontAlgn="base"/>
            <a:r>
              <a:rPr lang="en-US" sz="3200" dirty="0"/>
              <a:t>Gelman / Hill, </a:t>
            </a:r>
            <a:r>
              <a:rPr lang="en-US" sz="3200" u="sng" dirty="0"/>
              <a:t>Data Analysis Using Regression and Multilevel / Hierarchical Models</a:t>
            </a:r>
            <a:endParaRPr lang="en-US" sz="3200" dirty="0"/>
          </a:p>
          <a:p>
            <a:pPr lvl="1" fontAlgn="base"/>
            <a:endParaRPr lang="en-US" sz="3200" dirty="0"/>
          </a:p>
          <a:p>
            <a:pPr fontAlgn="base"/>
            <a:r>
              <a:rPr lang="en-US" sz="3600" dirty="0"/>
              <a:t>Software</a:t>
            </a:r>
          </a:p>
          <a:p>
            <a:pPr lvl="1" fontAlgn="base"/>
            <a:r>
              <a:rPr lang="en-US" sz="3200" u="sng" dirty="0"/>
              <a:t>lme4:</a:t>
            </a:r>
            <a:r>
              <a:rPr lang="en-US" sz="3200" dirty="0"/>
              <a:t> R programming environment.</a:t>
            </a:r>
          </a:p>
          <a:p>
            <a:pPr lvl="1" fontAlgn="base"/>
            <a:r>
              <a:rPr lang="en-US" sz="3200" u="sng" dirty="0" err="1"/>
              <a:t>MixedModel</a:t>
            </a:r>
            <a:r>
              <a:rPr lang="en-US" sz="3200" dirty="0"/>
              <a:t>: Julia.</a:t>
            </a:r>
          </a:p>
          <a:p>
            <a:pPr lvl="1" fontAlgn="base"/>
            <a:r>
              <a:rPr lang="en-US" sz="3200" dirty="0"/>
              <a:t>Stan and its variants.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95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C513F-8595-4046-9DD7-79E2977D2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Multilevel Modeling in Action:</a:t>
            </a:r>
            <a:br>
              <a:rPr lang="en-US" b="1" dirty="0"/>
            </a:br>
            <a:r>
              <a:rPr lang="en-US" b="1" dirty="0"/>
              <a:t>Aaron Judge v. Francisco Pena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E53FE-17E1-4462-8288-AE40D3368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3600" dirty="0"/>
              <a:t>Contestants</a:t>
            </a:r>
          </a:p>
          <a:p>
            <a:pPr lvl="1" fontAlgn="base"/>
            <a:r>
              <a:rPr lang="en-US" sz="3200" b="1" dirty="0"/>
              <a:t>Aaron Judge</a:t>
            </a:r>
            <a:r>
              <a:rPr lang="en-US" sz="3200" dirty="0"/>
              <a:t>, NYY, 30 HR / 366 PA, 8% HR rate</a:t>
            </a:r>
          </a:p>
          <a:p>
            <a:pPr lvl="1" fontAlgn="base"/>
            <a:r>
              <a:rPr lang="en-US" sz="3200" b="1" dirty="0"/>
              <a:t>Francisco Pena</a:t>
            </a:r>
            <a:r>
              <a:rPr lang="en-US" sz="3200" dirty="0"/>
              <a:t>, BAL, 2 HR / 10 PA, 20% HR rate</a:t>
            </a:r>
          </a:p>
          <a:p>
            <a:pPr fontAlgn="base"/>
            <a:r>
              <a:rPr lang="en-US" sz="3600" dirty="0"/>
              <a:t>Who is more likely to be the better home run hitter?</a:t>
            </a:r>
          </a:p>
          <a:p>
            <a:pPr fontAlgn="base"/>
            <a:r>
              <a:rPr lang="en-US" sz="3600" dirty="0"/>
              <a:t>Can make arbitrary distinctions.</a:t>
            </a:r>
          </a:p>
          <a:p>
            <a:pPr fontAlgn="base"/>
            <a:r>
              <a:rPr lang="en-US" sz="3600" dirty="0"/>
              <a:t>But can good modeling confirm our intuition?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69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2017E-6235-42EB-846C-E82F55093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Our Competing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66145-F0EC-4A39-A16D-7BC698EB7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u="sng" dirty="0"/>
              <a:t>Traditional Model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glm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(HR ~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temp_sc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batter, data=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family=binomial)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u="sng" dirty="0"/>
              <a:t>Multilevel Model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glmer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(HR ~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temp_sc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(1|batter), data=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df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  	family=binomial,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nAGQ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=0)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31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F66F2-AD70-4833-8227-F68DADE92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The Model Findings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FD19872-A9C0-4F7E-A38E-3057FE705A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2482129"/>
              </p:ext>
            </p:extLst>
          </p:nvPr>
        </p:nvGraphicFramePr>
        <p:xfrm>
          <a:off x="1045779" y="2065283"/>
          <a:ext cx="9969062" cy="44090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7804">
                  <a:extLst>
                    <a:ext uri="{9D8B030D-6E8A-4147-A177-3AD203B41FA5}">
                      <a16:colId xmlns:a16="http://schemas.microsoft.com/office/drawing/2014/main" val="313974396"/>
                    </a:ext>
                  </a:extLst>
                </a:gridCol>
                <a:gridCol w="1452635">
                  <a:extLst>
                    <a:ext uri="{9D8B030D-6E8A-4147-A177-3AD203B41FA5}">
                      <a16:colId xmlns:a16="http://schemas.microsoft.com/office/drawing/2014/main" val="2147673456"/>
                    </a:ext>
                  </a:extLst>
                </a:gridCol>
                <a:gridCol w="598143">
                  <a:extLst>
                    <a:ext uri="{9D8B030D-6E8A-4147-A177-3AD203B41FA5}">
                      <a16:colId xmlns:a16="http://schemas.microsoft.com/office/drawing/2014/main" val="1967079424"/>
                    </a:ext>
                  </a:extLst>
                </a:gridCol>
                <a:gridCol w="1196288">
                  <a:extLst>
                    <a:ext uri="{9D8B030D-6E8A-4147-A177-3AD203B41FA5}">
                      <a16:colId xmlns:a16="http://schemas.microsoft.com/office/drawing/2014/main" val="3850862698"/>
                    </a:ext>
                  </a:extLst>
                </a:gridCol>
                <a:gridCol w="1167804">
                  <a:extLst>
                    <a:ext uri="{9D8B030D-6E8A-4147-A177-3AD203B41FA5}">
                      <a16:colId xmlns:a16="http://schemas.microsoft.com/office/drawing/2014/main" val="1254513056"/>
                    </a:ext>
                  </a:extLst>
                </a:gridCol>
                <a:gridCol w="1879880">
                  <a:extLst>
                    <a:ext uri="{9D8B030D-6E8A-4147-A177-3AD203B41FA5}">
                      <a16:colId xmlns:a16="http://schemas.microsoft.com/office/drawing/2014/main" val="1699126221"/>
                    </a:ext>
                  </a:extLst>
                </a:gridCol>
                <a:gridCol w="2506508">
                  <a:extLst>
                    <a:ext uri="{9D8B030D-6E8A-4147-A177-3AD203B41FA5}">
                      <a16:colId xmlns:a16="http://schemas.microsoft.com/office/drawing/2014/main" val="120257775"/>
                    </a:ext>
                  </a:extLst>
                </a:gridCol>
              </a:tblGrid>
              <a:tr h="46981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sng" strike="noStrike" dirty="0">
                          <a:effectLst/>
                        </a:rPr>
                        <a:t>Player</a:t>
                      </a:r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sng" strike="noStrike">
                          <a:effectLst/>
                        </a:rPr>
                        <a:t>Model</a:t>
                      </a:r>
                      <a:endParaRPr lang="en-US" sz="20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sng" strike="noStrike">
                          <a:effectLst/>
                        </a:rPr>
                        <a:t>PA</a:t>
                      </a:r>
                      <a:endParaRPr lang="en-US" sz="20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sng" strike="noStrike">
                          <a:effectLst/>
                        </a:rPr>
                        <a:t>HR Logit</a:t>
                      </a:r>
                      <a:endParaRPr lang="en-US" sz="20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sng" strike="noStrike">
                          <a:effectLst/>
                        </a:rPr>
                        <a:t>HR Prob</a:t>
                      </a:r>
                      <a:endParaRPr lang="en-US" sz="20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sng" strike="noStrike" dirty="0">
                          <a:effectLst/>
                        </a:rPr>
                        <a:t>HR </a:t>
                      </a:r>
                      <a:r>
                        <a:rPr lang="en-US" sz="2000" b="1" u="sng" strike="noStrike" dirty="0" err="1">
                          <a:effectLst/>
                        </a:rPr>
                        <a:t>Prob</a:t>
                      </a:r>
                      <a:r>
                        <a:rPr lang="en-US" sz="2000" b="1" u="sng" strike="noStrike" dirty="0">
                          <a:effectLst/>
                        </a:rPr>
                        <a:t> Rank</a:t>
                      </a:r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sng" strike="noStrike" dirty="0">
                          <a:effectLst/>
                        </a:rPr>
                        <a:t>Total 2017 Batters</a:t>
                      </a:r>
                      <a:endParaRPr lang="en-US" sz="2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b"/>
                </a:tc>
                <a:extLst>
                  <a:ext uri="{0D108BD9-81ED-4DB2-BD59-A6C34878D82A}">
                    <a16:rowId xmlns:a16="http://schemas.microsoft.com/office/drawing/2014/main" val="433023366"/>
                  </a:ext>
                </a:extLst>
              </a:tr>
              <a:tr h="984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A. Judge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traditional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366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0.87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4.6%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809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b"/>
                </a:tc>
                <a:extLst>
                  <a:ext uri="{0D108BD9-81ED-4DB2-BD59-A6C34878D82A}">
                    <a16:rowId xmlns:a16="http://schemas.microsoft.com/office/drawing/2014/main" val="1090414788"/>
                  </a:ext>
                </a:extLst>
              </a:tr>
              <a:tr h="984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F. Pena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traditional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1.89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16.3%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809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b"/>
                </a:tc>
                <a:extLst>
                  <a:ext uri="{0D108BD9-81ED-4DB2-BD59-A6C34878D82A}">
                    <a16:rowId xmlns:a16="http://schemas.microsoft.com/office/drawing/2014/main" val="2440192065"/>
                  </a:ext>
                </a:extLst>
              </a:tr>
              <a:tr h="984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A. Judge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multilevel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366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0.92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4.0%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809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b"/>
                </a:tc>
                <a:extLst>
                  <a:ext uri="{0D108BD9-81ED-4DB2-BD59-A6C34878D82A}">
                    <a16:rowId xmlns:a16="http://schemas.microsoft.com/office/drawing/2014/main" val="475506196"/>
                  </a:ext>
                </a:extLst>
              </a:tr>
              <a:tr h="984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F. Pena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multilevel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10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0.31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1.0%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95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809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b"/>
                </a:tc>
                <a:extLst>
                  <a:ext uri="{0D108BD9-81ED-4DB2-BD59-A6C34878D82A}">
                    <a16:rowId xmlns:a16="http://schemas.microsoft.com/office/drawing/2014/main" val="32993917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670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4B4ED-27B1-476A-A1CE-D96A86E53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Grading the Models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C4EC283-788C-4439-9B2B-C065E47966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2383028"/>
              </p:ext>
            </p:extLst>
          </p:nvPr>
        </p:nvGraphicFramePr>
        <p:xfrm>
          <a:off x="1550276" y="1912883"/>
          <a:ext cx="9133489" cy="38730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04732">
                  <a:extLst>
                    <a:ext uri="{9D8B030D-6E8A-4147-A177-3AD203B41FA5}">
                      <a16:colId xmlns:a16="http://schemas.microsoft.com/office/drawing/2014/main" val="1653445725"/>
                    </a:ext>
                  </a:extLst>
                </a:gridCol>
                <a:gridCol w="2083078">
                  <a:extLst>
                    <a:ext uri="{9D8B030D-6E8A-4147-A177-3AD203B41FA5}">
                      <a16:colId xmlns:a16="http://schemas.microsoft.com/office/drawing/2014/main" val="716721219"/>
                    </a:ext>
                  </a:extLst>
                </a:gridCol>
                <a:gridCol w="1816014">
                  <a:extLst>
                    <a:ext uri="{9D8B030D-6E8A-4147-A177-3AD203B41FA5}">
                      <a16:colId xmlns:a16="http://schemas.microsoft.com/office/drawing/2014/main" val="1303646382"/>
                    </a:ext>
                  </a:extLst>
                </a:gridCol>
                <a:gridCol w="2029665">
                  <a:extLst>
                    <a:ext uri="{9D8B030D-6E8A-4147-A177-3AD203B41FA5}">
                      <a16:colId xmlns:a16="http://schemas.microsoft.com/office/drawing/2014/main" val="2546023986"/>
                    </a:ext>
                  </a:extLst>
                </a:gridCol>
              </a:tblGrid>
              <a:tr h="1291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sng" strike="noStrike" dirty="0">
                          <a:effectLst/>
                        </a:rPr>
                        <a:t>Model</a:t>
                      </a:r>
                      <a:endParaRPr lang="en-US" sz="3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sng" strike="noStrike" dirty="0">
                          <a:effectLst/>
                        </a:rPr>
                        <a:t>Time</a:t>
                      </a:r>
                      <a:endParaRPr lang="en-US" sz="3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sng" strike="noStrike" dirty="0">
                          <a:effectLst/>
                        </a:rPr>
                        <a:t>AIC</a:t>
                      </a:r>
                      <a:endParaRPr lang="en-US" sz="3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u="sng" strike="noStrike" dirty="0" err="1">
                          <a:effectLst/>
                        </a:rPr>
                        <a:t>logLik</a:t>
                      </a:r>
                      <a:endParaRPr lang="en-US" sz="3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b"/>
                </a:tc>
                <a:extLst>
                  <a:ext uri="{0D108BD9-81ED-4DB2-BD59-A6C34878D82A}">
                    <a16:rowId xmlns:a16="http://schemas.microsoft.com/office/drawing/2014/main" val="3678712731"/>
                  </a:ext>
                </a:extLst>
              </a:tr>
              <a:tr h="1291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u="none" strike="noStrike" dirty="0">
                          <a:effectLst/>
                        </a:rPr>
                        <a:t>Traditional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u="none" strike="noStrike" dirty="0">
                          <a:effectLst/>
                        </a:rPr>
                        <a:t>15 min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u="none" strike="noStrike">
                          <a:effectLst/>
                        </a:rPr>
                        <a:t>29655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u="none" strike="noStrike">
                          <a:effectLst/>
                        </a:rPr>
                        <a:t>-14017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b"/>
                </a:tc>
                <a:extLst>
                  <a:ext uri="{0D108BD9-81ED-4DB2-BD59-A6C34878D82A}">
                    <a16:rowId xmlns:a16="http://schemas.microsoft.com/office/drawing/2014/main" val="3319648769"/>
                  </a:ext>
                </a:extLst>
              </a:tr>
              <a:tr h="1291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u="none" strike="noStrike">
                          <a:effectLst/>
                        </a:rPr>
                        <a:t>Multilevel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u="none" strike="noStrike" dirty="0">
                          <a:effectLst/>
                        </a:rPr>
                        <a:t>&lt;1 min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29151</a:t>
                      </a:r>
                      <a:endParaRPr lang="en-US" sz="3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u="none" strike="noStrike" dirty="0">
                          <a:solidFill>
                            <a:srgbClr val="0070C0"/>
                          </a:solidFill>
                          <a:effectLst/>
                        </a:rPr>
                        <a:t>-14573</a:t>
                      </a:r>
                      <a:endParaRPr lang="en-US" sz="32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anchor="b"/>
                </a:tc>
                <a:extLst>
                  <a:ext uri="{0D108BD9-81ED-4DB2-BD59-A6C34878D82A}">
                    <a16:rowId xmlns:a16="http://schemas.microsoft.com/office/drawing/2014/main" val="799350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8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56785-CB67-42CC-AE8E-B043E2DBB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Why Does it Matter?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66CAB-E01F-40E0-A586-F46C8AE4D6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800" dirty="0"/>
              <a:t>Results are more accurate.</a:t>
            </a:r>
          </a:p>
          <a:p>
            <a:pPr fontAlgn="base"/>
            <a:endParaRPr lang="en-US" sz="2800" dirty="0"/>
          </a:p>
          <a:p>
            <a:pPr fontAlgn="base"/>
            <a:r>
              <a:rPr lang="en-US" sz="2800" dirty="0"/>
              <a:t>Results are more scalable.</a:t>
            </a:r>
          </a:p>
          <a:p>
            <a:pPr fontAlgn="base"/>
            <a:endParaRPr lang="en-US" sz="2800" dirty="0"/>
          </a:p>
          <a:p>
            <a:pPr fontAlgn="base"/>
            <a:r>
              <a:rPr lang="en-US" sz="2800" dirty="0"/>
              <a:t>Why do we care? Because this is just the beginning.</a:t>
            </a:r>
          </a:p>
          <a:p>
            <a:pPr lvl="1"/>
            <a:r>
              <a:rPr lang="en-US" sz="2400" dirty="0"/>
              <a:t>You start with 800 batters.</a:t>
            </a:r>
          </a:p>
          <a:p>
            <a:pPr lvl="1"/>
            <a:r>
              <a:rPr lang="en-US" sz="2400" dirty="0"/>
              <a:t>Perhaps you want to add 600 pitchers.</a:t>
            </a:r>
          </a:p>
          <a:p>
            <a:pPr lvl="1"/>
            <a:r>
              <a:rPr lang="en-US" sz="2400" dirty="0"/>
              <a:t>And 100 catchers.</a:t>
            </a:r>
          </a:p>
          <a:p>
            <a:pPr lvl="1"/>
            <a:r>
              <a:rPr lang="en-US" sz="2400" dirty="0"/>
              <a:t>And 60 stadium indicators.</a:t>
            </a:r>
          </a:p>
          <a:p>
            <a:pPr lvl="1"/>
            <a:r>
              <a:rPr lang="en-US" sz="2400" dirty="0"/>
              <a:t>Also a full complement of other numeric predictors. </a:t>
            </a:r>
          </a:p>
        </p:txBody>
      </p:sp>
    </p:spTree>
    <p:extLst>
      <p:ext uri="{BB962C8B-B14F-4D97-AF65-F5344CB8AC3E}">
        <p14:creationId xmlns:p14="http://schemas.microsoft.com/office/powerpoint/2010/main" val="407433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7D94A-1461-474C-9CA4-0A570C6CF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Home Run Model: Deserved Run Average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32E6E-8A35-49CA-A5F7-DD65DC6E0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52144" lvl="5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glmer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(HR ~</a:t>
            </a:r>
          </a:p>
          <a:p>
            <a:pPr marL="1152144" lvl="5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sqrt(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cs_prob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+ </a:t>
            </a:r>
          </a:p>
          <a:p>
            <a:pPr marL="1152144" lvl="5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I(cs_prob_sc^2) + </a:t>
            </a:r>
          </a:p>
          <a:p>
            <a:pPr marL="1152144" lvl="5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pitch_type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1152144" lvl="5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log(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speed_adj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+</a:t>
            </a:r>
          </a:p>
          <a:p>
            <a:pPr marL="1152144" lvl="5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pfx_z_sc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</a:p>
          <a:p>
            <a:pPr marL="1152144" lvl="5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xangle_sc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</a:p>
          <a:p>
            <a:pPr marL="1152144" lvl="5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zangle_sc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1152144" lvl="5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temp_sc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1152144" lvl="5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(1|pitcher) +</a:t>
            </a:r>
          </a:p>
          <a:p>
            <a:pPr marL="1152144" lvl="5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(1|stadium_bats) +</a:t>
            </a:r>
          </a:p>
          <a:p>
            <a:pPr marL="1152144" lvl="5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(1|batter) +</a:t>
            </a:r>
          </a:p>
          <a:p>
            <a:pPr marL="1152144" lvl="5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(1|Pos_2),</a:t>
            </a:r>
          </a:p>
          <a:p>
            <a:pPr marL="1152144" lvl="5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data=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DRA.data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pPr marL="1152144" lvl="5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family=binomial(link='logit'),</a:t>
            </a:r>
          </a:p>
          <a:p>
            <a:pPr marL="1152144" lvl="5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control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glmerControl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(optimizer = "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nloptwrap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calc.derivs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FALSE),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nAGQ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=0)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74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47C269-F922-4ECA-A6EE-C2E24470E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Baseball Prospectus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8405265-6A38-481F-8E29-E6A56874EC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3200" dirty="0"/>
              <a:t>Longtime baseball sabermetrics website.</a:t>
            </a:r>
          </a:p>
          <a:p>
            <a:endParaRPr lang="en-US" sz="3200" dirty="0"/>
          </a:p>
          <a:p>
            <a:r>
              <a:rPr lang="en-US" sz="3200" dirty="0"/>
              <a:t>Alumni well-represented across MLB front offices</a:t>
            </a:r>
          </a:p>
          <a:p>
            <a:endParaRPr lang="en-US" sz="3200" dirty="0"/>
          </a:p>
          <a:p>
            <a:r>
              <a:rPr lang="en-US" sz="3200" dirty="0"/>
              <a:t>Continue to develop new statistics today:</a:t>
            </a:r>
          </a:p>
          <a:p>
            <a:pPr lvl="1"/>
            <a:r>
              <a:rPr lang="en-US" sz="2800" dirty="0"/>
              <a:t>Catcher framing (GAM / multilevel model)</a:t>
            </a:r>
          </a:p>
          <a:p>
            <a:pPr lvl="1"/>
            <a:r>
              <a:rPr lang="en-US" sz="2800" dirty="0"/>
              <a:t>Passed ball / wild pitch (ZIP models)</a:t>
            </a:r>
          </a:p>
          <a:p>
            <a:pPr lvl="1"/>
            <a:r>
              <a:rPr lang="en-US" sz="2800" dirty="0"/>
              <a:t>Deserved Run Average (24 multilevel models)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742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AA6D5-D29A-4142-AA81-38CFFF6A8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AA03B-268E-42BF-A07B-49F60AAB7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en-US" sz="3600" dirty="0"/>
              <a:t>Multilevel modeling is highly useful:</a:t>
            </a:r>
          </a:p>
          <a:p>
            <a:pPr lvl="2" fontAlgn="base"/>
            <a:r>
              <a:rPr lang="en-US" sz="2800" dirty="0"/>
              <a:t>Parametric: understand effect of each input;</a:t>
            </a:r>
          </a:p>
          <a:p>
            <a:pPr lvl="2" fontAlgn="base"/>
            <a:r>
              <a:rPr lang="en-US" sz="2800" dirty="0"/>
              <a:t>Accommodates / controls for repeated measurements;</a:t>
            </a:r>
          </a:p>
          <a:p>
            <a:pPr lvl="2" fontAlgn="base"/>
            <a:r>
              <a:rPr lang="en-US" sz="2800" dirty="0"/>
              <a:t>Takes advantage of groups to improve accuracy.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3600" dirty="0"/>
              <a:t>Great default option for many sports: not necessarily the best option.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n-US" sz="3600" u="sng" dirty="0"/>
              <a:t>Note</a:t>
            </a:r>
            <a:r>
              <a:rPr lang="en-US" sz="3600" dirty="0"/>
              <a:t>: More accurate measurements means less need for multilevel modeling.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6979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/>
              <a:t>Questions?</a:t>
            </a:r>
            <a:br>
              <a:rPr lang="en-US" sz="5400" dirty="0"/>
            </a:br>
            <a:br>
              <a:rPr lang="en-US" sz="5400" dirty="0"/>
            </a:br>
            <a:r>
              <a:rPr lang="en-US" sz="3100" dirty="0"/>
              <a:t>Jonathan Judge</a:t>
            </a:r>
            <a:br>
              <a:rPr lang="en-US" sz="3100" dirty="0"/>
            </a:br>
            <a:r>
              <a:rPr lang="en-US" sz="3100" dirty="0">
                <a:hlinkClick r:id="rId2"/>
              </a:rPr>
              <a:t>bachlaw01@outlook.com</a:t>
            </a:r>
            <a:r>
              <a:rPr lang="en-US" sz="3100" dirty="0"/>
              <a:t> </a:t>
            </a:r>
            <a:br>
              <a:rPr lang="en-US" sz="2400" dirty="0"/>
            </a:b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860" y="0"/>
            <a:ext cx="2012951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9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459FB-9417-4E77-86A7-4BCCC63C8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A Bit About Me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A8DEF-E6FF-4E18-A413-356DA5625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Not a “math person” by training.</a:t>
            </a:r>
          </a:p>
          <a:p>
            <a:endParaRPr lang="en-US" sz="3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+mj-lt"/>
              </a:rPr>
              <a:t>Educational background: music, law.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Trial lawyer at Schiff Hardin LLP in Chicago.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Statistics is a hobby, albeit an everyday one.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dirty="0">
                <a:latin typeface="+mj-lt"/>
              </a:rPr>
              <a:t>Director of New Statistics at Baseball Prospectus / Consultant to MLB Teams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10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3AE9A6-52D7-4C7A-B02D-92A28B3E4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/>
              <a:t>Different Sports, Different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77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150CB-29BA-4C33-B670-C7F534515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900" b="1" dirty="0"/>
              <a:t>Contrast: Soccer / Hockey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1D60A-E862-40F5-A165-05C19949D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sz="4000" dirty="0"/>
              <a:t>Modeling player valuation: the basics</a:t>
            </a:r>
          </a:p>
          <a:p>
            <a:pPr lvl="2" fontAlgn="base"/>
            <a:r>
              <a:rPr lang="en-US" sz="3400" dirty="0"/>
              <a:t>Scoring measured in “counts” </a:t>
            </a:r>
          </a:p>
          <a:p>
            <a:pPr lvl="2" fontAlgn="base"/>
            <a:r>
              <a:rPr lang="en-US" sz="3400" dirty="0"/>
              <a:t>Fluid relationships among players</a:t>
            </a:r>
          </a:p>
          <a:p>
            <a:pPr lvl="2" fontAlgn="base"/>
            <a:r>
              <a:rPr lang="en-US" sz="3400" dirty="0"/>
              <a:t>Fluid relationships among plays</a:t>
            </a:r>
          </a:p>
          <a:p>
            <a:pPr lvl="1" fontAlgn="base"/>
            <a:endParaRPr lang="en-US" sz="3600" dirty="0"/>
          </a:p>
          <a:p>
            <a:pPr fontAlgn="base"/>
            <a:r>
              <a:rPr lang="en-US" sz="4000" dirty="0"/>
              <a:t>Effect on Methods</a:t>
            </a:r>
          </a:p>
          <a:p>
            <a:pPr lvl="2" fontAlgn="base"/>
            <a:r>
              <a:rPr lang="en-US" sz="3400" dirty="0"/>
              <a:t>Poisson / negative binomial processes</a:t>
            </a:r>
          </a:p>
          <a:p>
            <a:pPr lvl="2" fontAlgn="base"/>
            <a:r>
              <a:rPr lang="en-US" sz="3400" dirty="0"/>
              <a:t>LASSO and other L1 regularizations</a:t>
            </a:r>
          </a:p>
          <a:p>
            <a:pPr lvl="2" fontAlgn="base"/>
            <a:r>
              <a:rPr lang="en-US" sz="3400" dirty="0"/>
              <a:t>Plus/minus calculations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07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F51B8-7F90-41EF-A5FE-73FF2707B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en-US" sz="4400" dirty="0"/>
            </a:br>
            <a:r>
              <a:rPr lang="en-US" sz="4400" b="1" dirty="0"/>
              <a:t>Baseball: Generally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E8B3D-75E9-4EF5-B08B-B32A2ABFC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sz="3800" dirty="0"/>
              <a:t>Modeling player valuation: the basics</a:t>
            </a:r>
          </a:p>
          <a:p>
            <a:pPr lvl="2" fontAlgn="base"/>
            <a:r>
              <a:rPr lang="en-US" sz="3200" dirty="0"/>
              <a:t>Runs are “counts” in name only.</a:t>
            </a:r>
          </a:p>
          <a:p>
            <a:pPr lvl="2" fontAlgn="base"/>
            <a:r>
              <a:rPr lang="en-US" sz="3200" dirty="0"/>
              <a:t>Fairly rigid positions for players (9)</a:t>
            </a:r>
          </a:p>
          <a:p>
            <a:pPr lvl="2" fontAlgn="base"/>
            <a:r>
              <a:rPr lang="en-US" sz="3200" dirty="0"/>
              <a:t>Discrete outcomes combine within innings (24)</a:t>
            </a:r>
          </a:p>
          <a:p>
            <a:pPr lvl="1" fontAlgn="base"/>
            <a:endParaRPr lang="en-US" sz="3400" dirty="0"/>
          </a:p>
          <a:p>
            <a:pPr fontAlgn="base"/>
            <a:r>
              <a:rPr lang="en-US" sz="3800" dirty="0"/>
              <a:t>Effect on Methods</a:t>
            </a:r>
          </a:p>
          <a:p>
            <a:pPr lvl="2" fontAlgn="base"/>
            <a:r>
              <a:rPr lang="en-US" sz="3200" dirty="0"/>
              <a:t>Categorical outcomes (23) with linear weights</a:t>
            </a:r>
          </a:p>
          <a:p>
            <a:pPr lvl="2" fontAlgn="base"/>
            <a:r>
              <a:rPr lang="en-US" sz="3200" dirty="0"/>
              <a:t>Ridge penalties and other L2 regularizations</a:t>
            </a:r>
          </a:p>
          <a:p>
            <a:pPr lvl="2" fontAlgn="base"/>
            <a:r>
              <a:rPr lang="en-US" sz="3200" b="1" dirty="0"/>
              <a:t>Multilevel modeling</a:t>
            </a:r>
            <a:r>
              <a:rPr lang="en-US" sz="3200" dirty="0"/>
              <a:t>: particularly useful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80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F7568-51E4-4058-971C-F78894A6F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Baseball — Modeling Challenges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C2FEE-DE52-43E5-AE03-9728DC0F1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2" fontAlgn="base"/>
            <a:r>
              <a:rPr lang="en-US" sz="4000" dirty="0"/>
              <a:t>Must model based on multinomial outcomes.</a:t>
            </a:r>
          </a:p>
          <a:p>
            <a:pPr lvl="2" fontAlgn="base"/>
            <a:endParaRPr lang="en-US" sz="4000" dirty="0"/>
          </a:p>
          <a:p>
            <a:pPr lvl="2" fontAlgn="base"/>
            <a:r>
              <a:rPr lang="en-US" sz="4000" dirty="0"/>
              <a:t>Must have parameters for multiple positions on the field.</a:t>
            </a:r>
          </a:p>
          <a:p>
            <a:pPr lvl="2" fontAlgn="base"/>
            <a:endParaRPr lang="en-US" sz="4000" dirty="0"/>
          </a:p>
          <a:p>
            <a:pPr lvl="2" fontAlgn="base"/>
            <a:r>
              <a:rPr lang="en-US" sz="4000" dirty="0"/>
              <a:t>Must accommodate hundreds of levels for those parameters.</a:t>
            </a:r>
          </a:p>
          <a:p>
            <a:pPr lvl="2" fontAlgn="base"/>
            <a:endParaRPr lang="en-US" sz="4000" dirty="0"/>
          </a:p>
          <a:p>
            <a:pPr lvl="2" fontAlgn="base"/>
            <a:r>
              <a:rPr lang="en-US" sz="4000" dirty="0"/>
              <a:t>Must be scalable (hundreds of thousands of observations).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00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87E02-45F4-4F85-863D-4830082D5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Baseball: Modeling Solutions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3AAF5-C83A-410A-867D-A00932CF0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en-US" sz="4200" dirty="0"/>
              <a:t>Use binomials / subsets of the multinomial set</a:t>
            </a:r>
          </a:p>
          <a:p>
            <a:pPr fontAlgn="base"/>
            <a:endParaRPr lang="en-US" sz="4200" dirty="0"/>
          </a:p>
          <a:p>
            <a:pPr fontAlgn="base"/>
            <a:r>
              <a:rPr lang="en-US" sz="4200" u="sng" dirty="0"/>
              <a:t>New Standard</a:t>
            </a:r>
            <a:r>
              <a:rPr lang="en-US" sz="4200" dirty="0"/>
              <a:t>: multilevel modeling</a:t>
            </a:r>
          </a:p>
          <a:p>
            <a:pPr lvl="3" fontAlgn="base"/>
            <a:r>
              <a:rPr lang="en-US" sz="3600" dirty="0"/>
              <a:t>Accommodates large number of parameters</a:t>
            </a:r>
          </a:p>
          <a:p>
            <a:pPr lvl="3" fontAlgn="base"/>
            <a:r>
              <a:rPr lang="en-US" sz="3600" dirty="0"/>
              <a:t>Accommodates hundreds of levels </a:t>
            </a:r>
          </a:p>
          <a:p>
            <a:pPr lvl="3" fontAlgn="base"/>
            <a:r>
              <a:rPr lang="en-US" sz="3600" dirty="0"/>
              <a:t>Accommodates repeated measurements / binomial trials</a:t>
            </a:r>
          </a:p>
          <a:p>
            <a:pPr lvl="3" fontAlgn="base"/>
            <a:r>
              <a:rPr lang="en-US" sz="3600" dirty="0"/>
              <a:t>With </a:t>
            </a:r>
            <a:r>
              <a:rPr lang="en-US" sz="3600" u="sng" dirty="0"/>
              <a:t>optimization</a:t>
            </a:r>
            <a:r>
              <a:rPr lang="en-US" sz="3600" dirty="0"/>
              <a:t>, can easily handle full seasons of data.</a:t>
            </a:r>
          </a:p>
          <a:p>
            <a:pPr lvl="2" fontAlgn="base"/>
            <a:endParaRPr lang="en-US" sz="3600" dirty="0"/>
          </a:p>
          <a:p>
            <a:pPr fontAlgn="base"/>
            <a:r>
              <a:rPr lang="en-US" sz="4200" dirty="0"/>
              <a:t>Other models too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80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5CC52-26FE-4167-A84B-06CF4F313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dirty="0"/>
              <a:t>Multilevel Modeling: An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073ED-9658-420F-8E1A-73286B971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 fontAlgn="base"/>
            <a:r>
              <a:rPr lang="en-US" sz="3500" u="sng" dirty="0"/>
              <a:t>Multilevel modeling</a:t>
            </a:r>
            <a:r>
              <a:rPr lang="en-US" sz="3500" dirty="0"/>
              <a:t>:</a:t>
            </a:r>
          </a:p>
          <a:p>
            <a:pPr lvl="3" fontAlgn="base"/>
            <a:r>
              <a:rPr lang="en-US" sz="2600" i="1" dirty="0"/>
              <a:t>Grouped variables</a:t>
            </a:r>
            <a:r>
              <a:rPr lang="en-US" sz="2600" dirty="0"/>
              <a:t>: discrete with many levels.  </a:t>
            </a:r>
          </a:p>
          <a:p>
            <a:pPr lvl="5" fontAlgn="base"/>
            <a:r>
              <a:rPr lang="en-US" sz="2600" dirty="0"/>
              <a:t>States. Batters. Colors.</a:t>
            </a:r>
          </a:p>
          <a:p>
            <a:pPr lvl="3" fontAlgn="base"/>
            <a:r>
              <a:rPr lang="en-US" sz="2600" i="1" dirty="0"/>
              <a:t>Non-grouped variables</a:t>
            </a:r>
            <a:r>
              <a:rPr lang="en-US" sz="2600" dirty="0"/>
              <a:t>: numeric variables (temperature) and categories with very few levels (day/night, etc.)</a:t>
            </a:r>
          </a:p>
          <a:p>
            <a:pPr lvl="2" fontAlgn="base"/>
            <a:endParaRPr lang="en-US" sz="2600" dirty="0"/>
          </a:p>
          <a:p>
            <a:pPr lvl="1" fontAlgn="base"/>
            <a:r>
              <a:rPr lang="en-US" sz="3500" dirty="0"/>
              <a:t>“Hierarchical modeling” — interchangeable; popular term in the Bayesian literature.</a:t>
            </a:r>
          </a:p>
          <a:p>
            <a:pPr lvl="1" fontAlgn="base"/>
            <a:endParaRPr lang="en-US" sz="3500" dirty="0"/>
          </a:p>
          <a:p>
            <a:pPr lvl="1" fontAlgn="base"/>
            <a:r>
              <a:rPr lang="en-US" sz="3500" dirty="0"/>
              <a:t>Mixed modeling: “random effects” versus “fixed effects”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344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F43F01E3DEA141AA0D0EADDAC5B0DD" ma:contentTypeVersion="1" ma:contentTypeDescription="Create a new document." ma:contentTypeScope="" ma:versionID="13d75791d17b8685492ae7af8b9330d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9c3c86fa875a13c654da7718f28ac21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3CE22F4-F26B-4546-A164-86A93BBFD12B}"/>
</file>

<file path=customXml/itemProps2.xml><?xml version="1.0" encoding="utf-8"?>
<ds:datastoreItem xmlns:ds="http://schemas.openxmlformats.org/officeDocument/2006/customXml" ds:itemID="{8B40F91E-828D-40FE-8187-0FA5F33B1473}"/>
</file>

<file path=customXml/itemProps3.xml><?xml version="1.0" encoding="utf-8"?>
<ds:datastoreItem xmlns:ds="http://schemas.openxmlformats.org/officeDocument/2006/customXml" ds:itemID="{C9907B8C-E791-43FC-9896-53FA4809FFB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15298</TotalTime>
  <Words>1004</Words>
  <Application>Microsoft Office PowerPoint</Application>
  <PresentationFormat>Widescreen</PresentationFormat>
  <Paragraphs>205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Corbel</vt:lpstr>
      <vt:lpstr>Courier New</vt:lpstr>
      <vt:lpstr>Times New Roman</vt:lpstr>
      <vt:lpstr>Ecology 16x9</vt:lpstr>
      <vt:lpstr>  Multilevel Modeling in Baseball: Deserved Run Average and other Applications   </vt:lpstr>
      <vt:lpstr>Baseball Prospectus</vt:lpstr>
      <vt:lpstr>A Bit About Me</vt:lpstr>
      <vt:lpstr>   Different Sports, Different Challenges</vt:lpstr>
      <vt:lpstr>Contrast: Soccer / Hockey</vt:lpstr>
      <vt:lpstr> Baseball: Generally</vt:lpstr>
      <vt:lpstr>Baseball — Modeling Challenges</vt:lpstr>
      <vt:lpstr>Baseball: Modeling Solutions</vt:lpstr>
      <vt:lpstr>Multilevel Modeling: An Overview</vt:lpstr>
      <vt:lpstr>Multilevel Modeling: Philosophy</vt:lpstr>
      <vt:lpstr>How does it work?</vt:lpstr>
      <vt:lpstr>Multilevel Modeling: Benefits</vt:lpstr>
      <vt:lpstr>Multilevel Modeling: Top Resources</vt:lpstr>
      <vt:lpstr>Multilevel Modeling in Action: Aaron Judge v. Francisco Pena</vt:lpstr>
      <vt:lpstr>Our Competing Models</vt:lpstr>
      <vt:lpstr>The Model Findings</vt:lpstr>
      <vt:lpstr>Grading the Models</vt:lpstr>
      <vt:lpstr>Why Does it Matter?</vt:lpstr>
      <vt:lpstr>Home Run Model: Deserved Run Average</vt:lpstr>
      <vt:lpstr>Takeaways</vt:lpstr>
      <vt:lpstr>Questions?  Jonathan Judge bachlaw01@outlook.com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Jonathan Judge</dc:creator>
  <cp:lastModifiedBy>Jonathan Judge</cp:lastModifiedBy>
  <cp:revision>234</cp:revision>
  <dcterms:created xsi:type="dcterms:W3CDTF">2014-10-03T14:58:17Z</dcterms:created>
  <dcterms:modified xsi:type="dcterms:W3CDTF">2017-07-13T04:04:26Z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0x0101005FF43F01E3DEA141AA0D0EADDAC5B0DD</vt:lpwstr>
  </property>
</Properties>
</file>