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75" r:id="rId6"/>
    <p:sldId id="273" r:id="rId7"/>
    <p:sldId id="276" r:id="rId8"/>
    <p:sldId id="277" r:id="rId9"/>
    <p:sldId id="278" r:id="rId10"/>
    <p:sldId id="279" r:id="rId11"/>
    <p:sldId id="274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721" autoAdjust="0"/>
  </p:normalViewPr>
  <p:slideViewPr>
    <p:cSldViewPr>
      <p:cViewPr varScale="1">
        <p:scale>
          <a:sx n="95" d="100"/>
          <a:sy n="95" d="100"/>
        </p:scale>
        <p:origin x="5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Defeating the Stigma of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By: Johnny Carver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</a:t>
            </a:r>
            <a:r>
              <a:rPr lang="fr-FR" dirty="0" smtClean="0"/>
              <a:t>’</a:t>
            </a:r>
            <a:r>
              <a:rPr lang="fr-FR" dirty="0" err="1" smtClean="0"/>
              <a:t>t</a:t>
            </a:r>
            <a:r>
              <a:rPr lang="fr-FR" dirty="0" smtClean="0"/>
              <a:t>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“I don’t know” is an acceptable answer</a:t>
            </a:r>
          </a:p>
          <a:p>
            <a:r>
              <a:rPr lang="en-US" dirty="0" smtClean="0"/>
              <a:t>Not every question or problem has an answer</a:t>
            </a:r>
          </a:p>
          <a:p>
            <a:pPr lvl="1"/>
            <a:r>
              <a:rPr lang="en-US" dirty="0" smtClean="0"/>
              <a:t>Make sure everyone understands that</a:t>
            </a:r>
          </a:p>
          <a:p>
            <a:pPr lvl="0"/>
            <a:r>
              <a:rPr lang="en-US" dirty="0"/>
              <a:t>It’s better to state that you don’t know than to make suggestions based on insignificant evidence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74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10058400" cy="4724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Be Humble</a:t>
            </a:r>
          </a:p>
          <a:p>
            <a:pPr lvl="1"/>
            <a:r>
              <a:rPr lang="en-US" dirty="0" smtClean="0"/>
              <a:t>Numbers </a:t>
            </a:r>
            <a:r>
              <a:rPr lang="en-US" dirty="0"/>
              <a:t>can give you the WHAT, but not always the WHY. Coaches are the best resource for the WHY</a:t>
            </a:r>
          </a:p>
          <a:p>
            <a:pPr lvl="0"/>
            <a:r>
              <a:rPr lang="en-US" dirty="0"/>
              <a:t>How You Approach Them</a:t>
            </a:r>
          </a:p>
          <a:p>
            <a:pPr lvl="1"/>
            <a:r>
              <a:rPr lang="en-US" dirty="0"/>
              <a:t>Let them know that you don’t have all the answers and that they’re essential to the process</a:t>
            </a:r>
          </a:p>
          <a:p>
            <a:pPr lvl="0"/>
            <a:r>
              <a:rPr lang="en-US" dirty="0"/>
              <a:t>Gain Experience in Your Sport</a:t>
            </a:r>
          </a:p>
          <a:p>
            <a:pPr lvl="1"/>
            <a:r>
              <a:rPr lang="en-US" dirty="0"/>
              <a:t>Get involved with a team</a:t>
            </a:r>
          </a:p>
          <a:p>
            <a:pPr lvl="1"/>
            <a:r>
              <a:rPr lang="en-US" dirty="0"/>
              <a:t>Watch Film</a:t>
            </a:r>
          </a:p>
          <a:p>
            <a:pPr lvl="1"/>
            <a:r>
              <a:rPr lang="en-US" dirty="0"/>
              <a:t>Find a Mentor</a:t>
            </a:r>
          </a:p>
          <a:p>
            <a:pPr lvl="0"/>
            <a:r>
              <a:rPr lang="en-US" dirty="0"/>
              <a:t>Learn How To Explain Things Simply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can’t explain something to a Kindergartener, you don’t understand it yourself</a:t>
            </a:r>
          </a:p>
          <a:p>
            <a:pPr lvl="0"/>
            <a:r>
              <a:rPr lang="en-US" dirty="0" smtClean="0"/>
              <a:t>“</a:t>
            </a:r>
            <a:r>
              <a:rPr lang="en-US" dirty="0"/>
              <a:t>I don’t know” is an acceptable answer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16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CarverJohnny</a:t>
            </a:r>
            <a:endParaRPr lang="en-US" dirty="0" smtClean="0"/>
          </a:p>
          <a:p>
            <a:r>
              <a:rPr lang="en-US" dirty="0" smtClean="0"/>
              <a:t>Experience:</a:t>
            </a:r>
          </a:p>
          <a:p>
            <a:pPr lvl="1"/>
            <a:r>
              <a:rPr lang="en-US" dirty="0" smtClean="0"/>
              <a:t>Manager of Basketball Analytics -- Arkansas </a:t>
            </a:r>
            <a:r>
              <a:rPr lang="en-US" dirty="0" err="1" smtClean="0"/>
              <a:t>Mens</a:t>
            </a:r>
            <a:r>
              <a:rPr lang="en-US" dirty="0" smtClean="0"/>
              <a:t>’ Basketball</a:t>
            </a:r>
          </a:p>
          <a:p>
            <a:pPr lvl="1"/>
            <a:r>
              <a:rPr lang="en-US" dirty="0" smtClean="0"/>
              <a:t>Basketball Operations Intern -- Indiana Pacers</a:t>
            </a:r>
          </a:p>
          <a:p>
            <a:pPr lvl="1"/>
            <a:r>
              <a:rPr lang="en-US" dirty="0" smtClean="0"/>
              <a:t>Basketball Analytics Consultant – multiple NBA organizations</a:t>
            </a:r>
          </a:p>
          <a:p>
            <a:pPr lvl="1"/>
            <a:r>
              <a:rPr lang="en-US" dirty="0" smtClean="0"/>
              <a:t>Basketball Player Development Intern – IMPACT Basketball in Las Vegas</a:t>
            </a:r>
          </a:p>
          <a:p>
            <a:pPr lvl="1"/>
            <a:r>
              <a:rPr lang="en-US" dirty="0" smtClean="0"/>
              <a:t>Author of Ranketology: A New Way of Determining Basketball’s Greatest Player</a:t>
            </a:r>
          </a:p>
          <a:p>
            <a:r>
              <a:rPr lang="en-US" dirty="0" smtClean="0"/>
              <a:t>Graduated from University of Arkansas’ Walton College of Business</a:t>
            </a:r>
          </a:p>
          <a:p>
            <a:pPr lvl="1"/>
            <a:r>
              <a:rPr lang="en-US" dirty="0" smtClean="0"/>
              <a:t>Minor in Business Analytics</a:t>
            </a:r>
          </a:p>
          <a:p>
            <a:r>
              <a:rPr lang="en-US" dirty="0" smtClean="0"/>
              <a:t>Incoming Law Student at the University of Miami (JD/L.L.M. Sports Law)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Ranketology: A New Way of Determining Basketball’s Greatest Player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78" y="838200"/>
            <a:ext cx="4007643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2438400"/>
            <a:ext cx="3657600" cy="41910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Released in January of 2015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Updated through 2013-14 NBA season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dirty="0" smtClean="0"/>
              <a:t>Available on…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1" dirty="0" smtClean="0"/>
              <a:t>Amazon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b="1" dirty="0" err="1" smtClean="0"/>
              <a:t>iBooks</a:t>
            </a:r>
            <a:endParaRPr lang="en-US" sz="1800" b="1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1800" b="1" dirty="0" smtClean="0"/>
              <a:t>Amazon Kindle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067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Aims to Accomplish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xplain </a:t>
            </a:r>
            <a:r>
              <a:rPr lang="en-US" dirty="0"/>
              <a:t>how to speak the sports language </a:t>
            </a:r>
            <a:endParaRPr lang="en-US" dirty="0" smtClean="0"/>
          </a:p>
          <a:p>
            <a:pPr lvl="1"/>
            <a:r>
              <a:rPr lang="en-US" dirty="0" smtClean="0"/>
              <a:t>And relay </a:t>
            </a:r>
            <a:r>
              <a:rPr lang="en-US" dirty="0"/>
              <a:t>important findings to those </a:t>
            </a:r>
            <a:r>
              <a:rPr lang="en-US" dirty="0" smtClean="0"/>
              <a:t>w/o </a:t>
            </a:r>
            <a:r>
              <a:rPr lang="en-US" dirty="0"/>
              <a:t>an analytical </a:t>
            </a:r>
            <a:r>
              <a:rPr lang="en-US" dirty="0" smtClean="0"/>
              <a:t>background</a:t>
            </a:r>
          </a:p>
          <a:p>
            <a:r>
              <a:rPr lang="en-US" dirty="0"/>
              <a:t>S</a:t>
            </a:r>
            <a:r>
              <a:rPr lang="en-US" dirty="0" smtClean="0"/>
              <a:t>uggestions </a:t>
            </a:r>
            <a:r>
              <a:rPr lang="en-US" dirty="0"/>
              <a:t>to defeating the stigma of analytics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omes </a:t>
            </a:r>
            <a:r>
              <a:rPr lang="en-US" dirty="0"/>
              <a:t>from a breakdown in </a:t>
            </a:r>
            <a:r>
              <a:rPr lang="en-US" dirty="0" smtClean="0"/>
              <a:t>communication</a:t>
            </a:r>
          </a:p>
          <a:p>
            <a:r>
              <a:rPr lang="en-US" dirty="0"/>
              <a:t>This disconnect is largely </a:t>
            </a:r>
            <a:r>
              <a:rPr lang="en-US" dirty="0" smtClean="0"/>
              <a:t>generational</a:t>
            </a:r>
          </a:p>
          <a:p>
            <a:r>
              <a:rPr lang="en-US" dirty="0"/>
              <a:t>I think the onus is largely on </a:t>
            </a:r>
            <a:r>
              <a:rPr lang="en-US" dirty="0" smtClean="0"/>
              <a:t>the analytics community</a:t>
            </a:r>
          </a:p>
          <a:p>
            <a:r>
              <a:rPr lang="en-US" dirty="0" smtClean="0"/>
              <a:t>Communication skills are essential to mending the disconnect</a:t>
            </a:r>
          </a:p>
          <a:p>
            <a:pPr lvl="1"/>
            <a:r>
              <a:rPr lang="en-US" dirty="0"/>
              <a:t>If no one is listening to you, what you do won’t matter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8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Humble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coaches and scouts in your sport have more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Sports Analytics are relatively new</a:t>
            </a:r>
          </a:p>
          <a:p>
            <a:pPr lvl="1"/>
            <a:r>
              <a:rPr lang="en-US" dirty="0"/>
              <a:t>Modern sports analytics are </a:t>
            </a:r>
            <a:r>
              <a:rPr lang="en-US" b="1" dirty="0"/>
              <a:t>less than two decades old</a:t>
            </a:r>
            <a:r>
              <a:rPr lang="en-US" dirty="0"/>
              <a:t> and are still </a:t>
            </a:r>
            <a:r>
              <a:rPr lang="en-US" dirty="0" smtClean="0"/>
              <a:t>evolving</a:t>
            </a:r>
          </a:p>
          <a:p>
            <a:pPr lvl="2"/>
            <a:r>
              <a:rPr lang="en-US" dirty="0" smtClean="0"/>
              <a:t>Ex. Defensive metrics in basketball</a:t>
            </a:r>
          </a:p>
          <a:p>
            <a:r>
              <a:rPr lang="en-US" dirty="0"/>
              <a:t>Sometimes, numbers can’t measure </a:t>
            </a:r>
            <a:r>
              <a:rPr lang="en-US" dirty="0" smtClean="0"/>
              <a:t>everything</a:t>
            </a:r>
          </a:p>
          <a:p>
            <a:pPr lvl="1"/>
            <a:r>
              <a:rPr lang="en-US" b="1" dirty="0" smtClean="0"/>
              <a:t>“Numbers </a:t>
            </a:r>
            <a:r>
              <a:rPr lang="en-US" b="1" dirty="0"/>
              <a:t>can’t measure a player’s </a:t>
            </a:r>
            <a:r>
              <a:rPr lang="en-US" b="1" dirty="0" smtClean="0"/>
              <a:t>heart”</a:t>
            </a:r>
          </a:p>
          <a:p>
            <a:pPr lvl="0"/>
            <a:r>
              <a:rPr lang="en-US" dirty="0"/>
              <a:t>Numbers can give you the WHAT, but not always the </a:t>
            </a:r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Coaches </a:t>
            </a:r>
            <a:r>
              <a:rPr lang="en-US" dirty="0"/>
              <a:t>are the best resource for the WHY</a:t>
            </a:r>
            <a:r>
              <a:rPr lang="en-US" dirty="0" smtClean="0"/>
              <a:t>.</a:t>
            </a:r>
          </a:p>
          <a:p>
            <a:r>
              <a:rPr lang="en-US" dirty="0"/>
              <a:t>I</a:t>
            </a:r>
            <a:r>
              <a:rPr lang="en-US" dirty="0" smtClean="0"/>
              <a:t>rregularities </a:t>
            </a:r>
            <a:r>
              <a:rPr lang="en-US" dirty="0"/>
              <a:t>in statistics for a given matchup can be explained by the strategy of the game </a:t>
            </a:r>
            <a:endParaRPr lang="en-US" dirty="0" smtClean="0"/>
          </a:p>
          <a:p>
            <a:r>
              <a:rPr lang="en-US" dirty="0" smtClean="0"/>
              <a:t>Bottom Line: you </a:t>
            </a:r>
            <a:r>
              <a:rPr lang="en-US" dirty="0"/>
              <a:t>are there to help them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3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them know that you don’t have all the answers, nor do you think you </a:t>
            </a:r>
            <a:r>
              <a:rPr lang="en-US" dirty="0" smtClean="0"/>
              <a:t>do</a:t>
            </a:r>
          </a:p>
          <a:p>
            <a:r>
              <a:rPr lang="en-US" dirty="0"/>
              <a:t>One of the biggest hesitations from sports personnel outside of the analytics community is the fear of being replaced </a:t>
            </a:r>
            <a:endParaRPr lang="en-US" dirty="0" smtClean="0"/>
          </a:p>
          <a:p>
            <a:pPr lvl="0"/>
            <a:r>
              <a:rPr lang="en-US" dirty="0"/>
              <a:t>You are there to help. Let them know that. </a:t>
            </a:r>
          </a:p>
          <a:p>
            <a:pPr lvl="0"/>
            <a:r>
              <a:rPr lang="en-US" dirty="0"/>
              <a:t>Ask them what they’re interested in learning about, and follow up with it</a:t>
            </a:r>
          </a:p>
          <a:p>
            <a:pPr lvl="1"/>
            <a:r>
              <a:rPr lang="en-US" dirty="0" smtClean="0"/>
              <a:t>Take Notes</a:t>
            </a:r>
          </a:p>
          <a:p>
            <a:r>
              <a:rPr lang="en-US" dirty="0"/>
              <a:t>Ask more questions than you give theories or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Ease into giving suggestions on strategy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0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You don’t have to have played the sport that you work in, but it certainly helps</a:t>
            </a:r>
          </a:p>
          <a:p>
            <a:r>
              <a:rPr lang="en-US" dirty="0" smtClean="0"/>
              <a:t>Become a collegiate team manager</a:t>
            </a:r>
          </a:p>
          <a:p>
            <a:pPr lvl="1"/>
            <a:r>
              <a:rPr lang="en-US" dirty="0" smtClean="0"/>
              <a:t>If not possible, be around the sport</a:t>
            </a:r>
          </a:p>
          <a:p>
            <a:r>
              <a:rPr lang="en-US" dirty="0"/>
              <a:t>Pick the brain of sports/basketball </a:t>
            </a:r>
            <a:r>
              <a:rPr lang="en-US" dirty="0" smtClean="0"/>
              <a:t>minds</a:t>
            </a:r>
          </a:p>
          <a:p>
            <a:r>
              <a:rPr lang="en-US" dirty="0" smtClean="0"/>
              <a:t>Watch film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17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39700"/>
            <a:ext cx="7112000" cy="657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9800" y="31058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jes-basketball.com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Your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If you can’t explain something to a Kindergartener, you don’t understand it yourself </a:t>
            </a:r>
          </a:p>
          <a:p>
            <a:r>
              <a:rPr lang="en-US" dirty="0" smtClean="0"/>
              <a:t>Don’t be so wordy</a:t>
            </a:r>
          </a:p>
          <a:p>
            <a:pPr lvl="1"/>
            <a:r>
              <a:rPr lang="en-US" dirty="0"/>
              <a:t>Not everyone understands analytical processes, nor do they </a:t>
            </a:r>
            <a:r>
              <a:rPr lang="en-US" dirty="0" smtClean="0"/>
              <a:t>care</a:t>
            </a:r>
          </a:p>
          <a:p>
            <a:pPr lvl="0"/>
            <a:r>
              <a:rPr lang="en-US" dirty="0" smtClean="0"/>
              <a:t>Simplify your findings</a:t>
            </a:r>
            <a:endParaRPr lang="en-US" dirty="0"/>
          </a:p>
          <a:p>
            <a:pPr lvl="0"/>
            <a:r>
              <a:rPr lang="en-US" dirty="0" smtClean="0"/>
              <a:t>Give more detail when asked</a:t>
            </a:r>
          </a:p>
          <a:p>
            <a:pPr lvl="0"/>
            <a:r>
              <a:rPr lang="en-US" dirty="0" smtClean="0"/>
              <a:t>Make handouts simple</a:t>
            </a:r>
          </a:p>
          <a:p>
            <a:pPr lvl="0"/>
            <a:r>
              <a:rPr lang="en-US" dirty="0" smtClean="0"/>
              <a:t>Players can only handle so much</a:t>
            </a:r>
          </a:p>
          <a:p>
            <a:pPr lvl="1"/>
            <a:r>
              <a:rPr lang="en-US" dirty="0" smtClean="0"/>
              <a:t>Give the most important information and let them take it from there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1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43F01E3DEA141AA0D0EADDAC5B0DD" ma:contentTypeVersion="1" ma:contentTypeDescription="Create a new document." ma:contentTypeScope="" ma:versionID="13d75791d17b8685492ae7af8b9330d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3c86fa875a13c654da7718f28ac2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057904-F716-4EEB-8D1B-62986DEC0DEC}"/>
</file>

<file path=customXml/itemProps3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Macintosh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Franklin Gothic Medium</vt:lpstr>
      <vt:lpstr>Impact</vt:lpstr>
      <vt:lpstr>Arial</vt:lpstr>
      <vt:lpstr>Basketball 16x9</vt:lpstr>
      <vt:lpstr>Defeating the Stigma of Analytics</vt:lpstr>
      <vt:lpstr>About Me</vt:lpstr>
      <vt:lpstr>Ranketology: A New Way of Determining Basketball’s Greatest Player</vt:lpstr>
      <vt:lpstr>What this Aims to Accomplish</vt:lpstr>
      <vt:lpstr>Be Humble</vt:lpstr>
      <vt:lpstr>How to Approach?</vt:lpstr>
      <vt:lpstr>Gain Experience</vt:lpstr>
      <vt:lpstr>PowerPoint Presentation</vt:lpstr>
      <vt:lpstr>Explain Your Findings</vt:lpstr>
      <vt:lpstr>I Don’t Know</vt:lpstr>
      <vt:lpstr>Review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2017-07-10T22:01:45Z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0x0101005FF43F01E3DEA141AA0D0EADDAC5B0DD</vt:lpwstr>
  </property>
</Properties>
</file>