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05" r:id="rId2"/>
  </p:sldMasterIdLst>
  <p:notesMasterIdLst>
    <p:notesMasterId r:id="rId33"/>
  </p:notesMasterIdLst>
  <p:sldIdLst>
    <p:sldId id="256" r:id="rId3"/>
    <p:sldId id="2244" r:id="rId4"/>
    <p:sldId id="768" r:id="rId5"/>
    <p:sldId id="1185" r:id="rId6"/>
    <p:sldId id="2246" r:id="rId7"/>
    <p:sldId id="2239" r:id="rId8"/>
    <p:sldId id="726" r:id="rId9"/>
    <p:sldId id="2234" r:id="rId10"/>
    <p:sldId id="1910" r:id="rId11"/>
    <p:sldId id="1928" r:id="rId12"/>
    <p:sldId id="1642" r:id="rId13"/>
    <p:sldId id="262" r:id="rId14"/>
    <p:sldId id="2241" r:id="rId15"/>
    <p:sldId id="267" r:id="rId16"/>
    <p:sldId id="765" r:id="rId17"/>
    <p:sldId id="260" r:id="rId18"/>
    <p:sldId id="2254" r:id="rId19"/>
    <p:sldId id="2247" r:id="rId20"/>
    <p:sldId id="2257" r:id="rId21"/>
    <p:sldId id="2251" r:id="rId22"/>
    <p:sldId id="2250" r:id="rId23"/>
    <p:sldId id="2252" r:id="rId24"/>
    <p:sldId id="270" r:id="rId25"/>
    <p:sldId id="259" r:id="rId26"/>
    <p:sldId id="2236" r:id="rId27"/>
    <p:sldId id="2237" r:id="rId28"/>
    <p:sldId id="2248" r:id="rId29"/>
    <p:sldId id="423" r:id="rId30"/>
    <p:sldId id="454" r:id="rId31"/>
    <p:sldId id="224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64815" autoAdjust="0"/>
  </p:normalViewPr>
  <p:slideViewPr>
    <p:cSldViewPr snapToGrid="0">
      <p:cViewPr varScale="1">
        <p:scale>
          <a:sx n="69" d="100"/>
          <a:sy n="69" d="100"/>
        </p:scale>
        <p:origin x="18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ham, Lynn" userId="9ee0386b-42b9-4ae1-95fc-5de5a7fbec73" providerId="ADAL" clId="{193BAF5A-9852-4983-BBA2-BDC01383D0FA}"/>
    <pc:docChg chg="delSld delMainMaster">
      <pc:chgData name="Markham, Lynn" userId="9ee0386b-42b9-4ae1-95fc-5de5a7fbec73" providerId="ADAL" clId="{193BAF5A-9852-4983-BBA2-BDC01383D0FA}" dt="2022-01-04T19:03:37.429" v="0" actId="47"/>
      <pc:docMkLst>
        <pc:docMk/>
      </pc:docMkLst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2168139209" sldId="261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1630946920" sldId="268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441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450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451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452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702274718" sldId="764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1172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1173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1174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1175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0" sldId="1176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2190597537" sldId="2242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3080707385" sldId="2253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2386078724" sldId="2255"/>
        </pc:sldMkLst>
      </pc:sldChg>
      <pc:sldChg chg="del">
        <pc:chgData name="Markham, Lynn" userId="9ee0386b-42b9-4ae1-95fc-5de5a7fbec73" providerId="ADAL" clId="{193BAF5A-9852-4983-BBA2-BDC01383D0FA}" dt="2022-01-04T19:03:37.429" v="0" actId="47"/>
        <pc:sldMkLst>
          <pc:docMk/>
          <pc:sldMk cId="1116015785" sldId="2256"/>
        </pc:sldMkLst>
      </pc:sldChg>
      <pc:sldMasterChg chg="del delSldLayout">
        <pc:chgData name="Markham, Lynn" userId="9ee0386b-42b9-4ae1-95fc-5de5a7fbec73" providerId="ADAL" clId="{193BAF5A-9852-4983-BBA2-BDC01383D0FA}" dt="2022-01-04T19:03:37.429" v="0" actId="47"/>
        <pc:sldMasterMkLst>
          <pc:docMk/>
          <pc:sldMasterMk cId="1796231002" sldId="2147483689"/>
        </pc:sldMasterMkLst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3100145665" sldId="2147483690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777999007" sldId="2147483691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935068751" sldId="2147483692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231476219" sldId="2147483693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3707505189" sldId="2147483694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2942713776" sldId="2147483695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1246370691" sldId="2147483696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3487611198" sldId="2147483697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3471053427" sldId="2147483698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1485484487" sldId="2147483699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4167269111" sldId="2147483700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710742705" sldId="2147483701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310389827" sldId="2147483702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1220399114" sldId="2147483703"/>
          </pc:sldLayoutMkLst>
        </pc:sldLayoutChg>
        <pc:sldLayoutChg chg="del">
          <pc:chgData name="Markham, Lynn" userId="9ee0386b-42b9-4ae1-95fc-5de5a7fbec73" providerId="ADAL" clId="{193BAF5A-9852-4983-BBA2-BDC01383D0FA}" dt="2022-01-04T19:03:37.429" v="0" actId="47"/>
          <pc:sldLayoutMkLst>
            <pc:docMk/>
            <pc:sldMasterMk cId="1796231002" sldId="2147483689"/>
            <pc:sldLayoutMk cId="2085552280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6D9B2-FC77-4802-9CA0-935126A86BF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65F5-C3F2-4A52-A272-16B3522C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also view it as the comprehensive plan – the horse - guides zoning – the cart.</a:t>
            </a:r>
          </a:p>
        </p:txBody>
      </p:sp>
    </p:spTree>
    <p:extLst>
      <p:ext uri="{BB962C8B-B14F-4D97-AF65-F5344CB8AC3E}">
        <p14:creationId xmlns:p14="http://schemas.microsoft.com/office/powerpoint/2010/main" val="90335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from Craig Conroy 12/30/21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 farm photo from MN at https://fresh-energy.org/case-study-900-acres-of-pollinator-friendly-solar</a:t>
            </a:r>
          </a:p>
          <a:p>
            <a:r>
              <a:rPr lang="en-US" dirty="0"/>
              <a:t>Woods photo from WI DNR https://dnr.wi.gov/topic/lands/naturalareas/index.asp?SNA=282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https://www.uwsp.edu/cnr-ap/watershed/Documents/Eval_chemtracers_suburbanGW.pdf</a:t>
            </a:r>
          </a:p>
          <a:p>
            <a:r>
              <a:rPr lang="en-US" dirty="0"/>
              <a:t>Town of Hull, Portage County, central sands</a:t>
            </a:r>
          </a:p>
          <a:p>
            <a:r>
              <a:rPr lang="en-US" dirty="0"/>
              <a:t>Following the groundwater flow direction, it is about 500m (a little more than a quarter mile) from the ag/forested area to the cluster of wells 8-18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0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https://tennesseelookout.com/2022/01/03/ford-megasite-atop-recharge-zone-for-underregulated-memphis-sands-aquifer/</a:t>
            </a:r>
            <a:endParaRPr lang="en-US" baseline="-25000" dirty="0"/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ewsreader"/>
              </a:rPr>
              <a:t>You never know what land uses could be coming your way in the future. This is the value of planning and zoning: to prepare rules ahead of time.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Newsreader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ewsreader"/>
              </a:rPr>
              <a:t>absence of clay near the surface, where rainwater can infiltrate into the ground quickly and directly replenish a water source that more than a million people rely on for drinking water. 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Newsreader"/>
              </a:rPr>
              <a:t>Part of this recharge zone is underneath </a:t>
            </a:r>
            <a:r>
              <a:rPr lang="en-US" b="1" i="0" dirty="0">
                <a:solidFill>
                  <a:srgbClr val="000000"/>
                </a:solidFill>
                <a:effectLst/>
                <a:latin typeface="Newsreader"/>
              </a:rPr>
              <a:t>Ford’s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Newsreader"/>
              </a:rPr>
              <a:t>megasite</a:t>
            </a:r>
            <a:r>
              <a:rPr lang="en-US" b="1" i="0" dirty="0">
                <a:solidFill>
                  <a:srgbClr val="000000"/>
                </a:solidFill>
                <a:effectLst/>
                <a:latin typeface="Newsreader"/>
              </a:rPr>
              <a:t> that spans nearly six square miles </a:t>
            </a:r>
            <a:r>
              <a:rPr lang="en-US" b="0" i="0" dirty="0">
                <a:solidFill>
                  <a:srgbClr val="000000"/>
                </a:solidFill>
                <a:effectLst/>
                <a:latin typeface="Newsreader"/>
              </a:rPr>
              <a:t>—almost the same size as downtown Memphis.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3373DD6-0EB4-4DA6-827B-91BC0C38F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D8F331-EC67-493F-B57A-C9D93CF6BF4E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BB78C4F-5E86-4649-A05D-44958D56F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3612" cy="2627312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0A94446-493F-4732-965A-8AE90B994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</p:spPr>
        <p:txBody>
          <a:bodyPr lIns="93171" tIns="46586" rIns="93171" bIns="46586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27016DFF-60B5-4965-A1E5-3E566B866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C98DEAB-6705-48D8-8C15-79F96829F87F}" type="slidenum">
              <a:rPr lang="en-US" altLang="en-US" sz="1200">
                <a:solidFill>
                  <a:srgbClr val="000000"/>
                </a:solidFill>
              </a:rPr>
              <a:pPr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1C388B02-D7B2-475D-AA1A-064AF2539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3612" cy="2627312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F866017E-17EA-4028-A4C5-969D8F4A0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</p:spPr>
        <p:txBody>
          <a:bodyPr lIns="93171" tIns="46586" rIns="93171" bIns="46586"/>
          <a:lstStyle/>
          <a:p>
            <a:r>
              <a:rPr lang="en-US" altLang="en-US"/>
              <a:t>String of pearls (protected lands) to protect the Plover River and the city’s drinking water: </a:t>
            </a:r>
          </a:p>
          <a:p>
            <a:r>
              <a:rPr lang="en-US" altLang="en-US"/>
              <a:t>City XC forested recreation area</a:t>
            </a:r>
          </a:p>
          <a:p>
            <a:r>
              <a:rPr lang="en-US" altLang="en-US"/>
              <a:t>Izaak Walton’s land for hunting and shooting sports</a:t>
            </a:r>
          </a:p>
          <a:p>
            <a:r>
              <a:rPr lang="en-US" altLang="en-US"/>
              <a:t>Boy scout camp with 100 year lease</a:t>
            </a:r>
          </a:p>
          <a:p>
            <a:r>
              <a:rPr lang="en-US" altLang="en-US"/>
              <a:t>Conservation easement on 60 acres on Jordan Pond, purchased by city and state stewardship funds</a:t>
            </a:r>
          </a:p>
          <a:p>
            <a:r>
              <a:rPr lang="en-US" altLang="en-US"/>
              <a:t>+ conservation zoning to prevent further residential development and septic tanks near river</a:t>
            </a:r>
          </a:p>
          <a:p>
            <a:endParaRPr lang="en-US" altLang="en-US"/>
          </a:p>
          <a:p>
            <a:r>
              <a:rPr lang="en-US" altLang="en-US"/>
              <a:t>Largely thanks to Tom Schrader, city parks director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comprehensive plan is meant to include community goals and be the guiding document. Zoning is one of the regulatory tools available to implement the plan.</a:t>
            </a:r>
          </a:p>
          <a:p>
            <a:endParaRPr lang="en-US"/>
          </a:p>
          <a:p>
            <a:r>
              <a:rPr lang="en-US" altLang="en-US">
                <a:cs typeface="Arial" panose="020B0604020202020204" pitchFamily="34" charset="0"/>
              </a:rPr>
              <a:t>http://innov8tiv.com/wp-content/uploads/2014/12/z50.jpg</a:t>
            </a:r>
          </a:p>
          <a:p>
            <a:r>
              <a:rPr lang="en-US" altLang="en-US">
                <a:cs typeface="Arial" panose="020B0604020202020204" pitchFamily="34" charset="0"/>
              </a:rPr>
              <a:t>https://burnett.uwex.edu/files/2010/09/Official_Mapping.pdf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839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8264" indent="-309806" defTabSz="1003839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44415" indent="-247498" defTabSz="1003839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42873" indent="-247498" defTabSz="1003839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41331" indent="-247498" defTabSz="1003839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739789" indent="-247498" defTabSz="100383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238247" indent="-247498" defTabSz="100383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36704" indent="-247498" defTabSz="100383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35162" indent="-247498" defTabSz="100383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DA5F2814-CC6B-4675-9447-CAF1C59CC4A2}" type="slidenum">
              <a:rPr lang="en-US" altLang="en-US">
                <a:solidFill>
                  <a:prstClr val="black"/>
                </a:solidFill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1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25-acre parcel shown is zoned for A1 Exclusive Agricultural, and has existing residential uses on the west and southeast sides. This parcel is also in Zone C of the Wellhead protection ordinance, and as such, any new unsewered industrial development requires approval of a special exception. 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current A1 zoning does not allow for the proposed use of mini-warehousing along with storage of approximately 40 portable storage containers and 40 dumpster that are rented out.  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Questions were </a:t>
            </a:r>
          </a:p>
          <a:p>
            <a:pPr algn="l"/>
            <a:r>
              <a:rPr lang="en-US" sz="1800" b="0" i="0" u="none" strike="noStrike" baseline="0" dirty="0">
                <a:latin typeface="Calibri-Light"/>
              </a:rPr>
              <a:t>1) The Town of Stockton Comprehensive Plan future land use map designates this parcel for L1</a:t>
            </a:r>
          </a:p>
          <a:p>
            <a:pPr algn="l"/>
            <a:r>
              <a:rPr lang="en-US" sz="1800" b="0" i="0" u="none" strike="noStrike" baseline="0" dirty="0">
                <a:latin typeface="Calibri-Light"/>
              </a:rPr>
              <a:t>Enterprise Agricultural, so the proposed rezoning is not consistent with that. Should the land use map be amended to change this parcel from </a:t>
            </a:r>
            <a:r>
              <a:rPr lang="en-US" sz="1800" b="0" i="0" u="none" strike="noStrike" baseline="0" dirty="0" err="1">
                <a:latin typeface="Calibri-Light"/>
              </a:rPr>
              <a:t>from</a:t>
            </a:r>
            <a:r>
              <a:rPr lang="en-US" sz="1800" b="0" i="0" u="none" strike="noStrike" baseline="0" dirty="0">
                <a:latin typeface="Calibri-Light"/>
              </a:rPr>
              <a:t> Agriculture to Industrial and Residential land uses?</a:t>
            </a:r>
          </a:p>
          <a:p>
            <a:pPr algn="l"/>
            <a:r>
              <a:rPr lang="en-US" sz="1800" b="0" i="0" u="none" strike="noStrike" baseline="0" dirty="0">
                <a:latin typeface="Calibri-Light"/>
              </a:rPr>
              <a:t>2) Should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this parcel be rezoned to Industrial zone, (plus R1 for the existing home and buildings)?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3) Should a special exception (conditional use) be granted for this industrial use in the wellhead protection zone?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From a county staff letter </a:t>
            </a:r>
            <a:r>
              <a:rPr lang="en-US" sz="1800" b="0" i="0" u="none" strike="sngStrike" baseline="0" dirty="0">
                <a:latin typeface="Times New Roman" panose="02020603050405020304" pitchFamily="18" charset="0"/>
              </a:rPr>
              <a:t>to the Portage County board of adjustment that would decide on the special exception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- It is important to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consider the land use practices that fall within the wellhead protection zones, as they can impact the municipal water quality, as well as neighboring wells.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 Groundwater in the area of the Stockton Road property is approximately 20 feet below the ground surface,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which is considered to be somewhat shallow and could be prone to groundwater contamination. 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When reviewing the proposed land use within the Wellhead Protection District C, three concerns for potential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contamination were identified with recommendations for how to address these concerns; 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1) how stormwater from impervious surfaces would be handled.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County LWCD would need to approve a stormwater plan that addresses concerns related to stormwater impacts on GW.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2) what if any potential toxic and/or hazardous materials may be allowed in storage units.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Propose </a:t>
            </a:r>
            <a:r>
              <a:rPr lang="en-US" sz="1800" b="1" i="0" u="none" strike="noStrike" baseline="0" dirty="0">
                <a:latin typeface="TimesNewRomanPSMT"/>
              </a:rPr>
              <a:t>“no hazardous and/or toxic materials be allowed to be stored in facilities” as a special exception condition.</a:t>
            </a:r>
            <a:endParaRPr lang="en-US" sz="1800" b="1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3) whether the washing of empty dumpsters and/or storage pods would occur on site.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Propose </a:t>
            </a:r>
            <a:r>
              <a:rPr lang="en-US" sz="1800" b="1" i="0" u="none" strike="noStrike" baseline="0" dirty="0">
                <a:latin typeface="TimesNewRomanPSMT"/>
              </a:rPr>
              <a:t>“no washing of empty containers or pods should occur on</a:t>
            </a:r>
          </a:p>
          <a:p>
            <a:pPr algn="l"/>
            <a:r>
              <a:rPr lang="en-US" sz="1800" b="1" i="0" u="none" strike="noStrike" baseline="0" dirty="0">
                <a:latin typeface="TimesNewRomanPSMT"/>
              </a:rPr>
              <a:t>premises” as a special exception condition.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4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Adams County comp zoning just north of Adams and Friendship. You see blocks or ag zoned land next to blocks of residential land that is typical. https://adams-county-wi.maps.arcgis.com/apps/webappviewer/index.html?id=75732dd4741b44a5b599ad197db17a1e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Dusty Grant is the Adams County ZA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https://propertybangalore555.wordpress.com/2015/05/15/zoning-regulations-some-terms-and-definitions/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05320">
              <a:defRPr/>
            </a:pPr>
            <a:fld id="{18AE9BF2-396A-4924-BFF4-7CF38AE9E44C}" type="slidenum">
              <a:rPr lang="en-US" altLang="en-US" sz="1400">
                <a:solidFill>
                  <a:srgbClr val="000000"/>
                </a:solidFill>
              </a:rPr>
              <a:pPr defTabSz="1005320">
                <a:defRPr/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https://propertybangalore555.wordpress.com/2015/05/15/zoning-regulations-some-terms-and-definitions/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05320">
              <a:defRPr/>
            </a:pPr>
            <a:fld id="{18AE9BF2-396A-4924-BFF4-7CF38AE9E44C}" type="slidenum">
              <a:rPr lang="en-US" altLang="en-US" sz="1400">
                <a:solidFill>
                  <a:srgbClr val="000000"/>
                </a:solidFill>
              </a:rPr>
              <a:pPr defTabSz="1005320">
                <a:defRPr/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3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from Kevin Masarik</a:t>
            </a:r>
          </a:p>
          <a:p>
            <a:endParaRPr lang="en-US" dirty="0"/>
          </a:p>
          <a:p>
            <a:r>
              <a:rPr lang="en-US" dirty="0"/>
              <a:t>Portage county well water quality 2017, page 15 at https://www.co.portage.wi.us/home/showpublisheddocument/21878/636797679878700000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PowerPoint https://nanopdf.com/download/nitrogen-and-groundwater-kevin-masarik_pdf</a:t>
            </a:r>
          </a:p>
          <a:p>
            <a:r>
              <a:rPr lang="en-US" dirty="0"/>
              <a:t>Video https://www.youtube.com/watch?v=2kN0VmvwLJ8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from Craig Conroy 12/30/21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65F5-C3F2-4A52-A272-16B3522C1D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3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50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8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4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7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8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1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2362203"/>
            <a:ext cx="3770313" cy="3724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4" y="2362203"/>
            <a:ext cx="3770312" cy="3724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ACA41-E565-4BCE-9BAC-F9B44C36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1"/>
            <a:ext cx="213077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6278-3180-49FA-ADED-B17F5E47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1"/>
            <a:ext cx="2897012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6A67D-7EF9-4E21-954B-B0458C6E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67" y="62420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BA2AA2DF-4C60-4CCD-B7C0-0D911C0C5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1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236737C-04AD-470F-B0BC-0B61FEE25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4A0AF6F-E32D-4F42-96AD-05CD2E1A5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2D9AA93-654C-4FCB-A3BD-963DEE6EC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C327-88F4-4A7F-BB53-621358766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2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0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06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954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02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957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62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5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1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4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7205" y="72593"/>
            <a:ext cx="660958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930400"/>
            <a:ext cx="7574915" cy="2232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KvtalyqjQAhWD44MKHWjOC9kQjRwIBw&amp;url=http://innov8tiv.com/lamudi-kenya-looks-impact-zoning-regulations/&amp;psig=AFQjCNEL5svsKAJGqMP8ePX1YnhSORP9Yw&amp;ust=14792243423690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0685-32B4-41BE-A06D-A8FFBCA81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Zoning as a tool in Groundwater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AEB5D-66CA-4DE4-BB88-3AE02D452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January 4, 2022</a:t>
            </a:r>
          </a:p>
          <a:p>
            <a:r>
              <a:rPr lang="en-US" dirty="0">
                <a:solidFill>
                  <a:schemeClr val="tx1"/>
                </a:solidFill>
              </a:rPr>
              <a:t>Central sands groundwater collaborative</a:t>
            </a:r>
          </a:p>
          <a:p>
            <a:r>
              <a:rPr lang="en-US" dirty="0">
                <a:solidFill>
                  <a:schemeClr val="tx1"/>
                </a:solidFill>
              </a:rPr>
              <a:t>Lynn Markham, land use specialist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E5091-7EA7-4D32-B292-F9FBBB5C7848}"/>
              </a:ext>
            </a:extLst>
          </p:cNvPr>
          <p:cNvSpPr/>
          <p:nvPr/>
        </p:nvSpPr>
        <p:spPr>
          <a:xfrm>
            <a:off x="6096000" y="5257800"/>
            <a:ext cx="2971800" cy="1510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Z:\CLUE LOGOs and Letterhead\2013 Approved Logos\CLUE extension logo (2013)\Center for Land Use Education Brand Extension - Horizontal (Jan 2013).jpg">
            <a:extLst>
              <a:ext uri="{FF2B5EF4-FFF2-40B4-BE49-F238E27FC236}">
                <a16:creationId xmlns:a16="http://schemas.microsoft.com/office/drawing/2014/main" id="{CFB420A2-9FA6-44DA-9220-F93047CD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38" y="5369070"/>
            <a:ext cx="2829261" cy="5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3CA10-0561-408A-8F33-A02EF3899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6019800"/>
            <a:ext cx="236982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31684" y="597325"/>
            <a:ext cx="7007433" cy="54698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/>
              <a:t>A zoning ordinance contains two parts:</a:t>
            </a:r>
          </a:p>
          <a:p>
            <a:pPr marL="0" indent="0">
              <a:buNone/>
            </a:pPr>
            <a:endParaRPr lang="en-US" altLang="en-US" sz="2133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C4D151DF-306A-43E4-AA80-0671CA28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" y="1368525"/>
            <a:ext cx="2465873" cy="23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89" u="sng" dirty="0"/>
              <a:t>Zoning Text</a:t>
            </a:r>
            <a:endParaRPr lang="en-US" altLang="en-US" sz="2133" dirty="0"/>
          </a:p>
          <a:p>
            <a:pPr eaLnBrk="1" hangingPunct="1"/>
            <a:r>
              <a:rPr lang="en-US" altLang="en-US" sz="2133" dirty="0"/>
              <a:t>purposes </a:t>
            </a:r>
          </a:p>
          <a:p>
            <a:pPr eaLnBrk="1" hangingPunct="1"/>
            <a:r>
              <a:rPr lang="en-US" altLang="en-US" sz="2133" dirty="0"/>
              <a:t>uses allowed in each district</a:t>
            </a:r>
          </a:p>
          <a:p>
            <a:pPr eaLnBrk="1" hangingPunct="1"/>
            <a:r>
              <a:rPr lang="en-US" altLang="en-US" sz="2133" dirty="0"/>
              <a:t>dimensional standards i.e. lot size, setbacks, etc.</a:t>
            </a:r>
          </a:p>
          <a:p>
            <a:pPr eaLnBrk="1" hangingPunct="1"/>
            <a:r>
              <a:rPr lang="en-US" altLang="en-US" sz="2133" dirty="0"/>
              <a:t>requirements related to parking, signage, landscaping, etc.</a:t>
            </a:r>
          </a:p>
          <a:p>
            <a:pPr marL="0" indent="0" eaLnBrk="1" hangingPunct="1">
              <a:buNone/>
            </a:pPr>
            <a:endParaRPr lang="en-US" altLang="en-US" sz="2489" dirty="0"/>
          </a:p>
        </p:txBody>
      </p:sp>
      <p:pic>
        <p:nvPicPr>
          <p:cNvPr id="12" name="Picture 5" descr="http://www.google.com/url?source=imglanding&amp;ct=img&amp;q=http://www.co.kenosha.wi.us/plandev/zone_permit/images/property_zoning.jpg&amp;sa=X&amp;ei=RWZWT-aRHeeUiQKxpMzeBw&amp;ved=0CAkQ8wc4GQ&amp;usg=AFQjCNFHvFKHQ9PaiNL6RQOXS0HJ8BLnrQ">
            <a:extLst>
              <a:ext uri="{FF2B5EF4-FFF2-40B4-BE49-F238E27FC236}">
                <a16:creationId xmlns:a16="http://schemas.microsoft.com/office/drawing/2014/main" id="{51A01079-D858-450E-9103-945185B6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/>
          <a:stretch>
            <a:fillRect/>
          </a:stretch>
        </p:blipFill>
        <p:spPr bwMode="auto">
          <a:xfrm>
            <a:off x="3138326" y="1405896"/>
            <a:ext cx="5328356" cy="14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building-envelope">
            <a:extLst>
              <a:ext uri="{FF2B5EF4-FFF2-40B4-BE49-F238E27FC236}">
                <a16:creationId xmlns:a16="http://schemas.microsoft.com/office/drawing/2014/main" id="{64566220-B187-431D-9DF4-C5C2704E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26" y="3018437"/>
            <a:ext cx="5317898" cy="35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5261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6467"/>
            <a:ext cx="7460229" cy="1016000"/>
          </a:xfrm>
        </p:spPr>
        <p:txBody>
          <a:bodyPr/>
          <a:lstStyle/>
          <a:p>
            <a:pPr algn="l" eaLnBrk="1" hangingPunct="1"/>
            <a:r>
              <a:rPr lang="en-US" altLang="en-US"/>
              <a:t>Uses for each district:</a:t>
            </a:r>
          </a:p>
        </p:txBody>
      </p:sp>
      <p:sp>
        <p:nvSpPr>
          <p:cNvPr id="167939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914400" y="1493830"/>
            <a:ext cx="2302933" cy="4605867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Permitted Use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2133" dirty="0">
                <a:latin typeface="Calibri" panose="020F0502020204030204" pitchFamily="34" charset="0"/>
                <a:cs typeface="Calibri" panose="020F0502020204030204" pitchFamily="34" charset="0"/>
              </a:rPr>
              <a:t>Use is listed and </a:t>
            </a:r>
            <a:r>
              <a:rPr lang="en-US" altLang="zh-CN" sz="2133" u="sng" dirty="0">
                <a:latin typeface="Calibri" panose="020F0502020204030204" pitchFamily="34" charset="0"/>
                <a:cs typeface="Calibri" panose="020F0502020204030204" pitchFamily="34" charset="0"/>
              </a:rPr>
              <a:t>allowed by right</a:t>
            </a:r>
            <a:r>
              <a:rPr lang="en-US" altLang="zh-CN" sz="2133" dirty="0">
                <a:latin typeface="Calibri" panose="020F0502020204030204" pitchFamily="34" charset="0"/>
                <a:cs typeface="Calibri" panose="020F0502020204030204" pitchFamily="34" charset="0"/>
              </a:rPr>
              <a:t>   in all  parts of the zoning district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1778" dirty="0">
                <a:latin typeface="Calibri" panose="020F0502020204030204" pitchFamily="34" charset="0"/>
                <a:cs typeface="Calibri" panose="020F0502020204030204" pitchFamily="34" charset="0"/>
              </a:rPr>
              <a:t>Granted by zoning administrator</a:t>
            </a:r>
            <a:endParaRPr lang="en-US" altLang="zh-CN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4648201"/>
            <a:ext cx="7595696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90EF9E-0AAB-4668-9062-9FEBA013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6091"/>
            <a:ext cx="2573868" cy="46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2844" dirty="0">
                <a:solidFill>
                  <a:srgbClr val="FFC000"/>
                </a:solidFill>
                <a:latin typeface="Calibri"/>
                <a:ea typeface="宋体" panose="02010600030101010101" pitchFamily="2" charset="-122"/>
              </a:rPr>
              <a:t>Conditional Use </a:t>
            </a:r>
            <a:endParaRPr lang="en-US" altLang="zh-CN" sz="2489" dirty="0">
              <a:solidFill>
                <a:srgbClr val="FFC000"/>
              </a:solidFill>
              <a:latin typeface="Calibri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2133" dirty="0">
                <a:latin typeface="Calibri"/>
                <a:ea typeface="宋体" panose="02010600030101010101" pitchFamily="2" charset="-122"/>
              </a:rPr>
              <a:t>Use is listed for the district and </a:t>
            </a:r>
            <a:r>
              <a:rPr lang="en-US" altLang="zh-CN" sz="2133" u="sng" dirty="0">
                <a:latin typeface="Calibri"/>
                <a:ea typeface="宋体" panose="02010600030101010101" pitchFamily="2" charset="-122"/>
              </a:rPr>
              <a:t>may be allowed</a:t>
            </a:r>
            <a:r>
              <a:rPr lang="en-US" altLang="zh-CN" sz="2133" dirty="0">
                <a:latin typeface="Calibri"/>
                <a:ea typeface="宋体" panose="02010600030101010101" pitchFamily="2" charset="-122"/>
              </a:rPr>
              <a:t> if suited to the location      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1778" dirty="0">
                <a:latin typeface="Calibri"/>
                <a:ea typeface="宋体" panose="02010600030101010101" pitchFamily="2" charset="-122"/>
              </a:rPr>
              <a:t>Decided by zoning board, plan commission, or governing body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511602-3821-47CF-BAD4-F3D8097B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040" y="1526091"/>
            <a:ext cx="2600960" cy="46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2844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Prohibited Use</a:t>
            </a:r>
            <a:r>
              <a:rPr lang="en-US" altLang="zh-CN" sz="2489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2133" dirty="0">
                <a:latin typeface="Calibri"/>
                <a:ea typeface="宋体" panose="02010600030101010101" pitchFamily="2" charset="-122"/>
              </a:rPr>
              <a:t>Use is </a:t>
            </a:r>
            <a:r>
              <a:rPr lang="en-US" altLang="zh-CN" sz="2133" u="sng" dirty="0">
                <a:latin typeface="Calibri"/>
                <a:ea typeface="宋体" panose="02010600030101010101" pitchFamily="2" charset="-122"/>
              </a:rPr>
              <a:t>not listed</a:t>
            </a:r>
            <a:r>
              <a:rPr lang="en-US" altLang="zh-CN" sz="2133" dirty="0">
                <a:latin typeface="Calibri"/>
                <a:ea typeface="宋体" panose="02010600030101010101" pitchFamily="2" charset="-122"/>
              </a:rPr>
              <a:t> for the district or is </a:t>
            </a:r>
            <a:r>
              <a:rPr lang="en-US" altLang="zh-CN" sz="2133" u="sng" dirty="0">
                <a:latin typeface="Calibri"/>
                <a:ea typeface="宋体" panose="02010600030101010101" pitchFamily="2" charset="-122"/>
              </a:rPr>
              <a:t>expressly prohibited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en-US" altLang="zh-CN" sz="1333" u="sng" dirty="0">
              <a:latin typeface="Calibri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1778" dirty="0">
                <a:latin typeface="Calibri"/>
                <a:ea typeface="宋体" panose="02010600030101010101" pitchFamily="2" charset="-122"/>
              </a:rPr>
              <a:t>May apply for rezone or use variance, if allowed</a:t>
            </a:r>
          </a:p>
        </p:txBody>
      </p:sp>
    </p:spTree>
    <p:extLst>
      <p:ext uri="{BB962C8B-B14F-4D97-AF65-F5344CB8AC3E}">
        <p14:creationId xmlns:p14="http://schemas.microsoft.com/office/powerpoint/2010/main" val="380868492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5E5B-D987-4E65-A928-EDCFD85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640C1-321E-48ED-8991-9D75BEE9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37C03-9C00-4B46-8650-2B7AFC6D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1" y="2030590"/>
            <a:ext cx="8201917" cy="40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E842-5950-428F-9051-DDE50D64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00" y="280962"/>
            <a:ext cx="6393486" cy="1264873"/>
          </a:xfrm>
        </p:spPr>
        <p:txBody>
          <a:bodyPr>
            <a:normAutofit/>
          </a:bodyPr>
          <a:lstStyle/>
          <a:p>
            <a:r>
              <a:rPr lang="en-US" sz="2500" dirty="0"/>
              <a:t>Different crops leach different amounts of Nitrogen to groundwater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DE54E-DC1F-476A-BF89-076261397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3" y="2733764"/>
            <a:ext cx="8157140" cy="36503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0C710-0DF9-455F-8CD8-20099ABD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6" y="1650420"/>
            <a:ext cx="7042593" cy="998032"/>
          </a:xfrm>
        </p:spPr>
        <p:txBody>
          <a:bodyPr>
            <a:noAutofit/>
          </a:bodyPr>
          <a:lstStyle/>
          <a:p>
            <a:r>
              <a:rPr lang="en-US" sz="1800" dirty="0"/>
              <a:t>Ag zoning districts do </a:t>
            </a:r>
            <a:r>
              <a:rPr lang="en-US" sz="1800" u="sng" dirty="0"/>
              <a:t>not</a:t>
            </a:r>
            <a:r>
              <a:rPr lang="en-US" sz="1800" dirty="0"/>
              <a:t> differentiate based on how much nitrogen is leached to groundwater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2B291-71F3-47C2-8A60-B7E9DC3A6F1E}"/>
              </a:ext>
            </a:extLst>
          </p:cNvPr>
          <p:cNvSpPr txBox="1"/>
          <p:nvPr/>
        </p:nvSpPr>
        <p:spPr>
          <a:xfrm>
            <a:off x="7724633" y="5832955"/>
            <a:ext cx="141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Sandy soils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C18DB1-4136-47DF-B444-1DBC7DD9DFEB}"/>
              </a:ext>
            </a:extLst>
          </p:cNvPr>
          <p:cNvSpPr/>
          <p:nvPr/>
        </p:nvSpPr>
        <p:spPr>
          <a:xfrm>
            <a:off x="7829673" y="4057790"/>
            <a:ext cx="811914" cy="16011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3E85B-6277-4DD8-B2B2-913BD7E54266}"/>
              </a:ext>
            </a:extLst>
          </p:cNvPr>
          <p:cNvSpPr txBox="1"/>
          <p:nvPr/>
        </p:nvSpPr>
        <p:spPr>
          <a:xfrm>
            <a:off x="5178056" y="6488668"/>
            <a:ext cx="380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 Masarik, Groundwater Specialist</a:t>
            </a:r>
          </a:p>
        </p:txBody>
      </p:sp>
    </p:spTree>
    <p:extLst>
      <p:ext uri="{BB962C8B-B14F-4D97-AF65-F5344CB8AC3E}">
        <p14:creationId xmlns:p14="http://schemas.microsoft.com/office/powerpoint/2010/main" val="25533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991" y="577672"/>
            <a:ext cx="6605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Comparing </a:t>
            </a:r>
            <a:r>
              <a:rPr dirty="0"/>
              <a:t>Land-use</a:t>
            </a:r>
            <a:r>
              <a:rPr spc="-40" dirty="0"/>
              <a:t> </a:t>
            </a:r>
            <a:r>
              <a:rPr spc="-5" dirty="0"/>
              <a:t>Impacts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8287" y="2662301"/>
          <a:ext cx="8591550" cy="1911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39">
                <a:tc gridSpan="2">
                  <a:txBody>
                    <a:bodyPr/>
                    <a:lstStyle/>
                    <a:p>
                      <a:pPr marL="4192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Corn</a:t>
                      </a:r>
                      <a:r>
                        <a:rPr sz="1950" baseline="25641" dirty="0">
                          <a:latin typeface="Calibri"/>
                          <a:cs typeface="Calibri"/>
                        </a:rPr>
                        <a:t>1</a:t>
                      </a:r>
                      <a:endParaRPr sz="1950" baseline="25641">
                        <a:latin typeface="Calibri"/>
                        <a:cs typeface="Calibri"/>
                      </a:endParaRPr>
                    </a:p>
                    <a:p>
                      <a:pPr marL="41910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(per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acre)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Prairie</a:t>
                      </a:r>
                      <a:r>
                        <a:rPr sz="1950" spc="-7" baseline="25641" dirty="0">
                          <a:latin typeface="Calibri"/>
                          <a:cs typeface="Calibri"/>
                        </a:rPr>
                        <a:t>1</a:t>
                      </a:r>
                      <a:endParaRPr sz="1950" baseline="25641" dirty="0">
                        <a:latin typeface="Calibri"/>
                        <a:cs typeface="Calibri"/>
                      </a:endParaRPr>
                    </a:p>
                    <a:p>
                      <a:pPr marL="183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(per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acre)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Septic</a:t>
                      </a:r>
                      <a:r>
                        <a:rPr sz="20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50" spc="22" baseline="25641" dirty="0">
                          <a:latin typeface="Calibri"/>
                          <a:cs typeface="Calibri"/>
                        </a:rPr>
                        <a:t>2</a:t>
                      </a:r>
                      <a:endParaRPr sz="1950" baseline="25641">
                        <a:latin typeface="Calibri"/>
                        <a:cs typeface="Calibri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System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4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Nitrogen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Inputs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(lb)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3234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1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20-25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Nitrogen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Leaching Loss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(lb)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4864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0.04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16-20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Amount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lost to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leaching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4864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80-90</a:t>
                      </a:r>
                    </a:p>
                  </a:txBody>
                  <a:tcPr marL="0" marR="0" marT="317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015866" y="6421932"/>
            <a:ext cx="4523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0" lvl="0" indent="-1130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125730" algn="l"/>
              </a:tabLst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from Masarik, Economic Optimum Rate on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silt-loam soil,</a:t>
            </a:r>
            <a:r>
              <a:rPr kumimoji="0" sz="1200" b="0" i="1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5095" marR="0" lvl="0" indent="-1130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125730" algn="l"/>
              </a:tabLst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from </a:t>
            </a:r>
            <a:r>
              <a:rPr kumimoji="0" sz="12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Tri-State </a:t>
            </a:r>
            <a:r>
              <a:rPr kumimoji="0" sz="12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Water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 Council,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2005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200" b="0" i="1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EPA</a:t>
            </a:r>
            <a:r>
              <a:rPr kumimoji="0" sz="12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625/R-00/008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1000" y="3733800"/>
            <a:ext cx="4953000" cy="500380"/>
          </a:xfrm>
          <a:custGeom>
            <a:avLst/>
            <a:gdLst/>
            <a:ahLst/>
            <a:cxnLst/>
            <a:rect l="l" t="t" r="r" b="b"/>
            <a:pathLst>
              <a:path w="4953000" h="500379">
                <a:moveTo>
                  <a:pt x="0" y="250062"/>
                </a:moveTo>
                <a:lnTo>
                  <a:pt x="29996" y="211009"/>
                </a:lnTo>
                <a:lnTo>
                  <a:pt x="75631" y="188467"/>
                </a:lnTo>
                <a:lnTo>
                  <a:pt x="116965" y="173871"/>
                </a:lnTo>
                <a:lnTo>
                  <a:pt x="166689" y="159654"/>
                </a:lnTo>
                <a:lnTo>
                  <a:pt x="224514" y="145846"/>
                </a:lnTo>
                <a:lnTo>
                  <a:pt x="290149" y="132476"/>
                </a:lnTo>
                <a:lnTo>
                  <a:pt x="363305" y="119572"/>
                </a:lnTo>
                <a:lnTo>
                  <a:pt x="402612" y="113305"/>
                </a:lnTo>
                <a:lnTo>
                  <a:pt x="443690" y="107166"/>
                </a:lnTo>
                <a:lnTo>
                  <a:pt x="486504" y="101157"/>
                </a:lnTo>
                <a:lnTo>
                  <a:pt x="531016" y="95284"/>
                </a:lnTo>
                <a:lnTo>
                  <a:pt x="577191" y="89550"/>
                </a:lnTo>
                <a:lnTo>
                  <a:pt x="624992" y="83958"/>
                </a:lnTo>
                <a:lnTo>
                  <a:pt x="674383" y="78511"/>
                </a:lnTo>
                <a:lnTo>
                  <a:pt x="725328" y="73215"/>
                </a:lnTo>
                <a:lnTo>
                  <a:pt x="777791" y="68072"/>
                </a:lnTo>
                <a:lnTo>
                  <a:pt x="831734" y="63086"/>
                </a:lnTo>
                <a:lnTo>
                  <a:pt x="887123" y="58260"/>
                </a:lnTo>
                <a:lnTo>
                  <a:pt x="943921" y="53599"/>
                </a:lnTo>
                <a:lnTo>
                  <a:pt x="1002091" y="49105"/>
                </a:lnTo>
                <a:lnTo>
                  <a:pt x="1061597" y="44783"/>
                </a:lnTo>
                <a:lnTo>
                  <a:pt x="1122403" y="40637"/>
                </a:lnTo>
                <a:lnTo>
                  <a:pt x="1184473" y="36669"/>
                </a:lnTo>
                <a:lnTo>
                  <a:pt x="1247771" y="32884"/>
                </a:lnTo>
                <a:lnTo>
                  <a:pt x="1312259" y="29285"/>
                </a:lnTo>
                <a:lnTo>
                  <a:pt x="1377903" y="25875"/>
                </a:lnTo>
                <a:lnTo>
                  <a:pt x="1444665" y="22659"/>
                </a:lnTo>
                <a:lnTo>
                  <a:pt x="1512510" y="19641"/>
                </a:lnTo>
                <a:lnTo>
                  <a:pt x="1581401" y="16823"/>
                </a:lnTo>
                <a:lnTo>
                  <a:pt x="1651302" y="14210"/>
                </a:lnTo>
                <a:lnTo>
                  <a:pt x="1722177" y="11804"/>
                </a:lnTo>
                <a:lnTo>
                  <a:pt x="1793989" y="9611"/>
                </a:lnTo>
                <a:lnTo>
                  <a:pt x="1866702" y="7632"/>
                </a:lnTo>
                <a:lnTo>
                  <a:pt x="1940280" y="5873"/>
                </a:lnTo>
                <a:lnTo>
                  <a:pt x="2014687" y="4337"/>
                </a:lnTo>
                <a:lnTo>
                  <a:pt x="2089886" y="3027"/>
                </a:lnTo>
                <a:lnTo>
                  <a:pt x="2165841" y="1947"/>
                </a:lnTo>
                <a:lnTo>
                  <a:pt x="2242517" y="1100"/>
                </a:lnTo>
                <a:lnTo>
                  <a:pt x="2319876" y="491"/>
                </a:lnTo>
                <a:lnTo>
                  <a:pt x="2397882" y="123"/>
                </a:lnTo>
                <a:lnTo>
                  <a:pt x="2476500" y="0"/>
                </a:lnTo>
                <a:lnTo>
                  <a:pt x="2555117" y="123"/>
                </a:lnTo>
                <a:lnTo>
                  <a:pt x="2633123" y="491"/>
                </a:lnTo>
                <a:lnTo>
                  <a:pt x="2710482" y="1100"/>
                </a:lnTo>
                <a:lnTo>
                  <a:pt x="2787158" y="1947"/>
                </a:lnTo>
                <a:lnTo>
                  <a:pt x="2863113" y="3027"/>
                </a:lnTo>
                <a:lnTo>
                  <a:pt x="2938312" y="4337"/>
                </a:lnTo>
                <a:lnTo>
                  <a:pt x="3012719" y="5873"/>
                </a:lnTo>
                <a:lnTo>
                  <a:pt x="3086297" y="7632"/>
                </a:lnTo>
                <a:lnTo>
                  <a:pt x="3159010" y="9611"/>
                </a:lnTo>
                <a:lnTo>
                  <a:pt x="3230822" y="11804"/>
                </a:lnTo>
                <a:lnTo>
                  <a:pt x="3301697" y="14210"/>
                </a:lnTo>
                <a:lnTo>
                  <a:pt x="3371598" y="16823"/>
                </a:lnTo>
                <a:lnTo>
                  <a:pt x="3440489" y="19641"/>
                </a:lnTo>
                <a:lnTo>
                  <a:pt x="3508334" y="22659"/>
                </a:lnTo>
                <a:lnTo>
                  <a:pt x="3575096" y="25875"/>
                </a:lnTo>
                <a:lnTo>
                  <a:pt x="3640740" y="29285"/>
                </a:lnTo>
                <a:lnTo>
                  <a:pt x="3705228" y="32884"/>
                </a:lnTo>
                <a:lnTo>
                  <a:pt x="3768526" y="36669"/>
                </a:lnTo>
                <a:lnTo>
                  <a:pt x="3830596" y="40637"/>
                </a:lnTo>
                <a:lnTo>
                  <a:pt x="3891402" y="44783"/>
                </a:lnTo>
                <a:lnTo>
                  <a:pt x="3950908" y="49105"/>
                </a:lnTo>
                <a:lnTo>
                  <a:pt x="4009078" y="53599"/>
                </a:lnTo>
                <a:lnTo>
                  <a:pt x="4065876" y="58260"/>
                </a:lnTo>
                <a:lnTo>
                  <a:pt x="4121265" y="63086"/>
                </a:lnTo>
                <a:lnTo>
                  <a:pt x="4175208" y="68072"/>
                </a:lnTo>
                <a:lnTo>
                  <a:pt x="4227671" y="73215"/>
                </a:lnTo>
                <a:lnTo>
                  <a:pt x="4278616" y="78511"/>
                </a:lnTo>
                <a:lnTo>
                  <a:pt x="4328007" y="83958"/>
                </a:lnTo>
                <a:lnTo>
                  <a:pt x="4375808" y="89550"/>
                </a:lnTo>
                <a:lnTo>
                  <a:pt x="4421983" y="95284"/>
                </a:lnTo>
                <a:lnTo>
                  <a:pt x="4466495" y="101157"/>
                </a:lnTo>
                <a:lnTo>
                  <a:pt x="4509309" y="107166"/>
                </a:lnTo>
                <a:lnTo>
                  <a:pt x="4550387" y="113305"/>
                </a:lnTo>
                <a:lnTo>
                  <a:pt x="4589694" y="119572"/>
                </a:lnTo>
                <a:lnTo>
                  <a:pt x="4662850" y="132476"/>
                </a:lnTo>
                <a:lnTo>
                  <a:pt x="4728485" y="145846"/>
                </a:lnTo>
                <a:lnTo>
                  <a:pt x="4786310" y="159654"/>
                </a:lnTo>
                <a:lnTo>
                  <a:pt x="4836034" y="173871"/>
                </a:lnTo>
                <a:lnTo>
                  <a:pt x="4877368" y="188467"/>
                </a:lnTo>
                <a:lnTo>
                  <a:pt x="4923003" y="211009"/>
                </a:lnTo>
                <a:lnTo>
                  <a:pt x="4951775" y="242121"/>
                </a:lnTo>
                <a:lnTo>
                  <a:pt x="4953000" y="250062"/>
                </a:lnTo>
                <a:lnTo>
                  <a:pt x="4951775" y="257997"/>
                </a:lnTo>
                <a:lnTo>
                  <a:pt x="4923003" y="289086"/>
                </a:lnTo>
                <a:lnTo>
                  <a:pt x="4877368" y="311616"/>
                </a:lnTo>
                <a:lnTo>
                  <a:pt x="4836034" y="326206"/>
                </a:lnTo>
                <a:lnTo>
                  <a:pt x="4786310" y="340419"/>
                </a:lnTo>
                <a:lnTo>
                  <a:pt x="4728485" y="354224"/>
                </a:lnTo>
                <a:lnTo>
                  <a:pt x="4662850" y="367593"/>
                </a:lnTo>
                <a:lnTo>
                  <a:pt x="4589694" y="380496"/>
                </a:lnTo>
                <a:lnTo>
                  <a:pt x="4550387" y="386764"/>
                </a:lnTo>
                <a:lnTo>
                  <a:pt x="4509309" y="392904"/>
                </a:lnTo>
                <a:lnTo>
                  <a:pt x="4466495" y="398913"/>
                </a:lnTo>
                <a:lnTo>
                  <a:pt x="4421983" y="404787"/>
                </a:lnTo>
                <a:lnTo>
                  <a:pt x="4375808" y="410523"/>
                </a:lnTo>
                <a:lnTo>
                  <a:pt x="4328007" y="416116"/>
                </a:lnTo>
                <a:lnTo>
                  <a:pt x="4278616" y="421564"/>
                </a:lnTo>
                <a:lnTo>
                  <a:pt x="4227671" y="426862"/>
                </a:lnTo>
                <a:lnTo>
                  <a:pt x="4175208" y="432007"/>
                </a:lnTo>
                <a:lnTo>
                  <a:pt x="4121265" y="436996"/>
                </a:lnTo>
                <a:lnTo>
                  <a:pt x="4065876" y="441823"/>
                </a:lnTo>
                <a:lnTo>
                  <a:pt x="4009078" y="446487"/>
                </a:lnTo>
                <a:lnTo>
                  <a:pt x="3950908" y="450983"/>
                </a:lnTo>
                <a:lnTo>
                  <a:pt x="3891402" y="455307"/>
                </a:lnTo>
                <a:lnTo>
                  <a:pt x="3830596" y="459456"/>
                </a:lnTo>
                <a:lnTo>
                  <a:pt x="3768526" y="463426"/>
                </a:lnTo>
                <a:lnTo>
                  <a:pt x="3705228" y="467214"/>
                </a:lnTo>
                <a:lnTo>
                  <a:pt x="3640740" y="470815"/>
                </a:lnTo>
                <a:lnTo>
                  <a:pt x="3575096" y="474227"/>
                </a:lnTo>
                <a:lnTo>
                  <a:pt x="3508334" y="477445"/>
                </a:lnTo>
                <a:lnTo>
                  <a:pt x="3440489" y="480466"/>
                </a:lnTo>
                <a:lnTo>
                  <a:pt x="3371598" y="483286"/>
                </a:lnTo>
                <a:lnTo>
                  <a:pt x="3301697" y="485902"/>
                </a:lnTo>
                <a:lnTo>
                  <a:pt x="3230822" y="488309"/>
                </a:lnTo>
                <a:lnTo>
                  <a:pt x="3159010" y="490505"/>
                </a:lnTo>
                <a:lnTo>
                  <a:pt x="3086297" y="492485"/>
                </a:lnTo>
                <a:lnTo>
                  <a:pt x="3012719" y="494246"/>
                </a:lnTo>
                <a:lnTo>
                  <a:pt x="2938312" y="495784"/>
                </a:lnTo>
                <a:lnTo>
                  <a:pt x="2863113" y="497095"/>
                </a:lnTo>
                <a:lnTo>
                  <a:pt x="2787158" y="498176"/>
                </a:lnTo>
                <a:lnTo>
                  <a:pt x="2710482" y="499024"/>
                </a:lnTo>
                <a:lnTo>
                  <a:pt x="2633123" y="499633"/>
                </a:lnTo>
                <a:lnTo>
                  <a:pt x="2555117" y="500002"/>
                </a:lnTo>
                <a:lnTo>
                  <a:pt x="2476500" y="500125"/>
                </a:lnTo>
                <a:lnTo>
                  <a:pt x="2397882" y="500002"/>
                </a:lnTo>
                <a:lnTo>
                  <a:pt x="2319876" y="499633"/>
                </a:lnTo>
                <a:lnTo>
                  <a:pt x="2242517" y="499024"/>
                </a:lnTo>
                <a:lnTo>
                  <a:pt x="2165841" y="498176"/>
                </a:lnTo>
                <a:lnTo>
                  <a:pt x="2089886" y="497095"/>
                </a:lnTo>
                <a:lnTo>
                  <a:pt x="2014687" y="495784"/>
                </a:lnTo>
                <a:lnTo>
                  <a:pt x="1940280" y="494246"/>
                </a:lnTo>
                <a:lnTo>
                  <a:pt x="1866702" y="492485"/>
                </a:lnTo>
                <a:lnTo>
                  <a:pt x="1793989" y="490505"/>
                </a:lnTo>
                <a:lnTo>
                  <a:pt x="1722177" y="488309"/>
                </a:lnTo>
                <a:lnTo>
                  <a:pt x="1651302" y="485902"/>
                </a:lnTo>
                <a:lnTo>
                  <a:pt x="1581401" y="483286"/>
                </a:lnTo>
                <a:lnTo>
                  <a:pt x="1512510" y="480466"/>
                </a:lnTo>
                <a:lnTo>
                  <a:pt x="1444665" y="477445"/>
                </a:lnTo>
                <a:lnTo>
                  <a:pt x="1377903" y="474227"/>
                </a:lnTo>
                <a:lnTo>
                  <a:pt x="1312259" y="470815"/>
                </a:lnTo>
                <a:lnTo>
                  <a:pt x="1247771" y="467214"/>
                </a:lnTo>
                <a:lnTo>
                  <a:pt x="1184473" y="463426"/>
                </a:lnTo>
                <a:lnTo>
                  <a:pt x="1122403" y="459456"/>
                </a:lnTo>
                <a:lnTo>
                  <a:pt x="1061597" y="455307"/>
                </a:lnTo>
                <a:lnTo>
                  <a:pt x="1002091" y="450983"/>
                </a:lnTo>
                <a:lnTo>
                  <a:pt x="943921" y="446487"/>
                </a:lnTo>
                <a:lnTo>
                  <a:pt x="887123" y="441823"/>
                </a:lnTo>
                <a:lnTo>
                  <a:pt x="831734" y="436996"/>
                </a:lnTo>
                <a:lnTo>
                  <a:pt x="777791" y="432007"/>
                </a:lnTo>
                <a:lnTo>
                  <a:pt x="725328" y="426862"/>
                </a:lnTo>
                <a:lnTo>
                  <a:pt x="674383" y="421564"/>
                </a:lnTo>
                <a:lnTo>
                  <a:pt x="624992" y="416116"/>
                </a:lnTo>
                <a:lnTo>
                  <a:pt x="577191" y="410523"/>
                </a:lnTo>
                <a:lnTo>
                  <a:pt x="531016" y="404787"/>
                </a:lnTo>
                <a:lnTo>
                  <a:pt x="486504" y="398913"/>
                </a:lnTo>
                <a:lnTo>
                  <a:pt x="443690" y="392904"/>
                </a:lnTo>
                <a:lnTo>
                  <a:pt x="402612" y="386764"/>
                </a:lnTo>
                <a:lnTo>
                  <a:pt x="363305" y="380496"/>
                </a:lnTo>
                <a:lnTo>
                  <a:pt x="290149" y="367593"/>
                </a:lnTo>
                <a:lnTo>
                  <a:pt x="224514" y="354224"/>
                </a:lnTo>
                <a:lnTo>
                  <a:pt x="166689" y="340419"/>
                </a:lnTo>
                <a:lnTo>
                  <a:pt x="116965" y="326206"/>
                </a:lnTo>
                <a:lnTo>
                  <a:pt x="75631" y="311616"/>
                </a:lnTo>
                <a:lnTo>
                  <a:pt x="29996" y="289086"/>
                </a:lnTo>
                <a:lnTo>
                  <a:pt x="1224" y="257997"/>
                </a:lnTo>
                <a:lnTo>
                  <a:pt x="0" y="250062"/>
                </a:lnTo>
                <a:close/>
              </a:path>
            </a:pathLst>
          </a:custGeom>
          <a:ln w="381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906B29-AF6A-43B0-BF59-DB17E677AA72}"/>
              </a:ext>
            </a:extLst>
          </p:cNvPr>
          <p:cNvSpPr/>
          <p:nvPr/>
        </p:nvSpPr>
        <p:spPr>
          <a:xfrm>
            <a:off x="5865876" y="2646222"/>
            <a:ext cx="1275588" cy="776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44763-B826-47E3-BA45-ED97FBBB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6" y="148856"/>
            <a:ext cx="8921897" cy="50185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6C37-7A86-4976-9B83-DC62EF90D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53" y="5375459"/>
            <a:ext cx="7429499" cy="1333685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 crops on the same soil have different rates of nitrate leaching that vary from year to year based on fertilizer inputs, yield, and weather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itrate leaching below the same crop can vary depending on soil type and location in the state</a:t>
            </a:r>
          </a:p>
          <a:p>
            <a:r>
              <a:rPr lang="en-US" sz="1800" dirty="0">
                <a:latin typeface="Calibri" panose="020F0502020204030204" pitchFamily="34" charset="0"/>
              </a:rPr>
              <a:t>Zoning doesn’t determine which crops are grown. 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LWCD and FSA offices can affect this topic.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0DE1-E456-4AEE-8120-172D6D4FD2A1}"/>
              </a:ext>
            </a:extLst>
          </p:cNvPr>
          <p:cNvSpPr txBox="1"/>
          <p:nvPr/>
        </p:nvSpPr>
        <p:spPr>
          <a:xfrm>
            <a:off x="2852928" y="6488668"/>
            <a:ext cx="6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 Masarik, Groundwater Specialist, send PowerPoint and video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41AEE-54D0-46BD-88A8-1FCEBA9C769A}"/>
              </a:ext>
            </a:extLst>
          </p:cNvPr>
          <p:cNvSpPr txBox="1"/>
          <p:nvPr/>
        </p:nvSpPr>
        <p:spPr>
          <a:xfrm>
            <a:off x="2621280" y="4709160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65516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805-8FF4-49DD-A49F-DC462CF6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67" y="618518"/>
            <a:ext cx="3560316" cy="1478570"/>
          </a:xfrm>
        </p:spPr>
        <p:txBody>
          <a:bodyPr>
            <a:normAutofit/>
          </a:bodyPr>
          <a:lstStyle/>
          <a:p>
            <a:r>
              <a:rPr lang="en-US" sz="3100" dirty="0"/>
              <a:t>limited residential allowed in a-1 zoning districts</a:t>
            </a:r>
          </a:p>
        </p:txBody>
      </p:sp>
      <p:sp>
        <p:nvSpPr>
          <p:cNvPr id="9" name="Round Diagonal Corner Rectangle 9">
            <a:extLst>
              <a:ext uri="{FF2B5EF4-FFF2-40B4-BE49-F238E27FC236}">
                <a16:creationId xmlns:a16="http://schemas.microsoft.com/office/drawing/2014/main" id="{14436AD2-BD0F-4545-B2E9-06007B35B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2" y="808057"/>
            <a:ext cx="3964782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B5E783-1952-4F60-BD4F-5671116B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217" y="871800"/>
            <a:ext cx="3815199" cy="5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E6A4-BD2E-4158-9D9A-723344C0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67" y="2249487"/>
            <a:ext cx="3560316" cy="3541714"/>
          </a:xfrm>
        </p:spPr>
        <p:txBody>
          <a:bodyPr>
            <a:normAutofit/>
          </a:bodyPr>
          <a:lstStyle/>
          <a:p>
            <a:r>
              <a:rPr lang="en-US"/>
              <a:t>Farmland preservation</a:t>
            </a:r>
          </a:p>
          <a:p>
            <a:r>
              <a:rPr lang="en-US"/>
              <a:t>Fewer </a:t>
            </a:r>
            <a:r>
              <a:rPr lang="en-US" u="sng"/>
              <a:t>new</a:t>
            </a:r>
            <a:r>
              <a:rPr lang="en-US"/>
              <a:t> residential lots in A-1 zoning districts which may have high nitrate levels</a:t>
            </a:r>
          </a:p>
        </p:txBody>
      </p:sp>
    </p:spTree>
    <p:extLst>
      <p:ext uri="{BB962C8B-B14F-4D97-AF65-F5344CB8AC3E}">
        <p14:creationId xmlns:p14="http://schemas.microsoft.com/office/powerpoint/2010/main" val="184260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FCD5-58C8-49CD-B32D-6352BA98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618518"/>
            <a:ext cx="7602140" cy="1478570"/>
          </a:xfrm>
        </p:spPr>
        <p:txBody>
          <a:bodyPr>
            <a:normAutofit/>
          </a:bodyPr>
          <a:lstStyle/>
          <a:p>
            <a:r>
              <a:rPr lang="en-US" sz="3600" dirty="0"/>
              <a:t>Survey results</a:t>
            </a:r>
            <a:br>
              <a:rPr lang="en-US" sz="3600" dirty="0"/>
            </a:br>
            <a:r>
              <a:rPr lang="en-US" sz="2400" cap="none" dirty="0"/>
              <a:t>Limiting </a:t>
            </a:r>
            <a:r>
              <a:rPr lang="en-US" sz="2400" u="sng" cap="none" dirty="0"/>
              <a:t>new</a:t>
            </a:r>
            <a:r>
              <a:rPr lang="en-US" sz="2400" cap="none" dirty="0"/>
              <a:t> residential lots where drinking water is not safe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CC11A-9C5C-4AC2-AFFE-8BA076064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9" y="2435306"/>
            <a:ext cx="854276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631-2AB4-4B18-8C20-A122D31E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use zoning to make land uses with high nitrogen leaching conditional or prohibited uses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73522-0E1C-4399-9527-3ED0F79D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494"/>
            <a:ext cx="9144000" cy="159488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5DB333-C0C8-424F-96B8-6370551B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4292575"/>
            <a:ext cx="7429499" cy="1872693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Review the permitted, conditional, and unlisted/prohibited uses listed for each zoning district in your ordinance. Compare your zoning maps with your groundwater susceptibility/soil maps. Do they need to be updated to protect groundwater </a:t>
            </a:r>
            <a:r>
              <a:rPr lang="en-US" sz="2400" dirty="0" err="1">
                <a:solidFill>
                  <a:srgbClr val="FF0000"/>
                </a:solidFill>
              </a:rPr>
              <a:t>qualiy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2017 Act 67 says if a CUP meets standards in ordinance it must be granted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7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631-2AB4-4B18-8C20-A122D31E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67" y="618518"/>
            <a:ext cx="3560316" cy="1478570"/>
          </a:xfrm>
        </p:spPr>
        <p:txBody>
          <a:bodyPr>
            <a:normAutofit/>
          </a:bodyPr>
          <a:lstStyle/>
          <a:p>
            <a:r>
              <a:rPr lang="en-US" sz="2000" dirty="0"/>
              <a:t>Burnett county plans to use </a:t>
            </a:r>
            <a:r>
              <a:rPr lang="en-US" sz="2000" dirty="0" err="1"/>
              <a:t>gw</a:t>
            </a:r>
            <a:r>
              <a:rPr lang="en-US" sz="2000" dirty="0"/>
              <a:t> susceptibility maps and zoning to limit where </a:t>
            </a:r>
            <a:r>
              <a:rPr lang="en-US" sz="2000" u="sng" dirty="0"/>
              <a:t>new</a:t>
            </a:r>
            <a:r>
              <a:rPr lang="en-US" sz="2000" dirty="0"/>
              <a:t> </a:t>
            </a:r>
            <a:r>
              <a:rPr lang="en-US" sz="2000" dirty="0" err="1"/>
              <a:t>cafos</a:t>
            </a:r>
            <a:r>
              <a:rPr lang="en-US" sz="2000" dirty="0"/>
              <a:t> can be located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4" name="Round Diagonal Corner Rectangle 9">
            <a:extLst>
              <a:ext uri="{FF2B5EF4-FFF2-40B4-BE49-F238E27FC236}">
                <a16:creationId xmlns:a16="http://schemas.microsoft.com/office/drawing/2014/main" id="{14436AD2-BD0F-4545-B2E9-06007B35B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2" y="808057"/>
            <a:ext cx="3964782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77A5C-A3F0-49EE-9C53-59F5C3A01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1" y="1769198"/>
            <a:ext cx="3897449" cy="32738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FF5B-6F52-4138-87BD-C357CB1A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67" y="2249487"/>
            <a:ext cx="3842460" cy="413745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bout 80% of Burnett County is less than 20 feet to the water table and has highly permeable soils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Burnett County has three ag districts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Not much exclusive ag zoning (A1) is located in the sandy soil areas of the county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Land use committee is working on a proposal to allow CAFOs (1000 animal units or more) only in A1, and limit animal units in other ag districts to 250 or 500</a:t>
            </a:r>
          </a:p>
        </p:txBody>
      </p:sp>
    </p:spTree>
    <p:extLst>
      <p:ext uri="{BB962C8B-B14F-4D97-AF65-F5344CB8AC3E}">
        <p14:creationId xmlns:p14="http://schemas.microsoft.com/office/powerpoint/2010/main" val="2909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805-8FF4-49DD-A49F-DC462CF6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342070"/>
            <a:ext cx="7429499" cy="147857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B2E9-DFCA-4B15-A0BE-2864C12B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658677"/>
            <a:ext cx="7883903" cy="53162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Zoning has strengths and weaknesses related to protecting groundwater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Limited ability to address </a:t>
            </a:r>
            <a:r>
              <a:rPr lang="en-US" u="sng" dirty="0"/>
              <a:t>existing</a:t>
            </a:r>
            <a:r>
              <a:rPr lang="en-US" dirty="0"/>
              <a:t> problematic land uses </a:t>
            </a:r>
          </a:p>
          <a:p>
            <a:pPr lvl="1"/>
            <a:r>
              <a:rPr lang="en-US" sz="2000" dirty="0"/>
              <a:t>Zoning doesn’t determine which crops are grown in ag districts, </a:t>
            </a:r>
            <a:r>
              <a:rPr lang="en-US" dirty="0"/>
              <a:t>even though they have different amounts of nitrogen leaching to groundwater</a:t>
            </a:r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Can use wellhead protection ordinances to protect municipal/community wells</a:t>
            </a:r>
          </a:p>
          <a:p>
            <a:pPr lvl="1"/>
            <a:r>
              <a:rPr lang="en-US" dirty="0"/>
              <a:t>Can set minimum lot sizes to space out residential septic systems and protect private well water quality from septic systems</a:t>
            </a:r>
          </a:p>
          <a:p>
            <a:pPr lvl="1"/>
            <a:r>
              <a:rPr lang="en-US" dirty="0"/>
              <a:t>Can list high nitrogen uses as conditional or prohibited uses (e.g. fertilizer plants, landfills, feedlots, cemeteries, golf courses, possibly CAFOs)</a:t>
            </a:r>
          </a:p>
          <a:p>
            <a:pPr lvl="1"/>
            <a:r>
              <a:rPr lang="en-US" dirty="0"/>
              <a:t>Can geographically separate high nitrogen uses from wells - theoretically</a:t>
            </a:r>
          </a:p>
          <a:p>
            <a:pPr lvl="1"/>
            <a:endParaRPr lang="en-US" dirty="0"/>
          </a:p>
          <a:p>
            <a:r>
              <a:rPr lang="en-US" dirty="0"/>
              <a:t>Can be changed at any time by elected officials (town-county zoning). Land purchases are more certain long-term protection, and more expensive.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B84B4-9B6D-43AB-8967-362F0849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770" y="112607"/>
            <a:ext cx="3277637" cy="30455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 counties in CSGCC have areas of highly permeable soils, and some areas with lower permeable soils</a:t>
            </a:r>
          </a:p>
          <a:p>
            <a:r>
              <a:rPr lang="en-US" dirty="0"/>
              <a:t>Areas with lower permeable soils are likely safer places for land uses that are potential sources of GW contamination</a:t>
            </a:r>
          </a:p>
          <a:p>
            <a:r>
              <a:rPr lang="en-US" dirty="0"/>
              <a:t>Zoning can be used to determine where NEW land uses will be located (e.g. fertilizer plant, manufacturing)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6861A-A95C-4956-8E4F-61F744C8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" y="6247"/>
            <a:ext cx="2458430" cy="2736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CD06E-00B2-4D1C-BF57-E7F153135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18" y="6247"/>
            <a:ext cx="2526249" cy="27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1F913-B3FD-437B-A053-AC350980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577" y="2753495"/>
            <a:ext cx="1929820" cy="3021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C3F56-25B2-4189-B4BB-FAE052D76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703" y="2753495"/>
            <a:ext cx="1600338" cy="3021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98A830-873B-4E04-9F4B-A0570EB63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041" y="2732905"/>
            <a:ext cx="3090768" cy="1833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37FA65-F59C-4A0C-B8F3-22695BBDE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861" y="4521509"/>
            <a:ext cx="2697737" cy="23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30CD-2E13-4CA6-B3D9-2CF3BD44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97894"/>
            <a:ext cx="7429499" cy="1478570"/>
          </a:xfrm>
        </p:spPr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E2CD2-F124-4944-9A9A-657D1733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129451"/>
            <a:ext cx="7876460" cy="354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Zoning districts that maintain or allow low nitrogen land uses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GW downgradient of these areas may be protected &amp; low nitrate. Map?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C2340-C806-4851-85A9-95C5B02BE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1" y="1976523"/>
            <a:ext cx="8135111" cy="2493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90595-02CD-4B9D-8BD6-BC1FDFD38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442" y="4578638"/>
            <a:ext cx="6314234" cy="2745072"/>
          </a:xfrm>
          <a:prstGeom prst="rect">
            <a:avLst/>
          </a:prstGeom>
        </p:spPr>
      </p:pic>
      <p:pic>
        <p:nvPicPr>
          <p:cNvPr id="1026" name="Picture 2" descr="Fox Maple Woods">
            <a:extLst>
              <a:ext uri="{FF2B5EF4-FFF2-40B4-BE49-F238E27FC236}">
                <a16:creationId xmlns:a16="http://schemas.microsoft.com/office/drawing/2014/main" id="{06825B36-96A0-413A-B0BB-B5F8B7AA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1" y="4587782"/>
            <a:ext cx="4279028" cy="26850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2060575"/>
          <a:ext cx="3276600" cy="327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70450" y="2060575"/>
            <a:ext cx="3289300" cy="3304540"/>
          </a:xfrm>
          <a:custGeom>
            <a:avLst/>
            <a:gdLst/>
            <a:ahLst/>
            <a:cxnLst/>
            <a:rect l="l" t="t" r="r" b="b"/>
            <a:pathLst>
              <a:path w="3289300" h="3304540">
                <a:moveTo>
                  <a:pt x="6350" y="0"/>
                </a:moveTo>
                <a:lnTo>
                  <a:pt x="6350" y="3304540"/>
                </a:lnTo>
              </a:path>
              <a:path w="3289300" h="3304540">
                <a:moveTo>
                  <a:pt x="3282950" y="0"/>
                </a:moveTo>
                <a:lnTo>
                  <a:pt x="3282950" y="3304540"/>
                </a:lnTo>
              </a:path>
              <a:path w="3289300" h="3304540">
                <a:moveTo>
                  <a:pt x="0" y="6350"/>
                </a:moveTo>
                <a:lnTo>
                  <a:pt x="3289300" y="6350"/>
                </a:lnTo>
              </a:path>
              <a:path w="3289300" h="3304540">
                <a:moveTo>
                  <a:pt x="0" y="3298190"/>
                </a:moveTo>
                <a:lnTo>
                  <a:pt x="3289300" y="32981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5950" y="2798445"/>
            <a:ext cx="819150" cy="365760"/>
          </a:xfrm>
          <a:prstGeom prst="rect">
            <a:avLst/>
          </a:prstGeom>
          <a:solidFill>
            <a:srgbClr val="252525"/>
          </a:solidFill>
          <a:ln w="12700">
            <a:solidFill>
              <a:srgbClr val="FFFFF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lbs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 </a:t>
            </a:r>
            <a:r>
              <a:rPr spc="-5" dirty="0"/>
              <a:t>Land-use</a:t>
            </a:r>
            <a:r>
              <a:rPr spc="-35" dirty="0"/>
              <a:t> </a:t>
            </a:r>
            <a:r>
              <a:rPr dirty="0"/>
              <a:t>Impacts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539" y="5469432"/>
            <a:ext cx="2752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lbs/ac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 20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acres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720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lbs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mg/L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5929" y="5438952"/>
            <a:ext cx="4493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lbs/septic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 1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septic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20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lbs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1/36</a:t>
            </a:r>
            <a:r>
              <a:rPr kumimoji="0" sz="1800" b="0" i="0" u="none" strike="noStrike" kern="1200" cap="none" spc="0" normalizeH="0" baseline="25462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 on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water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A9FB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quality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697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0.44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mg/L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542925"/>
            <a:ext cx="17145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2066925"/>
            <a:ext cx="304800" cy="3276600"/>
          </a:xfrm>
          <a:custGeom>
            <a:avLst/>
            <a:gdLst/>
            <a:ahLst/>
            <a:cxnLst/>
            <a:rect l="l" t="t" r="r" b="b"/>
            <a:pathLst>
              <a:path w="304800" h="3276600">
                <a:moveTo>
                  <a:pt x="304800" y="3276600"/>
                </a:moveTo>
                <a:lnTo>
                  <a:pt x="245475" y="3274595"/>
                </a:lnTo>
                <a:lnTo>
                  <a:pt x="197034" y="3269138"/>
                </a:lnTo>
                <a:lnTo>
                  <a:pt x="164375" y="3261062"/>
                </a:lnTo>
                <a:lnTo>
                  <a:pt x="152400" y="3251200"/>
                </a:lnTo>
                <a:lnTo>
                  <a:pt x="152400" y="1663700"/>
                </a:lnTo>
                <a:lnTo>
                  <a:pt x="140422" y="1653837"/>
                </a:lnTo>
                <a:lnTo>
                  <a:pt x="107761" y="1645761"/>
                </a:lnTo>
                <a:lnTo>
                  <a:pt x="59318" y="1640304"/>
                </a:lnTo>
                <a:lnTo>
                  <a:pt x="0" y="1638300"/>
                </a:lnTo>
                <a:lnTo>
                  <a:pt x="59318" y="1636295"/>
                </a:lnTo>
                <a:lnTo>
                  <a:pt x="107761" y="1630838"/>
                </a:lnTo>
                <a:lnTo>
                  <a:pt x="140422" y="1622762"/>
                </a:lnTo>
                <a:lnTo>
                  <a:pt x="152400" y="1612900"/>
                </a:lnTo>
                <a:lnTo>
                  <a:pt x="152400" y="25400"/>
                </a:lnTo>
                <a:lnTo>
                  <a:pt x="164375" y="15537"/>
                </a:lnTo>
                <a:lnTo>
                  <a:pt x="197034" y="7461"/>
                </a:lnTo>
                <a:lnTo>
                  <a:pt x="245475" y="2004"/>
                </a:lnTo>
                <a:lnTo>
                  <a:pt x="3048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7237" y="773743"/>
            <a:ext cx="3815079" cy="4574540"/>
            <a:chOff x="4567237" y="773743"/>
            <a:chExt cx="3815079" cy="4574540"/>
          </a:xfrm>
        </p:grpSpPr>
        <p:sp>
          <p:nvSpPr>
            <p:cNvPr id="12" name="object 12"/>
            <p:cNvSpPr/>
            <p:nvPr/>
          </p:nvSpPr>
          <p:spPr>
            <a:xfrm>
              <a:off x="7289837" y="773743"/>
              <a:ext cx="1092471" cy="1311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2066924"/>
              <a:ext cx="304800" cy="3276600"/>
            </a:xfrm>
            <a:custGeom>
              <a:avLst/>
              <a:gdLst/>
              <a:ahLst/>
              <a:cxnLst/>
              <a:rect l="l" t="t" r="r" b="b"/>
              <a:pathLst>
                <a:path w="304800" h="3276600">
                  <a:moveTo>
                    <a:pt x="304800" y="3276600"/>
                  </a:moveTo>
                  <a:lnTo>
                    <a:pt x="245465" y="3274595"/>
                  </a:lnTo>
                  <a:lnTo>
                    <a:pt x="197024" y="3269138"/>
                  </a:lnTo>
                  <a:lnTo>
                    <a:pt x="164371" y="3261062"/>
                  </a:lnTo>
                  <a:lnTo>
                    <a:pt x="152400" y="3251200"/>
                  </a:lnTo>
                  <a:lnTo>
                    <a:pt x="152400" y="1663700"/>
                  </a:lnTo>
                  <a:lnTo>
                    <a:pt x="140428" y="1653837"/>
                  </a:lnTo>
                  <a:lnTo>
                    <a:pt x="107775" y="1645761"/>
                  </a:lnTo>
                  <a:lnTo>
                    <a:pt x="59334" y="1640304"/>
                  </a:lnTo>
                  <a:lnTo>
                    <a:pt x="0" y="1638300"/>
                  </a:lnTo>
                  <a:lnTo>
                    <a:pt x="59334" y="1636295"/>
                  </a:lnTo>
                  <a:lnTo>
                    <a:pt x="107775" y="1630838"/>
                  </a:lnTo>
                  <a:lnTo>
                    <a:pt x="140428" y="1622762"/>
                  </a:lnTo>
                  <a:lnTo>
                    <a:pt x="152400" y="1612900"/>
                  </a:lnTo>
                  <a:lnTo>
                    <a:pt x="152400" y="25400"/>
                  </a:lnTo>
                  <a:lnTo>
                    <a:pt x="164371" y="15537"/>
                  </a:lnTo>
                  <a:lnTo>
                    <a:pt x="197024" y="7461"/>
                  </a:lnTo>
                  <a:lnTo>
                    <a:pt x="245465" y="2004"/>
                  </a:lnTo>
                  <a:lnTo>
                    <a:pt x="30480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929" y="3354165"/>
            <a:ext cx="254000" cy="794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6565" y="3354165"/>
            <a:ext cx="254000" cy="794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9794" y="6212840"/>
            <a:ext cx="307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Assuming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inches of recharge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-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76466" y="6343053"/>
            <a:ext cx="236854" cy="35560"/>
          </a:xfrm>
          <a:custGeom>
            <a:avLst/>
            <a:gdLst/>
            <a:ahLst/>
            <a:cxnLst/>
            <a:rect l="l" t="t" r="r" b="b"/>
            <a:pathLst>
              <a:path w="236854" h="35560">
                <a:moveTo>
                  <a:pt x="236347" y="0"/>
                </a:moveTo>
                <a:lnTo>
                  <a:pt x="0" y="3500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06142" y="6096533"/>
            <a:ext cx="685165" cy="281940"/>
          </a:xfrm>
          <a:custGeom>
            <a:avLst/>
            <a:gdLst/>
            <a:ahLst/>
            <a:cxnLst/>
            <a:rect l="l" t="t" r="r" b="b"/>
            <a:pathLst>
              <a:path w="685164" h="281939">
                <a:moveTo>
                  <a:pt x="684657" y="28152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7501" y="6644741"/>
            <a:ext cx="14751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Masarik,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UW-Extension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1746250"/>
          <a:ext cx="3276600" cy="327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70450" y="1746250"/>
            <a:ext cx="3289300" cy="3304540"/>
          </a:xfrm>
          <a:custGeom>
            <a:avLst/>
            <a:gdLst/>
            <a:ahLst/>
            <a:cxnLst/>
            <a:rect l="l" t="t" r="r" b="b"/>
            <a:pathLst>
              <a:path w="3289300" h="3304540">
                <a:moveTo>
                  <a:pt x="825500" y="0"/>
                </a:moveTo>
                <a:lnTo>
                  <a:pt x="825500" y="3304540"/>
                </a:lnTo>
              </a:path>
              <a:path w="3289300" h="3304540">
                <a:moveTo>
                  <a:pt x="1644650" y="0"/>
                </a:moveTo>
                <a:lnTo>
                  <a:pt x="1644650" y="3304540"/>
                </a:lnTo>
              </a:path>
              <a:path w="3289300" h="3304540">
                <a:moveTo>
                  <a:pt x="2463800" y="0"/>
                </a:moveTo>
                <a:lnTo>
                  <a:pt x="2463800" y="3304540"/>
                </a:lnTo>
              </a:path>
              <a:path w="3289300" h="3304540">
                <a:moveTo>
                  <a:pt x="0" y="372110"/>
                </a:moveTo>
                <a:lnTo>
                  <a:pt x="3289300" y="372110"/>
                </a:lnTo>
              </a:path>
              <a:path w="3289300" h="3304540">
                <a:moveTo>
                  <a:pt x="0" y="737870"/>
                </a:moveTo>
                <a:lnTo>
                  <a:pt x="3289300" y="737870"/>
                </a:lnTo>
              </a:path>
              <a:path w="3289300" h="3304540">
                <a:moveTo>
                  <a:pt x="0" y="1103629"/>
                </a:moveTo>
                <a:lnTo>
                  <a:pt x="3289300" y="1103629"/>
                </a:lnTo>
              </a:path>
              <a:path w="3289300" h="3304540">
                <a:moveTo>
                  <a:pt x="0" y="1469389"/>
                </a:moveTo>
                <a:lnTo>
                  <a:pt x="3289300" y="1469389"/>
                </a:lnTo>
              </a:path>
              <a:path w="3289300" h="3304540">
                <a:moveTo>
                  <a:pt x="0" y="1835150"/>
                </a:moveTo>
                <a:lnTo>
                  <a:pt x="3289300" y="1835150"/>
                </a:lnTo>
              </a:path>
              <a:path w="3289300" h="3304540">
                <a:moveTo>
                  <a:pt x="0" y="2200910"/>
                </a:moveTo>
                <a:lnTo>
                  <a:pt x="3289300" y="2200910"/>
                </a:lnTo>
              </a:path>
              <a:path w="3289300" h="3304540">
                <a:moveTo>
                  <a:pt x="0" y="2566670"/>
                </a:moveTo>
                <a:lnTo>
                  <a:pt x="3289300" y="2566670"/>
                </a:lnTo>
              </a:path>
              <a:path w="3289300" h="3304540">
                <a:moveTo>
                  <a:pt x="0" y="2932430"/>
                </a:moveTo>
                <a:lnTo>
                  <a:pt x="3289300" y="2932430"/>
                </a:lnTo>
              </a:path>
              <a:path w="3289300" h="3304540">
                <a:moveTo>
                  <a:pt x="6350" y="0"/>
                </a:moveTo>
                <a:lnTo>
                  <a:pt x="6350" y="3304540"/>
                </a:lnTo>
              </a:path>
              <a:path w="3289300" h="3304540">
                <a:moveTo>
                  <a:pt x="3282950" y="0"/>
                </a:moveTo>
                <a:lnTo>
                  <a:pt x="3282950" y="3304540"/>
                </a:lnTo>
              </a:path>
              <a:path w="3289300" h="3304540">
                <a:moveTo>
                  <a:pt x="0" y="6350"/>
                </a:moveTo>
                <a:lnTo>
                  <a:pt x="3289300" y="6350"/>
                </a:lnTo>
              </a:path>
              <a:path w="3289300" h="3304540">
                <a:moveTo>
                  <a:pt x="0" y="3298190"/>
                </a:moveTo>
                <a:lnTo>
                  <a:pt x="3289300" y="32981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6428" y="1770710"/>
            <a:ext cx="569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705" y="1770710"/>
            <a:ext cx="569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4729" y="1770710"/>
            <a:ext cx="569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4006" y="1770710"/>
            <a:ext cx="569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428" y="213677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5705" y="213677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4729" y="213677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4006" y="213677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6428" y="2502534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5705" y="2502534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4729" y="2502534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4006" y="2502534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6428" y="286829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75705" y="286829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4729" y="286829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4006" y="2868295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6428" y="323430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75705" y="323430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4729" y="323430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14006" y="323430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6428" y="360006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5705" y="360006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4729" y="360006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14006" y="360006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56428" y="396582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75705" y="396582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4729" y="396582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4006" y="3965829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56428" y="4331970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75705" y="4331970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94729" y="4331970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14006" y="4331970"/>
            <a:ext cx="56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2353" y="6039103"/>
            <a:ext cx="8109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1020" marR="5080" indent="-17989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Using these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numbers: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36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septic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systems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acres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(0.55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lots)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needed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achieve  same impact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quality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20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acres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 </a:t>
            </a:r>
            <a:r>
              <a:rPr spc="-5" dirty="0"/>
              <a:t>Land-use</a:t>
            </a:r>
            <a:r>
              <a:rPr spc="-35" dirty="0"/>
              <a:t> </a:t>
            </a:r>
            <a:r>
              <a:rPr dirty="0"/>
              <a:t>Impacts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54176" y="5135371"/>
            <a:ext cx="275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36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lbs/ac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x 20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acres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= 720</a:t>
            </a:r>
            <a:r>
              <a:rPr sz="1800" b="1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55033" y="4697729"/>
            <a:ext cx="4159885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2555" algn="ctr">
              <a:lnSpc>
                <a:spcPct val="100000"/>
              </a:lnSpc>
              <a:spcBef>
                <a:spcPts val="100"/>
              </a:spcBef>
              <a:tabLst>
                <a:tab pos="819150" algn="l"/>
                <a:tab pos="1637664" algn="l"/>
                <a:tab pos="2457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lbs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20 </a:t>
            </a:r>
            <a:r>
              <a:rPr sz="1600" b="1" spc="-15" dirty="0">
                <a:solidFill>
                  <a:srgbClr val="FFFF00"/>
                </a:solidFill>
                <a:latin typeface="Calibri"/>
                <a:cs typeface="Calibri"/>
              </a:rPr>
              <a:t>lbs/septic </a:t>
            </a:r>
            <a:r>
              <a:rPr sz="1600" b="1" spc="-20" dirty="0">
                <a:solidFill>
                  <a:srgbClr val="FFFF00"/>
                </a:solidFill>
                <a:latin typeface="Calibri"/>
                <a:cs typeface="Calibri"/>
              </a:rPr>
              <a:t>system </a:t>
            </a: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x </a:t>
            </a: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36 </a:t>
            </a: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septic </a:t>
            </a:r>
            <a:r>
              <a:rPr sz="1600" b="1" spc="-20" dirty="0">
                <a:solidFill>
                  <a:srgbClr val="FFFF00"/>
                </a:solidFill>
                <a:latin typeface="Calibri"/>
                <a:cs typeface="Calibri"/>
              </a:rPr>
              <a:t>systems </a:t>
            </a: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= </a:t>
            </a: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720</a:t>
            </a:r>
            <a:r>
              <a:rPr sz="1600" b="1" spc="1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lbs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24000" y="304800"/>
            <a:ext cx="17145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1000" y="1752600"/>
            <a:ext cx="304800" cy="3276600"/>
          </a:xfrm>
          <a:custGeom>
            <a:avLst/>
            <a:gdLst/>
            <a:ahLst/>
            <a:cxnLst/>
            <a:rect l="l" t="t" r="r" b="b"/>
            <a:pathLst>
              <a:path w="304800" h="3276600">
                <a:moveTo>
                  <a:pt x="304800" y="3276600"/>
                </a:moveTo>
                <a:lnTo>
                  <a:pt x="245481" y="3274595"/>
                </a:lnTo>
                <a:lnTo>
                  <a:pt x="197038" y="3269138"/>
                </a:lnTo>
                <a:lnTo>
                  <a:pt x="164377" y="3261062"/>
                </a:lnTo>
                <a:lnTo>
                  <a:pt x="152400" y="3251200"/>
                </a:lnTo>
                <a:lnTo>
                  <a:pt x="152400" y="1663700"/>
                </a:lnTo>
                <a:lnTo>
                  <a:pt x="140422" y="1653837"/>
                </a:lnTo>
                <a:lnTo>
                  <a:pt x="107761" y="1645761"/>
                </a:lnTo>
                <a:lnTo>
                  <a:pt x="59318" y="1640304"/>
                </a:lnTo>
                <a:lnTo>
                  <a:pt x="0" y="1638300"/>
                </a:lnTo>
                <a:lnTo>
                  <a:pt x="59318" y="1636295"/>
                </a:lnTo>
                <a:lnTo>
                  <a:pt x="107761" y="1630838"/>
                </a:lnTo>
                <a:lnTo>
                  <a:pt x="140422" y="1622762"/>
                </a:lnTo>
                <a:lnTo>
                  <a:pt x="152400" y="1612900"/>
                </a:lnTo>
                <a:lnTo>
                  <a:pt x="152400" y="25400"/>
                </a:lnTo>
                <a:lnTo>
                  <a:pt x="164377" y="15537"/>
                </a:lnTo>
                <a:lnTo>
                  <a:pt x="197038" y="7461"/>
                </a:lnTo>
                <a:lnTo>
                  <a:pt x="245481" y="2004"/>
                </a:lnTo>
                <a:lnTo>
                  <a:pt x="3048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567237" y="611818"/>
            <a:ext cx="4043679" cy="4422140"/>
            <a:chOff x="4567237" y="611818"/>
            <a:chExt cx="4043679" cy="4422140"/>
          </a:xfrm>
        </p:grpSpPr>
        <p:sp>
          <p:nvSpPr>
            <p:cNvPr id="44" name="object 44"/>
            <p:cNvSpPr/>
            <p:nvPr/>
          </p:nvSpPr>
          <p:spPr>
            <a:xfrm>
              <a:off x="7518437" y="611818"/>
              <a:ext cx="1092471" cy="1311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72000" y="1752599"/>
              <a:ext cx="304800" cy="3276600"/>
            </a:xfrm>
            <a:custGeom>
              <a:avLst/>
              <a:gdLst/>
              <a:ahLst/>
              <a:cxnLst/>
              <a:rect l="l" t="t" r="r" b="b"/>
              <a:pathLst>
                <a:path w="304800" h="3276600">
                  <a:moveTo>
                    <a:pt x="304800" y="3276600"/>
                  </a:moveTo>
                  <a:lnTo>
                    <a:pt x="245465" y="3274595"/>
                  </a:lnTo>
                  <a:lnTo>
                    <a:pt x="197024" y="3269138"/>
                  </a:lnTo>
                  <a:lnTo>
                    <a:pt x="164371" y="3261062"/>
                  </a:lnTo>
                  <a:lnTo>
                    <a:pt x="152400" y="3251200"/>
                  </a:lnTo>
                  <a:lnTo>
                    <a:pt x="152400" y="1663700"/>
                  </a:lnTo>
                  <a:lnTo>
                    <a:pt x="140428" y="1653837"/>
                  </a:lnTo>
                  <a:lnTo>
                    <a:pt x="107775" y="1645761"/>
                  </a:lnTo>
                  <a:lnTo>
                    <a:pt x="59334" y="1640304"/>
                  </a:lnTo>
                  <a:lnTo>
                    <a:pt x="0" y="1638300"/>
                  </a:lnTo>
                  <a:lnTo>
                    <a:pt x="59334" y="1636295"/>
                  </a:lnTo>
                  <a:lnTo>
                    <a:pt x="107775" y="1630838"/>
                  </a:lnTo>
                  <a:lnTo>
                    <a:pt x="140428" y="1622762"/>
                  </a:lnTo>
                  <a:lnTo>
                    <a:pt x="152400" y="1612900"/>
                  </a:lnTo>
                  <a:lnTo>
                    <a:pt x="152400" y="25400"/>
                  </a:lnTo>
                  <a:lnTo>
                    <a:pt x="164371" y="15537"/>
                  </a:lnTo>
                  <a:lnTo>
                    <a:pt x="197024" y="7461"/>
                  </a:lnTo>
                  <a:lnTo>
                    <a:pt x="245465" y="2004"/>
                  </a:lnTo>
                  <a:lnTo>
                    <a:pt x="30480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4929" y="3039586"/>
            <a:ext cx="254000" cy="794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7501" y="6644741"/>
            <a:ext cx="14751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BEBEBE"/>
                </a:solidFill>
                <a:latin typeface="Calibri"/>
                <a:cs typeface="Calibri"/>
              </a:rPr>
              <a:t>Masarik,</a:t>
            </a:r>
            <a:r>
              <a:rPr sz="12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Calibri"/>
                <a:cs typeface="Calibri"/>
              </a:rPr>
              <a:t>UW-Extension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66565" y="3039586"/>
            <a:ext cx="254000" cy="794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691F-75DC-4BEF-9A48-B12E1C47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030" y="618518"/>
            <a:ext cx="2629290" cy="1478570"/>
          </a:xfrm>
        </p:spPr>
        <p:txBody>
          <a:bodyPr anchor="b">
            <a:normAutofit/>
          </a:bodyPr>
          <a:lstStyle/>
          <a:p>
            <a:r>
              <a:rPr lang="en-US" sz="2400" dirty="0"/>
              <a:t>Unsewered residential areas</a:t>
            </a:r>
          </a:p>
        </p:txBody>
      </p:sp>
      <p:sp>
        <p:nvSpPr>
          <p:cNvPr id="10" name="Round Diagonal Corner Rectangle 11">
            <a:extLst>
              <a:ext uri="{FF2B5EF4-FFF2-40B4-BE49-F238E27FC236}">
                <a16:creationId xmlns:a16="http://schemas.microsoft.com/office/drawing/2014/main" id="{E4B7B3E3-827A-48BE-AD67-A57C45AA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1" y="808057"/>
            <a:ext cx="506434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D8C96-B45E-415A-84ED-7D31DA602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16" y="1905880"/>
            <a:ext cx="4584286" cy="31631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13BE-0C72-47C3-BD0B-741A1171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806" y="2301166"/>
            <a:ext cx="3015111" cy="4146767"/>
          </a:xfrm>
        </p:spPr>
        <p:txBody>
          <a:bodyPr>
            <a:normAutofit/>
          </a:bodyPr>
          <a:lstStyle/>
          <a:p>
            <a:r>
              <a:rPr lang="en-US" sz="1600" dirty="0"/>
              <a:t>In a sandy area with unsewered lot sizes less than 2 acres, nitrate levels were:</a:t>
            </a:r>
          </a:p>
          <a:p>
            <a:pPr lvl="1"/>
            <a:r>
              <a:rPr lang="en-US" sz="1200" dirty="0"/>
              <a:t>7 wells 2-10 ppm = blue circles</a:t>
            </a:r>
          </a:p>
          <a:p>
            <a:pPr lvl="1"/>
            <a:r>
              <a:rPr lang="en-US" sz="1200" dirty="0"/>
              <a:t>3 wells over 10 ppm= black circles</a:t>
            </a:r>
          </a:p>
          <a:p>
            <a:pPr lvl="1"/>
            <a:r>
              <a:rPr lang="en-US" sz="1200" dirty="0"/>
              <a:t>1 well less than 2 ppm </a:t>
            </a:r>
          </a:p>
          <a:p>
            <a:r>
              <a:rPr lang="en-US" sz="1400" dirty="0"/>
              <a:t>Sulfamethoxazole, a human antibiotic = red circles</a:t>
            </a:r>
          </a:p>
          <a:p>
            <a:r>
              <a:rPr lang="en-US" sz="1600" dirty="0">
                <a:solidFill>
                  <a:srgbClr val="FFFF00"/>
                </a:solidFill>
              </a:rPr>
              <a:t>Let me know if you’d like a copy of this study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C284A5-3892-4E16-BD8F-6F1BC460330B}"/>
              </a:ext>
            </a:extLst>
          </p:cNvPr>
          <p:cNvSpPr/>
          <p:nvPr/>
        </p:nvSpPr>
        <p:spPr>
          <a:xfrm>
            <a:off x="3889587" y="3933334"/>
            <a:ext cx="179109" cy="17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643C03-C657-4D02-A8E2-F4F3F573D013}"/>
              </a:ext>
            </a:extLst>
          </p:cNvPr>
          <p:cNvSpPr/>
          <p:nvPr/>
        </p:nvSpPr>
        <p:spPr>
          <a:xfrm>
            <a:off x="3621464" y="2641076"/>
            <a:ext cx="179109" cy="17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CCE985-E2F2-4727-A630-B65C919F65D9}"/>
              </a:ext>
            </a:extLst>
          </p:cNvPr>
          <p:cNvSpPr/>
          <p:nvPr/>
        </p:nvSpPr>
        <p:spPr>
          <a:xfrm>
            <a:off x="4120730" y="4114834"/>
            <a:ext cx="179109" cy="17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BFD1F4-BD9B-4ED9-A979-3AC49E527455}"/>
              </a:ext>
            </a:extLst>
          </p:cNvPr>
          <p:cNvSpPr/>
          <p:nvPr/>
        </p:nvSpPr>
        <p:spPr>
          <a:xfrm>
            <a:off x="4244173" y="4125832"/>
            <a:ext cx="179109" cy="17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B09535-A640-4559-95F8-3DD5ED3DB3C7}"/>
              </a:ext>
            </a:extLst>
          </p:cNvPr>
          <p:cNvSpPr/>
          <p:nvPr/>
        </p:nvSpPr>
        <p:spPr>
          <a:xfrm>
            <a:off x="3880700" y="4146256"/>
            <a:ext cx="179109" cy="17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ACE94C-62BD-42AE-88A7-53C5F32AACAF}"/>
              </a:ext>
            </a:extLst>
          </p:cNvPr>
          <p:cNvSpPr/>
          <p:nvPr/>
        </p:nvSpPr>
        <p:spPr>
          <a:xfrm>
            <a:off x="3621464" y="2641076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6BF452-920D-4A34-9798-631D971B7403}"/>
              </a:ext>
            </a:extLst>
          </p:cNvPr>
          <p:cNvSpPr/>
          <p:nvPr/>
        </p:nvSpPr>
        <p:spPr>
          <a:xfrm>
            <a:off x="2867450" y="2728086"/>
            <a:ext cx="179109" cy="1740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EAF0C2-7DC8-4363-852A-20EF461E3FA9}"/>
              </a:ext>
            </a:extLst>
          </p:cNvPr>
          <p:cNvSpPr/>
          <p:nvPr/>
        </p:nvSpPr>
        <p:spPr>
          <a:xfrm>
            <a:off x="3941621" y="3704533"/>
            <a:ext cx="179109" cy="1740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E4765E-274E-4FA8-B490-F38E85514754}"/>
              </a:ext>
            </a:extLst>
          </p:cNvPr>
          <p:cNvSpPr/>
          <p:nvPr/>
        </p:nvSpPr>
        <p:spPr>
          <a:xfrm>
            <a:off x="3887635" y="3898004"/>
            <a:ext cx="179109" cy="1740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9B1CB2-CBF4-4A0D-B8BE-AD65F761A70C}"/>
              </a:ext>
            </a:extLst>
          </p:cNvPr>
          <p:cNvSpPr/>
          <p:nvPr/>
        </p:nvSpPr>
        <p:spPr>
          <a:xfrm>
            <a:off x="4066744" y="3933334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C6C8BE-EEF2-4420-9066-2B534ECD17B5}"/>
              </a:ext>
            </a:extLst>
          </p:cNvPr>
          <p:cNvSpPr/>
          <p:nvPr/>
        </p:nvSpPr>
        <p:spPr>
          <a:xfrm>
            <a:off x="4242602" y="3723984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D1A3C6-EFB0-46BE-87FF-49D2E461B725}"/>
              </a:ext>
            </a:extLst>
          </p:cNvPr>
          <p:cNvSpPr/>
          <p:nvPr/>
        </p:nvSpPr>
        <p:spPr>
          <a:xfrm>
            <a:off x="4100307" y="4134824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84FB01-3474-4F82-A583-FFBA6E606B66}"/>
              </a:ext>
            </a:extLst>
          </p:cNvPr>
          <p:cNvSpPr/>
          <p:nvPr/>
        </p:nvSpPr>
        <p:spPr>
          <a:xfrm>
            <a:off x="4228567" y="4150971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1042A0-6F4D-461F-BDF1-CBF90A2B1EE7}"/>
              </a:ext>
            </a:extLst>
          </p:cNvPr>
          <p:cNvSpPr/>
          <p:nvPr/>
        </p:nvSpPr>
        <p:spPr>
          <a:xfrm>
            <a:off x="3886575" y="4168440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E37C9D-61CE-4FE7-BD74-EEF15E77897F}"/>
              </a:ext>
            </a:extLst>
          </p:cNvPr>
          <p:cNvSpPr/>
          <p:nvPr/>
        </p:nvSpPr>
        <p:spPr>
          <a:xfrm>
            <a:off x="4546725" y="4212842"/>
            <a:ext cx="179109" cy="174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44988B-20AC-477E-BF39-51E688F1D0EC}"/>
              </a:ext>
            </a:extLst>
          </p:cNvPr>
          <p:cNvSpPr/>
          <p:nvPr/>
        </p:nvSpPr>
        <p:spPr>
          <a:xfrm>
            <a:off x="1734532" y="2891330"/>
            <a:ext cx="914400" cy="3501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CF0928-6B4F-4538-8BF7-E742407090CA}"/>
              </a:ext>
            </a:extLst>
          </p:cNvPr>
          <p:cNvSpPr/>
          <p:nvPr/>
        </p:nvSpPr>
        <p:spPr>
          <a:xfrm>
            <a:off x="3167406" y="3354392"/>
            <a:ext cx="515332" cy="3501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6FFCD28-6964-4EFE-9583-4D3CD4009FD6}"/>
              </a:ext>
            </a:extLst>
          </p:cNvPr>
          <p:cNvSpPr/>
          <p:nvPr/>
        </p:nvSpPr>
        <p:spPr>
          <a:xfrm>
            <a:off x="3874956" y="2203609"/>
            <a:ext cx="914400" cy="3501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139DC0-427B-4B9F-93F0-B768325C4546}"/>
              </a:ext>
            </a:extLst>
          </p:cNvPr>
          <p:cNvSpPr/>
          <p:nvPr/>
        </p:nvSpPr>
        <p:spPr>
          <a:xfrm>
            <a:off x="1734532" y="1957491"/>
            <a:ext cx="914400" cy="3501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CA05751-8EEE-4BAC-AD29-CD5762E3C273}"/>
              </a:ext>
            </a:extLst>
          </p:cNvPr>
          <p:cNvSpPr/>
          <p:nvPr/>
        </p:nvSpPr>
        <p:spPr>
          <a:xfrm>
            <a:off x="3874956" y="2771075"/>
            <a:ext cx="914400" cy="3501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6A6326C-D538-4D37-B057-7CD38412B64B}"/>
              </a:ext>
            </a:extLst>
          </p:cNvPr>
          <p:cNvSpPr/>
          <p:nvPr/>
        </p:nvSpPr>
        <p:spPr>
          <a:xfrm>
            <a:off x="1734532" y="2325748"/>
            <a:ext cx="914400" cy="3501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7F6785-1C2A-42F0-B71A-69426EA90FF7}"/>
              </a:ext>
            </a:extLst>
          </p:cNvPr>
          <p:cNvSpPr/>
          <p:nvPr/>
        </p:nvSpPr>
        <p:spPr>
          <a:xfrm rot="19850099">
            <a:off x="3185749" y="2292461"/>
            <a:ext cx="400964" cy="112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9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8" name="Rectangle 10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A1750D-0D74-449B-84AA-0B15C9FA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89" y="618518"/>
            <a:ext cx="2313668" cy="1478570"/>
          </a:xfrm>
        </p:spPr>
        <p:txBody>
          <a:bodyPr>
            <a:normAutofit/>
          </a:bodyPr>
          <a:lstStyle/>
          <a:p>
            <a:r>
              <a:rPr lang="en-US" sz="2400"/>
              <a:t>Residential zoning for unsewered development</a:t>
            </a:r>
          </a:p>
        </p:txBody>
      </p:sp>
      <p:grpSp>
        <p:nvGrpSpPr>
          <p:cNvPr id="79" name="Group 13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FE0E-4BD4-44D3-B03E-7D03A45E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889" y="2249487"/>
            <a:ext cx="2861355" cy="3971926"/>
          </a:xfrm>
        </p:spPr>
        <p:txBody>
          <a:bodyPr>
            <a:normAutofit/>
          </a:bodyPr>
          <a:lstStyle/>
          <a:p>
            <a:r>
              <a:rPr lang="en-US" sz="1800" dirty="0"/>
              <a:t>Zoning </a:t>
            </a:r>
            <a:r>
              <a:rPr lang="en-US" sz="1800" u="sng" dirty="0"/>
              <a:t>can</a:t>
            </a:r>
            <a:r>
              <a:rPr lang="en-US" sz="1800" dirty="0"/>
              <a:t> be used to set unsewered minimum residential lot sizes at 2 or more acres to </a:t>
            </a:r>
            <a:r>
              <a:rPr lang="en-US" sz="1800" u="sng" dirty="0"/>
              <a:t>limit well contamination</a:t>
            </a:r>
            <a:r>
              <a:rPr lang="en-US" sz="1800" dirty="0"/>
              <a:t> by nitrate and pharmaceuticals from nearby </a:t>
            </a:r>
            <a:r>
              <a:rPr lang="en-US" sz="1800" dirty="0" err="1"/>
              <a:t>septics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1AF73-0142-4179-9B9E-989CBE13E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5" r="11157"/>
          <a:stretch/>
        </p:blipFill>
        <p:spPr>
          <a:xfrm>
            <a:off x="-4197" y="10"/>
            <a:ext cx="56689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23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DF5-A351-431B-9F6C-A68B6136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cap="none" dirty="0">
                <a:latin typeface="Arial" panose="020B0604020202020204" pitchFamily="34" charset="0"/>
              </a:rPr>
              <a:t>Wellhead protection ordinance</a:t>
            </a:r>
            <a:endParaRPr lang="en-US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49C7-0E19-41E0-844F-8E9E45B84E8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27075-3729-44C0-8F0D-92C6483DC3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ource water protection | Wisconsin DNR">
            <a:extLst>
              <a:ext uri="{FF2B5EF4-FFF2-40B4-BE49-F238E27FC236}">
                <a16:creationId xmlns:a16="http://schemas.microsoft.com/office/drawing/2014/main" id="{8A5878AD-CE22-413C-A2D3-DC9B3CAB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8" y="2040753"/>
            <a:ext cx="7630886" cy="483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978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E826-CF30-4DE7-BD59-9551B238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6540F-7B09-457A-9025-56440568B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" y="1523999"/>
            <a:ext cx="8888211" cy="1761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E8ECE9-2516-4CC1-8D3B-E6152771E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520" y="3391427"/>
            <a:ext cx="5184960" cy="47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81EDAB77-8B58-43F9-AE32-000EDB61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4" y="719668"/>
            <a:ext cx="4131733" cy="522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Wellhead Protection Ordinance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89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33" dirty="0">
                <a:latin typeface="Arial" panose="020B0604020202020204" pitchFamily="34" charset="0"/>
              </a:rPr>
              <a:t>Zone A – allows only land uses with low potential to pollute drinking water such as unfertilized parks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33" dirty="0">
                <a:latin typeface="Arial" panose="020B0604020202020204" pitchFamily="34" charset="0"/>
              </a:rPr>
              <a:t>Zone B – allows more land uses but not gas stations, fertilizer plants, cemeteries, etc.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67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33" dirty="0">
                <a:latin typeface="Arial" panose="020B0604020202020204" pitchFamily="34" charset="0"/>
              </a:rPr>
              <a:t>Municipalities can save $ by keeping their drinking water safe</a:t>
            </a:r>
          </a:p>
        </p:txBody>
      </p:sp>
      <p:pic>
        <p:nvPicPr>
          <p:cNvPr id="52227" name="Picture 4" descr="SPwhitingwellfields">
            <a:extLst>
              <a:ext uri="{FF2B5EF4-FFF2-40B4-BE49-F238E27FC236}">
                <a16:creationId xmlns:a16="http://schemas.microsoft.com/office/drawing/2014/main" id="{CC9880FE-9DB9-4295-B074-58744E4F19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2934" y="-160867"/>
            <a:ext cx="5441244" cy="731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Freeform 7">
            <a:extLst>
              <a:ext uri="{FF2B5EF4-FFF2-40B4-BE49-F238E27FC236}">
                <a16:creationId xmlns:a16="http://schemas.microsoft.com/office/drawing/2014/main" id="{312C55EA-FBA0-4B95-A16E-2B99120B29EC}"/>
              </a:ext>
            </a:extLst>
          </p:cNvPr>
          <p:cNvSpPr>
            <a:spLocks/>
          </p:cNvSpPr>
          <p:nvPr/>
        </p:nvSpPr>
        <p:spPr bwMode="auto">
          <a:xfrm>
            <a:off x="5384800" y="1238956"/>
            <a:ext cx="4538133" cy="2528711"/>
          </a:xfrm>
          <a:custGeom>
            <a:avLst/>
            <a:gdLst>
              <a:gd name="T0" fmla="*/ 0 w 3384"/>
              <a:gd name="T1" fmla="*/ 2147483647 h 1904"/>
              <a:gd name="T2" fmla="*/ 2147483647 w 3384"/>
              <a:gd name="T3" fmla="*/ 2147483647 h 1904"/>
              <a:gd name="T4" fmla="*/ 2147483647 w 3384"/>
              <a:gd name="T5" fmla="*/ 2147483647 h 1904"/>
              <a:gd name="T6" fmla="*/ 2147483647 w 3384"/>
              <a:gd name="T7" fmla="*/ 2147483647 h 1904"/>
              <a:gd name="T8" fmla="*/ 2147483647 w 3384"/>
              <a:gd name="T9" fmla="*/ 2147483647 h 1904"/>
              <a:gd name="T10" fmla="*/ 2147483647 w 3384"/>
              <a:gd name="T11" fmla="*/ 2147483647 h 1904"/>
              <a:gd name="T12" fmla="*/ 2147483647 w 3384"/>
              <a:gd name="T13" fmla="*/ 2147483647 h 1904"/>
              <a:gd name="T14" fmla="*/ 2147483647 w 3384"/>
              <a:gd name="T15" fmla="*/ 2147483647 h 1904"/>
              <a:gd name="T16" fmla="*/ 2147483647 w 3384"/>
              <a:gd name="T17" fmla="*/ 2147483647 h 1904"/>
              <a:gd name="T18" fmla="*/ 2147483647 w 3384"/>
              <a:gd name="T19" fmla="*/ 2147483647 h 1904"/>
              <a:gd name="T20" fmla="*/ 2147483647 w 3384"/>
              <a:gd name="T21" fmla="*/ 2147483647 h 1904"/>
              <a:gd name="T22" fmla="*/ 2147483647 w 3384"/>
              <a:gd name="T23" fmla="*/ 2147483647 h 1904"/>
              <a:gd name="T24" fmla="*/ 2147483647 w 3384"/>
              <a:gd name="T25" fmla="*/ 2147483647 h 1904"/>
              <a:gd name="T26" fmla="*/ 2147483647 w 3384"/>
              <a:gd name="T27" fmla="*/ 2147483647 h 1904"/>
              <a:gd name="T28" fmla="*/ 2147483647 w 3384"/>
              <a:gd name="T29" fmla="*/ 2147483647 h 1904"/>
              <a:gd name="T30" fmla="*/ 2147483647 w 3384"/>
              <a:gd name="T31" fmla="*/ 2147483647 h 1904"/>
              <a:gd name="T32" fmla="*/ 2147483647 w 3384"/>
              <a:gd name="T33" fmla="*/ 2147483647 h 1904"/>
              <a:gd name="T34" fmla="*/ 2147483647 w 3384"/>
              <a:gd name="T35" fmla="*/ 2147483647 h 1904"/>
              <a:gd name="T36" fmla="*/ 2147483647 w 3384"/>
              <a:gd name="T37" fmla="*/ 2147483647 h 1904"/>
              <a:gd name="T38" fmla="*/ 2147483647 w 3384"/>
              <a:gd name="T39" fmla="*/ 2147483647 h 1904"/>
              <a:gd name="T40" fmla="*/ 2147483647 w 3384"/>
              <a:gd name="T41" fmla="*/ 2147483647 h 1904"/>
              <a:gd name="T42" fmla="*/ 2147483647 w 3384"/>
              <a:gd name="T43" fmla="*/ 2147483647 h 1904"/>
              <a:gd name="T44" fmla="*/ 2147483647 w 3384"/>
              <a:gd name="T45" fmla="*/ 2147483647 h 1904"/>
              <a:gd name="T46" fmla="*/ 2147483647 w 3384"/>
              <a:gd name="T47" fmla="*/ 2147483647 h 1904"/>
              <a:gd name="T48" fmla="*/ 2147483647 w 3384"/>
              <a:gd name="T49" fmla="*/ 2147483647 h 1904"/>
              <a:gd name="T50" fmla="*/ 2147483647 w 3384"/>
              <a:gd name="T51" fmla="*/ 2147483647 h 1904"/>
              <a:gd name="T52" fmla="*/ 2147483647 w 3384"/>
              <a:gd name="T53" fmla="*/ 2147483647 h 1904"/>
              <a:gd name="T54" fmla="*/ 2147483647 w 3384"/>
              <a:gd name="T55" fmla="*/ 2147483647 h 1904"/>
              <a:gd name="T56" fmla="*/ 2147483647 w 3384"/>
              <a:gd name="T57" fmla="*/ 2147483647 h 1904"/>
              <a:gd name="T58" fmla="*/ 2147483647 w 3384"/>
              <a:gd name="T59" fmla="*/ 2147483647 h 1904"/>
              <a:gd name="T60" fmla="*/ 2147483647 w 3384"/>
              <a:gd name="T61" fmla="*/ 2147483647 h 1904"/>
              <a:gd name="T62" fmla="*/ 2147483647 w 3384"/>
              <a:gd name="T63" fmla="*/ 2147483647 h 1904"/>
              <a:gd name="T64" fmla="*/ 2147483647 w 3384"/>
              <a:gd name="T65" fmla="*/ 2147483647 h 1904"/>
              <a:gd name="T66" fmla="*/ 2147483647 w 3384"/>
              <a:gd name="T67" fmla="*/ 2147483647 h 1904"/>
              <a:gd name="T68" fmla="*/ 2147483647 w 3384"/>
              <a:gd name="T69" fmla="*/ 0 h 1904"/>
              <a:gd name="T70" fmla="*/ 2147483647 w 3384"/>
              <a:gd name="T71" fmla="*/ 2147483647 h 1904"/>
              <a:gd name="T72" fmla="*/ 2147483647 w 3384"/>
              <a:gd name="T73" fmla="*/ 2147483647 h 1904"/>
              <a:gd name="T74" fmla="*/ 2147483647 w 3384"/>
              <a:gd name="T75" fmla="*/ 2147483647 h 1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384" h="1904">
                <a:moveTo>
                  <a:pt x="0" y="1904"/>
                </a:moveTo>
                <a:cubicBezTo>
                  <a:pt x="63" y="1862"/>
                  <a:pt x="126" y="1820"/>
                  <a:pt x="192" y="1784"/>
                </a:cubicBezTo>
                <a:cubicBezTo>
                  <a:pt x="275" y="1738"/>
                  <a:pt x="210" y="1762"/>
                  <a:pt x="264" y="1744"/>
                </a:cubicBezTo>
                <a:cubicBezTo>
                  <a:pt x="300" y="1690"/>
                  <a:pt x="258" y="1743"/>
                  <a:pt x="304" y="1712"/>
                </a:cubicBezTo>
                <a:cubicBezTo>
                  <a:pt x="306" y="1711"/>
                  <a:pt x="347" y="1675"/>
                  <a:pt x="352" y="1672"/>
                </a:cubicBezTo>
                <a:cubicBezTo>
                  <a:pt x="377" y="1634"/>
                  <a:pt x="388" y="1608"/>
                  <a:pt x="424" y="1584"/>
                </a:cubicBezTo>
                <a:cubicBezTo>
                  <a:pt x="434" y="1555"/>
                  <a:pt x="470" y="1521"/>
                  <a:pt x="496" y="1504"/>
                </a:cubicBezTo>
                <a:cubicBezTo>
                  <a:pt x="514" y="1476"/>
                  <a:pt x="532" y="1458"/>
                  <a:pt x="560" y="1440"/>
                </a:cubicBezTo>
                <a:cubicBezTo>
                  <a:pt x="597" y="1384"/>
                  <a:pt x="576" y="1403"/>
                  <a:pt x="616" y="1376"/>
                </a:cubicBezTo>
                <a:cubicBezTo>
                  <a:pt x="633" y="1350"/>
                  <a:pt x="670" y="1313"/>
                  <a:pt x="696" y="1296"/>
                </a:cubicBezTo>
                <a:cubicBezTo>
                  <a:pt x="723" y="1256"/>
                  <a:pt x="749" y="1216"/>
                  <a:pt x="776" y="1176"/>
                </a:cubicBezTo>
                <a:cubicBezTo>
                  <a:pt x="794" y="1150"/>
                  <a:pt x="797" y="1130"/>
                  <a:pt x="824" y="1112"/>
                </a:cubicBezTo>
                <a:cubicBezTo>
                  <a:pt x="843" y="1055"/>
                  <a:pt x="816" y="1124"/>
                  <a:pt x="856" y="1064"/>
                </a:cubicBezTo>
                <a:cubicBezTo>
                  <a:pt x="861" y="1057"/>
                  <a:pt x="860" y="1047"/>
                  <a:pt x="864" y="1040"/>
                </a:cubicBezTo>
                <a:cubicBezTo>
                  <a:pt x="891" y="991"/>
                  <a:pt x="885" y="999"/>
                  <a:pt x="920" y="976"/>
                </a:cubicBezTo>
                <a:cubicBezTo>
                  <a:pt x="931" y="944"/>
                  <a:pt x="940" y="931"/>
                  <a:pt x="968" y="912"/>
                </a:cubicBezTo>
                <a:cubicBezTo>
                  <a:pt x="1014" y="843"/>
                  <a:pt x="953" y="924"/>
                  <a:pt x="1008" y="880"/>
                </a:cubicBezTo>
                <a:cubicBezTo>
                  <a:pt x="1016" y="874"/>
                  <a:pt x="1017" y="863"/>
                  <a:pt x="1024" y="856"/>
                </a:cubicBezTo>
                <a:cubicBezTo>
                  <a:pt x="1031" y="849"/>
                  <a:pt x="1040" y="845"/>
                  <a:pt x="1048" y="840"/>
                </a:cubicBezTo>
                <a:cubicBezTo>
                  <a:pt x="1053" y="832"/>
                  <a:pt x="1057" y="823"/>
                  <a:pt x="1064" y="816"/>
                </a:cubicBezTo>
                <a:cubicBezTo>
                  <a:pt x="1071" y="809"/>
                  <a:pt x="1082" y="808"/>
                  <a:pt x="1088" y="800"/>
                </a:cubicBezTo>
                <a:cubicBezTo>
                  <a:pt x="1093" y="793"/>
                  <a:pt x="1092" y="783"/>
                  <a:pt x="1096" y="776"/>
                </a:cubicBezTo>
                <a:cubicBezTo>
                  <a:pt x="1123" y="727"/>
                  <a:pt x="1117" y="735"/>
                  <a:pt x="1152" y="712"/>
                </a:cubicBezTo>
                <a:cubicBezTo>
                  <a:pt x="1176" y="641"/>
                  <a:pt x="1217" y="600"/>
                  <a:pt x="1264" y="544"/>
                </a:cubicBezTo>
                <a:cubicBezTo>
                  <a:pt x="1285" y="518"/>
                  <a:pt x="1300" y="499"/>
                  <a:pt x="1328" y="480"/>
                </a:cubicBezTo>
                <a:cubicBezTo>
                  <a:pt x="1371" y="416"/>
                  <a:pt x="1315" y="493"/>
                  <a:pt x="1368" y="440"/>
                </a:cubicBezTo>
                <a:cubicBezTo>
                  <a:pt x="1391" y="417"/>
                  <a:pt x="1404" y="395"/>
                  <a:pt x="1432" y="376"/>
                </a:cubicBezTo>
                <a:cubicBezTo>
                  <a:pt x="1456" y="340"/>
                  <a:pt x="1484" y="312"/>
                  <a:pt x="1520" y="288"/>
                </a:cubicBezTo>
                <a:cubicBezTo>
                  <a:pt x="1541" y="224"/>
                  <a:pt x="1509" y="299"/>
                  <a:pt x="1552" y="256"/>
                </a:cubicBezTo>
                <a:cubicBezTo>
                  <a:pt x="1595" y="213"/>
                  <a:pt x="1520" y="245"/>
                  <a:pt x="1584" y="224"/>
                </a:cubicBezTo>
                <a:cubicBezTo>
                  <a:pt x="1604" y="164"/>
                  <a:pt x="1575" y="236"/>
                  <a:pt x="1616" y="184"/>
                </a:cubicBezTo>
                <a:cubicBezTo>
                  <a:pt x="1660" y="129"/>
                  <a:pt x="1579" y="190"/>
                  <a:pt x="1648" y="144"/>
                </a:cubicBezTo>
                <a:cubicBezTo>
                  <a:pt x="1662" y="101"/>
                  <a:pt x="1710" y="78"/>
                  <a:pt x="1752" y="64"/>
                </a:cubicBezTo>
                <a:cubicBezTo>
                  <a:pt x="1812" y="84"/>
                  <a:pt x="1899" y="50"/>
                  <a:pt x="1960" y="40"/>
                </a:cubicBezTo>
                <a:cubicBezTo>
                  <a:pt x="2058" y="24"/>
                  <a:pt x="2157" y="12"/>
                  <a:pt x="2256" y="0"/>
                </a:cubicBezTo>
                <a:cubicBezTo>
                  <a:pt x="2450" y="11"/>
                  <a:pt x="2623" y="27"/>
                  <a:pt x="2824" y="32"/>
                </a:cubicBezTo>
                <a:cubicBezTo>
                  <a:pt x="2997" y="57"/>
                  <a:pt x="3184" y="67"/>
                  <a:pt x="3360" y="80"/>
                </a:cubicBezTo>
                <a:cubicBezTo>
                  <a:pt x="3368" y="83"/>
                  <a:pt x="3384" y="88"/>
                  <a:pt x="3384" y="88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230" name="Freeform 8">
            <a:extLst>
              <a:ext uri="{FF2B5EF4-FFF2-40B4-BE49-F238E27FC236}">
                <a16:creationId xmlns:a16="http://schemas.microsoft.com/office/drawing/2014/main" id="{C352ECBD-D190-4910-AB4F-A56F9449C63A}"/>
              </a:ext>
            </a:extLst>
          </p:cNvPr>
          <p:cNvSpPr>
            <a:spLocks/>
          </p:cNvSpPr>
          <p:nvPr/>
        </p:nvSpPr>
        <p:spPr bwMode="auto">
          <a:xfrm>
            <a:off x="4955822" y="2729089"/>
            <a:ext cx="2161822" cy="4154311"/>
          </a:xfrm>
          <a:custGeom>
            <a:avLst/>
            <a:gdLst>
              <a:gd name="T0" fmla="*/ 2147483647 w 1532"/>
              <a:gd name="T1" fmla="*/ 2147483647 h 2944"/>
              <a:gd name="T2" fmla="*/ 2147483647 w 1532"/>
              <a:gd name="T3" fmla="*/ 2147483647 h 2944"/>
              <a:gd name="T4" fmla="*/ 2147483647 w 1532"/>
              <a:gd name="T5" fmla="*/ 2147483647 h 2944"/>
              <a:gd name="T6" fmla="*/ 2147483647 w 1532"/>
              <a:gd name="T7" fmla="*/ 2147483647 h 2944"/>
              <a:gd name="T8" fmla="*/ 2147483647 w 1532"/>
              <a:gd name="T9" fmla="*/ 2147483647 h 2944"/>
              <a:gd name="T10" fmla="*/ 2147483647 w 1532"/>
              <a:gd name="T11" fmla="*/ 2147483647 h 2944"/>
              <a:gd name="T12" fmla="*/ 2147483647 w 1532"/>
              <a:gd name="T13" fmla="*/ 2147483647 h 2944"/>
              <a:gd name="T14" fmla="*/ 2147483647 w 1532"/>
              <a:gd name="T15" fmla="*/ 2147483647 h 2944"/>
              <a:gd name="T16" fmla="*/ 2147483647 w 1532"/>
              <a:gd name="T17" fmla="*/ 2147483647 h 2944"/>
              <a:gd name="T18" fmla="*/ 2147483647 w 1532"/>
              <a:gd name="T19" fmla="*/ 2147483647 h 2944"/>
              <a:gd name="T20" fmla="*/ 2147483647 w 1532"/>
              <a:gd name="T21" fmla="*/ 2147483647 h 2944"/>
              <a:gd name="T22" fmla="*/ 2147483647 w 1532"/>
              <a:gd name="T23" fmla="*/ 2147483647 h 2944"/>
              <a:gd name="T24" fmla="*/ 2147483647 w 1532"/>
              <a:gd name="T25" fmla="*/ 2147483647 h 2944"/>
              <a:gd name="T26" fmla="*/ 2147483647 w 1532"/>
              <a:gd name="T27" fmla="*/ 2147483647 h 2944"/>
              <a:gd name="T28" fmla="*/ 2147483647 w 1532"/>
              <a:gd name="T29" fmla="*/ 2147483647 h 2944"/>
              <a:gd name="T30" fmla="*/ 2147483647 w 1532"/>
              <a:gd name="T31" fmla="*/ 2147483647 h 2944"/>
              <a:gd name="T32" fmla="*/ 2147483647 w 1532"/>
              <a:gd name="T33" fmla="*/ 2147483647 h 2944"/>
              <a:gd name="T34" fmla="*/ 2147483647 w 1532"/>
              <a:gd name="T35" fmla="*/ 2147483647 h 2944"/>
              <a:gd name="T36" fmla="*/ 2147483647 w 1532"/>
              <a:gd name="T37" fmla="*/ 2147483647 h 2944"/>
              <a:gd name="T38" fmla="*/ 2147483647 w 1532"/>
              <a:gd name="T39" fmla="*/ 2147483647 h 2944"/>
              <a:gd name="T40" fmla="*/ 2147483647 w 1532"/>
              <a:gd name="T41" fmla="*/ 2147483647 h 2944"/>
              <a:gd name="T42" fmla="*/ 2147483647 w 1532"/>
              <a:gd name="T43" fmla="*/ 2147483647 h 2944"/>
              <a:gd name="T44" fmla="*/ 2147483647 w 1532"/>
              <a:gd name="T45" fmla="*/ 2147483647 h 2944"/>
              <a:gd name="T46" fmla="*/ 2147483647 w 1532"/>
              <a:gd name="T47" fmla="*/ 2147483647 h 2944"/>
              <a:gd name="T48" fmla="*/ 2147483647 w 1532"/>
              <a:gd name="T49" fmla="*/ 0 h 2944"/>
              <a:gd name="T50" fmla="*/ 2147483647 w 1532"/>
              <a:gd name="T51" fmla="*/ 2147483647 h 2944"/>
              <a:gd name="T52" fmla="*/ 0 w 1532"/>
              <a:gd name="T53" fmla="*/ 2147483647 h 29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32" h="2944">
                <a:moveTo>
                  <a:pt x="1488" y="2944"/>
                </a:moveTo>
                <a:cubicBezTo>
                  <a:pt x="1421" y="2844"/>
                  <a:pt x="1491" y="2622"/>
                  <a:pt x="1504" y="2496"/>
                </a:cubicBezTo>
                <a:cubicBezTo>
                  <a:pt x="1501" y="2413"/>
                  <a:pt x="1496" y="2331"/>
                  <a:pt x="1496" y="2248"/>
                </a:cubicBezTo>
                <a:cubicBezTo>
                  <a:pt x="1496" y="2090"/>
                  <a:pt x="1532" y="1893"/>
                  <a:pt x="1480" y="1736"/>
                </a:cubicBezTo>
                <a:cubicBezTo>
                  <a:pt x="1468" y="1643"/>
                  <a:pt x="1463" y="1549"/>
                  <a:pt x="1448" y="1456"/>
                </a:cubicBezTo>
                <a:cubicBezTo>
                  <a:pt x="1444" y="1379"/>
                  <a:pt x="1471" y="1306"/>
                  <a:pt x="1408" y="1264"/>
                </a:cubicBezTo>
                <a:cubicBezTo>
                  <a:pt x="1355" y="1184"/>
                  <a:pt x="1361" y="1097"/>
                  <a:pt x="1288" y="1024"/>
                </a:cubicBezTo>
                <a:cubicBezTo>
                  <a:pt x="1264" y="953"/>
                  <a:pt x="1230" y="886"/>
                  <a:pt x="1176" y="832"/>
                </a:cubicBezTo>
                <a:cubicBezTo>
                  <a:pt x="1161" y="788"/>
                  <a:pt x="1130" y="751"/>
                  <a:pt x="1104" y="712"/>
                </a:cubicBezTo>
                <a:cubicBezTo>
                  <a:pt x="1099" y="705"/>
                  <a:pt x="1101" y="695"/>
                  <a:pt x="1096" y="688"/>
                </a:cubicBezTo>
                <a:cubicBezTo>
                  <a:pt x="1090" y="680"/>
                  <a:pt x="1080" y="677"/>
                  <a:pt x="1072" y="672"/>
                </a:cubicBezTo>
                <a:cubicBezTo>
                  <a:pt x="1059" y="633"/>
                  <a:pt x="1041" y="606"/>
                  <a:pt x="1008" y="584"/>
                </a:cubicBezTo>
                <a:cubicBezTo>
                  <a:pt x="1003" y="576"/>
                  <a:pt x="999" y="567"/>
                  <a:pt x="992" y="560"/>
                </a:cubicBezTo>
                <a:cubicBezTo>
                  <a:pt x="985" y="553"/>
                  <a:pt x="974" y="552"/>
                  <a:pt x="968" y="544"/>
                </a:cubicBezTo>
                <a:cubicBezTo>
                  <a:pt x="924" y="489"/>
                  <a:pt x="1005" y="550"/>
                  <a:pt x="936" y="504"/>
                </a:cubicBezTo>
                <a:cubicBezTo>
                  <a:pt x="917" y="475"/>
                  <a:pt x="900" y="475"/>
                  <a:pt x="872" y="456"/>
                </a:cubicBezTo>
                <a:cubicBezTo>
                  <a:pt x="846" y="417"/>
                  <a:pt x="831" y="370"/>
                  <a:pt x="792" y="344"/>
                </a:cubicBezTo>
                <a:cubicBezTo>
                  <a:pt x="778" y="301"/>
                  <a:pt x="756" y="255"/>
                  <a:pt x="712" y="240"/>
                </a:cubicBezTo>
                <a:cubicBezTo>
                  <a:pt x="691" y="176"/>
                  <a:pt x="723" y="251"/>
                  <a:pt x="680" y="208"/>
                </a:cubicBezTo>
                <a:cubicBezTo>
                  <a:pt x="674" y="202"/>
                  <a:pt x="678" y="190"/>
                  <a:pt x="672" y="184"/>
                </a:cubicBezTo>
                <a:cubicBezTo>
                  <a:pt x="658" y="170"/>
                  <a:pt x="624" y="152"/>
                  <a:pt x="624" y="152"/>
                </a:cubicBezTo>
                <a:cubicBezTo>
                  <a:pt x="607" y="100"/>
                  <a:pt x="631" y="151"/>
                  <a:pt x="592" y="120"/>
                </a:cubicBezTo>
                <a:cubicBezTo>
                  <a:pt x="584" y="114"/>
                  <a:pt x="584" y="101"/>
                  <a:pt x="576" y="96"/>
                </a:cubicBezTo>
                <a:cubicBezTo>
                  <a:pt x="560" y="85"/>
                  <a:pt x="538" y="86"/>
                  <a:pt x="520" y="80"/>
                </a:cubicBezTo>
                <a:cubicBezTo>
                  <a:pt x="490" y="35"/>
                  <a:pt x="449" y="27"/>
                  <a:pt x="408" y="0"/>
                </a:cubicBezTo>
                <a:cubicBezTo>
                  <a:pt x="314" y="12"/>
                  <a:pt x="240" y="51"/>
                  <a:pt x="152" y="80"/>
                </a:cubicBezTo>
                <a:cubicBezTo>
                  <a:pt x="104" y="96"/>
                  <a:pt x="51" y="80"/>
                  <a:pt x="0" y="80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231" name="Oval 9">
            <a:extLst>
              <a:ext uri="{FF2B5EF4-FFF2-40B4-BE49-F238E27FC236}">
                <a16:creationId xmlns:a16="http://schemas.microsoft.com/office/drawing/2014/main" id="{3380EC62-2E04-4E63-9B20-62209404F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067" y="4241800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2" name="Oval 10">
            <a:extLst>
              <a:ext uri="{FF2B5EF4-FFF2-40B4-BE49-F238E27FC236}">
                <a16:creationId xmlns:a16="http://schemas.microsoft.com/office/drawing/2014/main" id="{2E240766-E14D-46F9-BB98-6F1328EF2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3090333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3" name="Oval 11">
            <a:extLst>
              <a:ext uri="{FF2B5EF4-FFF2-40B4-BE49-F238E27FC236}">
                <a16:creationId xmlns:a16="http://schemas.microsoft.com/office/drawing/2014/main" id="{F7B52C28-4A3B-407E-B62C-247CAD1D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4106333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4" name="Oval 12">
            <a:extLst>
              <a:ext uri="{FF2B5EF4-FFF2-40B4-BE49-F238E27FC236}">
                <a16:creationId xmlns:a16="http://schemas.microsoft.com/office/drawing/2014/main" id="{4CC3F04D-2E00-431D-96F9-26F98AAB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293533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5" name="Oval 13">
            <a:extLst>
              <a:ext uri="{FF2B5EF4-FFF2-40B4-BE49-F238E27FC236}">
                <a16:creationId xmlns:a16="http://schemas.microsoft.com/office/drawing/2014/main" id="{49291E69-685C-4BEA-B263-01FD1297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533" y="3429000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6" name="Oval 14">
            <a:extLst>
              <a:ext uri="{FF2B5EF4-FFF2-40B4-BE49-F238E27FC236}">
                <a16:creationId xmlns:a16="http://schemas.microsoft.com/office/drawing/2014/main" id="{5BD1F9B6-5CA1-4856-BE74-0D33A3CE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933" y="3022600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7" name="Oval 15">
            <a:extLst>
              <a:ext uri="{FF2B5EF4-FFF2-40B4-BE49-F238E27FC236}">
                <a16:creationId xmlns:a16="http://schemas.microsoft.com/office/drawing/2014/main" id="{8807D5B4-2BBA-4650-ACC7-5CD4E8E2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467" y="3158067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52238" name="Oval 16">
            <a:extLst>
              <a:ext uri="{FF2B5EF4-FFF2-40B4-BE49-F238E27FC236}">
                <a16:creationId xmlns:a16="http://schemas.microsoft.com/office/drawing/2014/main" id="{02A33AA7-9876-4F62-9001-7409E31E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325533"/>
            <a:ext cx="135467" cy="13546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33">
              <a:latin typeface="Times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C33D6E-E430-4AA5-A6A8-8A2DAF338A05}"/>
              </a:ext>
            </a:extLst>
          </p:cNvPr>
          <p:cNvSpPr/>
          <p:nvPr/>
        </p:nvSpPr>
        <p:spPr>
          <a:xfrm rot="2598092">
            <a:off x="6498011" y="2750055"/>
            <a:ext cx="528029" cy="1115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05B0C5-0598-46EF-92D3-8DB49DF83EE4}"/>
              </a:ext>
            </a:extLst>
          </p:cNvPr>
          <p:cNvSpPr/>
          <p:nvPr/>
        </p:nvSpPr>
        <p:spPr>
          <a:xfrm rot="19172192">
            <a:off x="6152637" y="3908269"/>
            <a:ext cx="425688" cy="651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6AD751-DD5D-4C7B-B8C2-675E06204733}"/>
              </a:ext>
            </a:extLst>
          </p:cNvPr>
          <p:cNvSpPr/>
          <p:nvPr/>
        </p:nvSpPr>
        <p:spPr>
          <a:xfrm rot="19172192">
            <a:off x="6332443" y="5249793"/>
            <a:ext cx="293544" cy="311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E9322-B92F-42B0-B6F6-E1E525BB3947}"/>
              </a:ext>
            </a:extLst>
          </p:cNvPr>
          <p:cNvSpPr txBox="1"/>
          <p:nvPr/>
        </p:nvSpPr>
        <p:spPr>
          <a:xfrm>
            <a:off x="6671733" y="3610777"/>
            <a:ext cx="1149052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89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</a:p>
        </p:txBody>
      </p:sp>
      <p:pic>
        <p:nvPicPr>
          <p:cNvPr id="24" name="Picture 21" descr="Wellhead Protection Signs">
            <a:extLst>
              <a:ext uri="{FF2B5EF4-FFF2-40B4-BE49-F238E27FC236}">
                <a16:creationId xmlns:a16="http://schemas.microsoft.com/office/drawing/2014/main" id="{50C0E7CA-D9EB-41CC-BD22-2343691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4" y="1010910"/>
            <a:ext cx="1398124" cy="10662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Pwhitingwellfields">
            <a:extLst>
              <a:ext uri="{FF2B5EF4-FFF2-40B4-BE49-F238E27FC236}">
                <a16:creationId xmlns:a16="http://schemas.microsoft.com/office/drawing/2014/main" id="{332DE126-54C2-4093-A6FF-1BDA14B758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-609600"/>
            <a:ext cx="6121400" cy="822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265AE9D1-D5D2-4D1E-BB25-9C45CA2F1FFC}"/>
              </a:ext>
            </a:extLst>
          </p:cNvPr>
          <p:cNvSpPr>
            <a:spLocks noChangeArrowheads="1"/>
          </p:cNvSpPr>
          <p:nvPr/>
        </p:nvSpPr>
        <p:spPr bwMode="auto">
          <a:xfrm rot="2299847">
            <a:off x="6637338" y="2460625"/>
            <a:ext cx="906462" cy="121285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32" name="Freeform 6">
            <a:extLst>
              <a:ext uri="{FF2B5EF4-FFF2-40B4-BE49-F238E27FC236}">
                <a16:creationId xmlns:a16="http://schemas.microsoft.com/office/drawing/2014/main" id="{3D035072-5C33-480F-9A88-8C3221B37EBF}"/>
              </a:ext>
            </a:extLst>
          </p:cNvPr>
          <p:cNvSpPr>
            <a:spLocks/>
          </p:cNvSpPr>
          <p:nvPr/>
        </p:nvSpPr>
        <p:spPr bwMode="auto">
          <a:xfrm>
            <a:off x="5486400" y="965200"/>
            <a:ext cx="5105400" cy="2844800"/>
          </a:xfrm>
          <a:custGeom>
            <a:avLst/>
            <a:gdLst>
              <a:gd name="T0" fmla="*/ 0 w 3384"/>
              <a:gd name="T1" fmla="*/ 2147483647 h 1904"/>
              <a:gd name="T2" fmla="*/ 2147483647 w 3384"/>
              <a:gd name="T3" fmla="*/ 2147483647 h 1904"/>
              <a:gd name="T4" fmla="*/ 2147483647 w 3384"/>
              <a:gd name="T5" fmla="*/ 2147483647 h 1904"/>
              <a:gd name="T6" fmla="*/ 2147483647 w 3384"/>
              <a:gd name="T7" fmla="*/ 2147483647 h 1904"/>
              <a:gd name="T8" fmla="*/ 2147483647 w 3384"/>
              <a:gd name="T9" fmla="*/ 2147483647 h 1904"/>
              <a:gd name="T10" fmla="*/ 2147483647 w 3384"/>
              <a:gd name="T11" fmla="*/ 2147483647 h 1904"/>
              <a:gd name="T12" fmla="*/ 2147483647 w 3384"/>
              <a:gd name="T13" fmla="*/ 2147483647 h 1904"/>
              <a:gd name="T14" fmla="*/ 2147483647 w 3384"/>
              <a:gd name="T15" fmla="*/ 2147483647 h 1904"/>
              <a:gd name="T16" fmla="*/ 2147483647 w 3384"/>
              <a:gd name="T17" fmla="*/ 2147483647 h 1904"/>
              <a:gd name="T18" fmla="*/ 2147483647 w 3384"/>
              <a:gd name="T19" fmla="*/ 2147483647 h 1904"/>
              <a:gd name="T20" fmla="*/ 2147483647 w 3384"/>
              <a:gd name="T21" fmla="*/ 2147483647 h 1904"/>
              <a:gd name="T22" fmla="*/ 2147483647 w 3384"/>
              <a:gd name="T23" fmla="*/ 2147483647 h 1904"/>
              <a:gd name="T24" fmla="*/ 2147483647 w 3384"/>
              <a:gd name="T25" fmla="*/ 2147483647 h 1904"/>
              <a:gd name="T26" fmla="*/ 2147483647 w 3384"/>
              <a:gd name="T27" fmla="*/ 2147483647 h 1904"/>
              <a:gd name="T28" fmla="*/ 2147483647 w 3384"/>
              <a:gd name="T29" fmla="*/ 2147483647 h 1904"/>
              <a:gd name="T30" fmla="*/ 2147483647 w 3384"/>
              <a:gd name="T31" fmla="*/ 2147483647 h 1904"/>
              <a:gd name="T32" fmla="*/ 2147483647 w 3384"/>
              <a:gd name="T33" fmla="*/ 2147483647 h 1904"/>
              <a:gd name="T34" fmla="*/ 2147483647 w 3384"/>
              <a:gd name="T35" fmla="*/ 2147483647 h 1904"/>
              <a:gd name="T36" fmla="*/ 2147483647 w 3384"/>
              <a:gd name="T37" fmla="*/ 2147483647 h 1904"/>
              <a:gd name="T38" fmla="*/ 2147483647 w 3384"/>
              <a:gd name="T39" fmla="*/ 2147483647 h 1904"/>
              <a:gd name="T40" fmla="*/ 2147483647 w 3384"/>
              <a:gd name="T41" fmla="*/ 2147483647 h 1904"/>
              <a:gd name="T42" fmla="*/ 2147483647 w 3384"/>
              <a:gd name="T43" fmla="*/ 2147483647 h 1904"/>
              <a:gd name="T44" fmla="*/ 2147483647 w 3384"/>
              <a:gd name="T45" fmla="*/ 2147483647 h 1904"/>
              <a:gd name="T46" fmla="*/ 2147483647 w 3384"/>
              <a:gd name="T47" fmla="*/ 2147483647 h 1904"/>
              <a:gd name="T48" fmla="*/ 2147483647 w 3384"/>
              <a:gd name="T49" fmla="*/ 2147483647 h 1904"/>
              <a:gd name="T50" fmla="*/ 2147483647 w 3384"/>
              <a:gd name="T51" fmla="*/ 2147483647 h 1904"/>
              <a:gd name="T52" fmla="*/ 2147483647 w 3384"/>
              <a:gd name="T53" fmla="*/ 2147483647 h 1904"/>
              <a:gd name="T54" fmla="*/ 2147483647 w 3384"/>
              <a:gd name="T55" fmla="*/ 2147483647 h 1904"/>
              <a:gd name="T56" fmla="*/ 2147483647 w 3384"/>
              <a:gd name="T57" fmla="*/ 2147483647 h 1904"/>
              <a:gd name="T58" fmla="*/ 2147483647 w 3384"/>
              <a:gd name="T59" fmla="*/ 2147483647 h 1904"/>
              <a:gd name="T60" fmla="*/ 2147483647 w 3384"/>
              <a:gd name="T61" fmla="*/ 2147483647 h 1904"/>
              <a:gd name="T62" fmla="*/ 2147483647 w 3384"/>
              <a:gd name="T63" fmla="*/ 2147483647 h 1904"/>
              <a:gd name="T64" fmla="*/ 2147483647 w 3384"/>
              <a:gd name="T65" fmla="*/ 2147483647 h 1904"/>
              <a:gd name="T66" fmla="*/ 2147483647 w 3384"/>
              <a:gd name="T67" fmla="*/ 2147483647 h 1904"/>
              <a:gd name="T68" fmla="*/ 2147483647 w 3384"/>
              <a:gd name="T69" fmla="*/ 0 h 1904"/>
              <a:gd name="T70" fmla="*/ 2147483647 w 3384"/>
              <a:gd name="T71" fmla="*/ 2147483647 h 1904"/>
              <a:gd name="T72" fmla="*/ 2147483647 w 3384"/>
              <a:gd name="T73" fmla="*/ 2147483647 h 1904"/>
              <a:gd name="T74" fmla="*/ 2147483647 w 3384"/>
              <a:gd name="T75" fmla="*/ 2147483647 h 19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384" h="1904">
                <a:moveTo>
                  <a:pt x="0" y="1904"/>
                </a:moveTo>
                <a:cubicBezTo>
                  <a:pt x="63" y="1862"/>
                  <a:pt x="126" y="1820"/>
                  <a:pt x="192" y="1784"/>
                </a:cubicBezTo>
                <a:cubicBezTo>
                  <a:pt x="275" y="1738"/>
                  <a:pt x="210" y="1762"/>
                  <a:pt x="264" y="1744"/>
                </a:cubicBezTo>
                <a:cubicBezTo>
                  <a:pt x="300" y="1690"/>
                  <a:pt x="258" y="1743"/>
                  <a:pt x="304" y="1712"/>
                </a:cubicBezTo>
                <a:cubicBezTo>
                  <a:pt x="306" y="1711"/>
                  <a:pt x="347" y="1675"/>
                  <a:pt x="352" y="1672"/>
                </a:cubicBezTo>
                <a:cubicBezTo>
                  <a:pt x="377" y="1634"/>
                  <a:pt x="388" y="1608"/>
                  <a:pt x="424" y="1584"/>
                </a:cubicBezTo>
                <a:cubicBezTo>
                  <a:pt x="434" y="1555"/>
                  <a:pt x="470" y="1521"/>
                  <a:pt x="496" y="1504"/>
                </a:cubicBezTo>
                <a:cubicBezTo>
                  <a:pt x="514" y="1476"/>
                  <a:pt x="532" y="1458"/>
                  <a:pt x="560" y="1440"/>
                </a:cubicBezTo>
                <a:cubicBezTo>
                  <a:pt x="597" y="1384"/>
                  <a:pt x="576" y="1403"/>
                  <a:pt x="616" y="1376"/>
                </a:cubicBezTo>
                <a:cubicBezTo>
                  <a:pt x="633" y="1350"/>
                  <a:pt x="670" y="1313"/>
                  <a:pt x="696" y="1296"/>
                </a:cubicBezTo>
                <a:cubicBezTo>
                  <a:pt x="723" y="1256"/>
                  <a:pt x="749" y="1216"/>
                  <a:pt x="776" y="1176"/>
                </a:cubicBezTo>
                <a:cubicBezTo>
                  <a:pt x="794" y="1150"/>
                  <a:pt x="797" y="1130"/>
                  <a:pt x="824" y="1112"/>
                </a:cubicBezTo>
                <a:cubicBezTo>
                  <a:pt x="843" y="1055"/>
                  <a:pt x="816" y="1124"/>
                  <a:pt x="856" y="1064"/>
                </a:cubicBezTo>
                <a:cubicBezTo>
                  <a:pt x="861" y="1057"/>
                  <a:pt x="860" y="1047"/>
                  <a:pt x="864" y="1040"/>
                </a:cubicBezTo>
                <a:cubicBezTo>
                  <a:pt x="891" y="991"/>
                  <a:pt x="885" y="999"/>
                  <a:pt x="920" y="976"/>
                </a:cubicBezTo>
                <a:cubicBezTo>
                  <a:pt x="931" y="944"/>
                  <a:pt x="940" y="931"/>
                  <a:pt x="968" y="912"/>
                </a:cubicBezTo>
                <a:cubicBezTo>
                  <a:pt x="1014" y="843"/>
                  <a:pt x="953" y="924"/>
                  <a:pt x="1008" y="880"/>
                </a:cubicBezTo>
                <a:cubicBezTo>
                  <a:pt x="1016" y="874"/>
                  <a:pt x="1017" y="863"/>
                  <a:pt x="1024" y="856"/>
                </a:cubicBezTo>
                <a:cubicBezTo>
                  <a:pt x="1031" y="849"/>
                  <a:pt x="1040" y="845"/>
                  <a:pt x="1048" y="840"/>
                </a:cubicBezTo>
                <a:cubicBezTo>
                  <a:pt x="1053" y="832"/>
                  <a:pt x="1057" y="823"/>
                  <a:pt x="1064" y="816"/>
                </a:cubicBezTo>
                <a:cubicBezTo>
                  <a:pt x="1071" y="809"/>
                  <a:pt x="1082" y="808"/>
                  <a:pt x="1088" y="800"/>
                </a:cubicBezTo>
                <a:cubicBezTo>
                  <a:pt x="1093" y="793"/>
                  <a:pt x="1092" y="783"/>
                  <a:pt x="1096" y="776"/>
                </a:cubicBezTo>
                <a:cubicBezTo>
                  <a:pt x="1123" y="727"/>
                  <a:pt x="1117" y="735"/>
                  <a:pt x="1152" y="712"/>
                </a:cubicBezTo>
                <a:cubicBezTo>
                  <a:pt x="1176" y="641"/>
                  <a:pt x="1217" y="600"/>
                  <a:pt x="1264" y="544"/>
                </a:cubicBezTo>
                <a:cubicBezTo>
                  <a:pt x="1285" y="518"/>
                  <a:pt x="1300" y="499"/>
                  <a:pt x="1328" y="480"/>
                </a:cubicBezTo>
                <a:cubicBezTo>
                  <a:pt x="1371" y="416"/>
                  <a:pt x="1315" y="493"/>
                  <a:pt x="1368" y="440"/>
                </a:cubicBezTo>
                <a:cubicBezTo>
                  <a:pt x="1391" y="417"/>
                  <a:pt x="1404" y="395"/>
                  <a:pt x="1432" y="376"/>
                </a:cubicBezTo>
                <a:cubicBezTo>
                  <a:pt x="1456" y="340"/>
                  <a:pt x="1484" y="312"/>
                  <a:pt x="1520" y="288"/>
                </a:cubicBezTo>
                <a:cubicBezTo>
                  <a:pt x="1541" y="224"/>
                  <a:pt x="1509" y="299"/>
                  <a:pt x="1552" y="256"/>
                </a:cubicBezTo>
                <a:cubicBezTo>
                  <a:pt x="1595" y="213"/>
                  <a:pt x="1520" y="245"/>
                  <a:pt x="1584" y="224"/>
                </a:cubicBezTo>
                <a:cubicBezTo>
                  <a:pt x="1604" y="164"/>
                  <a:pt x="1575" y="236"/>
                  <a:pt x="1616" y="184"/>
                </a:cubicBezTo>
                <a:cubicBezTo>
                  <a:pt x="1660" y="129"/>
                  <a:pt x="1579" y="190"/>
                  <a:pt x="1648" y="144"/>
                </a:cubicBezTo>
                <a:cubicBezTo>
                  <a:pt x="1662" y="101"/>
                  <a:pt x="1710" y="78"/>
                  <a:pt x="1752" y="64"/>
                </a:cubicBezTo>
                <a:cubicBezTo>
                  <a:pt x="1812" y="84"/>
                  <a:pt x="1899" y="50"/>
                  <a:pt x="1960" y="40"/>
                </a:cubicBezTo>
                <a:cubicBezTo>
                  <a:pt x="2058" y="24"/>
                  <a:pt x="2157" y="12"/>
                  <a:pt x="2256" y="0"/>
                </a:cubicBezTo>
                <a:cubicBezTo>
                  <a:pt x="2450" y="11"/>
                  <a:pt x="2623" y="27"/>
                  <a:pt x="2824" y="32"/>
                </a:cubicBezTo>
                <a:cubicBezTo>
                  <a:pt x="2997" y="57"/>
                  <a:pt x="3184" y="67"/>
                  <a:pt x="3360" y="80"/>
                </a:cubicBezTo>
                <a:cubicBezTo>
                  <a:pt x="3368" y="83"/>
                  <a:pt x="3384" y="88"/>
                  <a:pt x="3384" y="88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Freeform 7">
            <a:extLst>
              <a:ext uri="{FF2B5EF4-FFF2-40B4-BE49-F238E27FC236}">
                <a16:creationId xmlns:a16="http://schemas.microsoft.com/office/drawing/2014/main" id="{DFE69D87-2F88-4348-A501-502438496E00}"/>
              </a:ext>
            </a:extLst>
          </p:cNvPr>
          <p:cNvSpPr>
            <a:spLocks/>
          </p:cNvSpPr>
          <p:nvPr/>
        </p:nvSpPr>
        <p:spPr bwMode="auto">
          <a:xfrm>
            <a:off x="5003800" y="2641600"/>
            <a:ext cx="2432050" cy="4673600"/>
          </a:xfrm>
          <a:custGeom>
            <a:avLst/>
            <a:gdLst>
              <a:gd name="T0" fmla="*/ 2147483647 w 1532"/>
              <a:gd name="T1" fmla="*/ 2147483647 h 2944"/>
              <a:gd name="T2" fmla="*/ 2147483647 w 1532"/>
              <a:gd name="T3" fmla="*/ 2147483647 h 2944"/>
              <a:gd name="T4" fmla="*/ 2147483647 w 1532"/>
              <a:gd name="T5" fmla="*/ 2147483647 h 2944"/>
              <a:gd name="T6" fmla="*/ 2147483647 w 1532"/>
              <a:gd name="T7" fmla="*/ 2147483647 h 2944"/>
              <a:gd name="T8" fmla="*/ 2147483647 w 1532"/>
              <a:gd name="T9" fmla="*/ 2147483647 h 2944"/>
              <a:gd name="T10" fmla="*/ 2147483647 w 1532"/>
              <a:gd name="T11" fmla="*/ 2147483647 h 2944"/>
              <a:gd name="T12" fmla="*/ 2147483647 w 1532"/>
              <a:gd name="T13" fmla="*/ 2147483647 h 2944"/>
              <a:gd name="T14" fmla="*/ 2147483647 w 1532"/>
              <a:gd name="T15" fmla="*/ 2147483647 h 2944"/>
              <a:gd name="T16" fmla="*/ 2147483647 w 1532"/>
              <a:gd name="T17" fmla="*/ 2147483647 h 2944"/>
              <a:gd name="T18" fmla="*/ 2147483647 w 1532"/>
              <a:gd name="T19" fmla="*/ 2147483647 h 2944"/>
              <a:gd name="T20" fmla="*/ 2147483647 w 1532"/>
              <a:gd name="T21" fmla="*/ 2147483647 h 2944"/>
              <a:gd name="T22" fmla="*/ 2147483647 w 1532"/>
              <a:gd name="T23" fmla="*/ 2147483647 h 2944"/>
              <a:gd name="T24" fmla="*/ 2147483647 w 1532"/>
              <a:gd name="T25" fmla="*/ 2147483647 h 2944"/>
              <a:gd name="T26" fmla="*/ 2147483647 w 1532"/>
              <a:gd name="T27" fmla="*/ 2147483647 h 2944"/>
              <a:gd name="T28" fmla="*/ 2147483647 w 1532"/>
              <a:gd name="T29" fmla="*/ 2147483647 h 2944"/>
              <a:gd name="T30" fmla="*/ 2147483647 w 1532"/>
              <a:gd name="T31" fmla="*/ 2147483647 h 2944"/>
              <a:gd name="T32" fmla="*/ 2147483647 w 1532"/>
              <a:gd name="T33" fmla="*/ 2147483647 h 2944"/>
              <a:gd name="T34" fmla="*/ 2147483647 w 1532"/>
              <a:gd name="T35" fmla="*/ 2147483647 h 2944"/>
              <a:gd name="T36" fmla="*/ 2147483647 w 1532"/>
              <a:gd name="T37" fmla="*/ 2147483647 h 2944"/>
              <a:gd name="T38" fmla="*/ 2147483647 w 1532"/>
              <a:gd name="T39" fmla="*/ 2147483647 h 2944"/>
              <a:gd name="T40" fmla="*/ 2147483647 w 1532"/>
              <a:gd name="T41" fmla="*/ 2147483647 h 2944"/>
              <a:gd name="T42" fmla="*/ 2147483647 w 1532"/>
              <a:gd name="T43" fmla="*/ 2147483647 h 2944"/>
              <a:gd name="T44" fmla="*/ 2147483647 w 1532"/>
              <a:gd name="T45" fmla="*/ 2147483647 h 2944"/>
              <a:gd name="T46" fmla="*/ 2147483647 w 1532"/>
              <a:gd name="T47" fmla="*/ 2147483647 h 2944"/>
              <a:gd name="T48" fmla="*/ 2147483647 w 1532"/>
              <a:gd name="T49" fmla="*/ 0 h 2944"/>
              <a:gd name="T50" fmla="*/ 2147483647 w 1532"/>
              <a:gd name="T51" fmla="*/ 2147483647 h 2944"/>
              <a:gd name="T52" fmla="*/ 0 w 1532"/>
              <a:gd name="T53" fmla="*/ 2147483647 h 29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32" h="2944">
                <a:moveTo>
                  <a:pt x="1488" y="2944"/>
                </a:moveTo>
                <a:cubicBezTo>
                  <a:pt x="1421" y="2844"/>
                  <a:pt x="1491" y="2622"/>
                  <a:pt x="1504" y="2496"/>
                </a:cubicBezTo>
                <a:cubicBezTo>
                  <a:pt x="1501" y="2413"/>
                  <a:pt x="1496" y="2331"/>
                  <a:pt x="1496" y="2248"/>
                </a:cubicBezTo>
                <a:cubicBezTo>
                  <a:pt x="1496" y="2090"/>
                  <a:pt x="1532" y="1893"/>
                  <a:pt x="1480" y="1736"/>
                </a:cubicBezTo>
                <a:cubicBezTo>
                  <a:pt x="1468" y="1643"/>
                  <a:pt x="1463" y="1549"/>
                  <a:pt x="1448" y="1456"/>
                </a:cubicBezTo>
                <a:cubicBezTo>
                  <a:pt x="1444" y="1379"/>
                  <a:pt x="1471" y="1306"/>
                  <a:pt x="1408" y="1264"/>
                </a:cubicBezTo>
                <a:cubicBezTo>
                  <a:pt x="1355" y="1184"/>
                  <a:pt x="1361" y="1097"/>
                  <a:pt x="1288" y="1024"/>
                </a:cubicBezTo>
                <a:cubicBezTo>
                  <a:pt x="1264" y="953"/>
                  <a:pt x="1230" y="886"/>
                  <a:pt x="1176" y="832"/>
                </a:cubicBezTo>
                <a:cubicBezTo>
                  <a:pt x="1161" y="788"/>
                  <a:pt x="1130" y="751"/>
                  <a:pt x="1104" y="712"/>
                </a:cubicBezTo>
                <a:cubicBezTo>
                  <a:pt x="1099" y="705"/>
                  <a:pt x="1101" y="695"/>
                  <a:pt x="1096" y="688"/>
                </a:cubicBezTo>
                <a:cubicBezTo>
                  <a:pt x="1090" y="680"/>
                  <a:pt x="1080" y="677"/>
                  <a:pt x="1072" y="672"/>
                </a:cubicBezTo>
                <a:cubicBezTo>
                  <a:pt x="1059" y="633"/>
                  <a:pt x="1041" y="606"/>
                  <a:pt x="1008" y="584"/>
                </a:cubicBezTo>
                <a:cubicBezTo>
                  <a:pt x="1003" y="576"/>
                  <a:pt x="999" y="567"/>
                  <a:pt x="992" y="560"/>
                </a:cubicBezTo>
                <a:cubicBezTo>
                  <a:pt x="985" y="553"/>
                  <a:pt x="974" y="552"/>
                  <a:pt x="968" y="544"/>
                </a:cubicBezTo>
                <a:cubicBezTo>
                  <a:pt x="924" y="489"/>
                  <a:pt x="1005" y="550"/>
                  <a:pt x="936" y="504"/>
                </a:cubicBezTo>
                <a:cubicBezTo>
                  <a:pt x="917" y="475"/>
                  <a:pt x="900" y="475"/>
                  <a:pt x="872" y="456"/>
                </a:cubicBezTo>
                <a:cubicBezTo>
                  <a:pt x="846" y="417"/>
                  <a:pt x="831" y="370"/>
                  <a:pt x="792" y="344"/>
                </a:cubicBezTo>
                <a:cubicBezTo>
                  <a:pt x="778" y="301"/>
                  <a:pt x="756" y="255"/>
                  <a:pt x="712" y="240"/>
                </a:cubicBezTo>
                <a:cubicBezTo>
                  <a:pt x="691" y="176"/>
                  <a:pt x="723" y="251"/>
                  <a:pt x="680" y="208"/>
                </a:cubicBezTo>
                <a:cubicBezTo>
                  <a:pt x="674" y="202"/>
                  <a:pt x="678" y="190"/>
                  <a:pt x="672" y="184"/>
                </a:cubicBezTo>
                <a:cubicBezTo>
                  <a:pt x="658" y="170"/>
                  <a:pt x="624" y="152"/>
                  <a:pt x="624" y="152"/>
                </a:cubicBezTo>
                <a:cubicBezTo>
                  <a:pt x="607" y="100"/>
                  <a:pt x="631" y="151"/>
                  <a:pt x="592" y="120"/>
                </a:cubicBezTo>
                <a:cubicBezTo>
                  <a:pt x="584" y="114"/>
                  <a:pt x="584" y="101"/>
                  <a:pt x="576" y="96"/>
                </a:cubicBezTo>
                <a:cubicBezTo>
                  <a:pt x="560" y="85"/>
                  <a:pt x="538" y="86"/>
                  <a:pt x="520" y="80"/>
                </a:cubicBezTo>
                <a:cubicBezTo>
                  <a:pt x="490" y="35"/>
                  <a:pt x="449" y="27"/>
                  <a:pt x="408" y="0"/>
                </a:cubicBezTo>
                <a:cubicBezTo>
                  <a:pt x="314" y="12"/>
                  <a:pt x="240" y="51"/>
                  <a:pt x="152" y="80"/>
                </a:cubicBezTo>
                <a:cubicBezTo>
                  <a:pt x="104" y="96"/>
                  <a:pt x="51" y="80"/>
                  <a:pt x="0" y="80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Oval 8">
            <a:extLst>
              <a:ext uri="{FF2B5EF4-FFF2-40B4-BE49-F238E27FC236}">
                <a16:creationId xmlns:a16="http://schemas.microsoft.com/office/drawing/2014/main" id="{4051AC36-7320-40DF-BC1C-3E1C69789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35" name="Oval 9">
            <a:extLst>
              <a:ext uri="{FF2B5EF4-FFF2-40B4-BE49-F238E27FC236}">
                <a16:creationId xmlns:a16="http://schemas.microsoft.com/office/drawing/2014/main" id="{DC99F7E4-D971-4844-A6D9-282EB4A22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36" name="Oval 10">
            <a:extLst>
              <a:ext uri="{FF2B5EF4-FFF2-40B4-BE49-F238E27FC236}">
                <a16:creationId xmlns:a16="http://schemas.microsoft.com/office/drawing/2014/main" id="{B7235AA9-E039-45E6-BF21-43D3B1FF0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37" name="Oval 11">
            <a:extLst>
              <a:ext uri="{FF2B5EF4-FFF2-40B4-BE49-F238E27FC236}">
                <a16:creationId xmlns:a16="http://schemas.microsoft.com/office/drawing/2014/main" id="{A3890D91-CEDB-4CA0-AD77-A698CA57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38" name="Oval 12">
            <a:extLst>
              <a:ext uri="{FF2B5EF4-FFF2-40B4-BE49-F238E27FC236}">
                <a16:creationId xmlns:a16="http://schemas.microsoft.com/office/drawing/2014/main" id="{BE36F69A-7015-4A85-9D86-ECF34D15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39" name="Oval 13">
            <a:extLst>
              <a:ext uri="{FF2B5EF4-FFF2-40B4-BE49-F238E27FC236}">
                <a16:creationId xmlns:a16="http://schemas.microsoft.com/office/drawing/2014/main" id="{50CAFED6-401F-44C9-848A-4BD5F622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71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40" name="Oval 14">
            <a:extLst>
              <a:ext uri="{FF2B5EF4-FFF2-40B4-BE49-F238E27FC236}">
                <a16:creationId xmlns:a16="http://schemas.microsoft.com/office/drawing/2014/main" id="{69F0C98D-360A-4E89-91C1-0479EFD44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24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41" name="Oval 15">
            <a:extLst>
              <a:ext uri="{FF2B5EF4-FFF2-40B4-BE49-F238E27FC236}">
                <a16:creationId xmlns:a16="http://schemas.microsoft.com/office/drawing/2014/main" id="{F98D5C6A-0EF1-4876-880C-9E351147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562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3742" name="Text Box 16">
            <a:extLst>
              <a:ext uri="{FF2B5EF4-FFF2-40B4-BE49-F238E27FC236}">
                <a16:creationId xmlns:a16="http://schemas.microsoft.com/office/drawing/2014/main" id="{73A9ADA0-848F-4734-ADB1-1CE631670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426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approaches to wellhead protection </a:t>
            </a:r>
          </a:p>
        </p:txBody>
      </p:sp>
      <p:sp>
        <p:nvSpPr>
          <p:cNvPr id="73743" name="Rectangle 17">
            <a:extLst>
              <a:ext uri="{FF2B5EF4-FFF2-40B4-BE49-F238E27FC236}">
                <a16:creationId xmlns:a16="http://schemas.microsoft.com/office/drawing/2014/main" id="{17330307-3C1B-4D0D-A7A0-075126E19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17" y="1879600"/>
            <a:ext cx="441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and lease of lands around the wells: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forested recreation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Izaak Walton League lodge and shooting range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 Scout camp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easement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 funding?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8C7A5A7-198D-442A-88E4-C1CB4C111B33}"/>
              </a:ext>
            </a:extLst>
          </p:cNvPr>
          <p:cNvSpPr/>
          <p:nvPr/>
        </p:nvSpPr>
        <p:spPr>
          <a:xfrm>
            <a:off x="8191500" y="876300"/>
            <a:ext cx="228600" cy="17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2A026A-D7BD-4F54-B158-D7A95DC3DA4A}"/>
              </a:ext>
            </a:extLst>
          </p:cNvPr>
          <p:cNvSpPr/>
          <p:nvPr/>
        </p:nvSpPr>
        <p:spPr>
          <a:xfrm>
            <a:off x="7429500" y="1879600"/>
            <a:ext cx="501650" cy="17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7F0DD5-5E5E-4BD8-9C07-B3F764E8CE7E}"/>
              </a:ext>
            </a:extLst>
          </p:cNvPr>
          <p:cNvSpPr/>
          <p:nvPr/>
        </p:nvSpPr>
        <p:spPr>
          <a:xfrm>
            <a:off x="7672388" y="1447800"/>
            <a:ext cx="519112" cy="2428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DA7027-FB27-4B28-AE04-37D9865B01C4}"/>
              </a:ext>
            </a:extLst>
          </p:cNvPr>
          <p:cNvSpPr/>
          <p:nvPr/>
        </p:nvSpPr>
        <p:spPr>
          <a:xfrm>
            <a:off x="7543800" y="1676400"/>
            <a:ext cx="387350" cy="17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40E48A-12DB-4353-841E-F27D3E9A7748}"/>
              </a:ext>
            </a:extLst>
          </p:cNvPr>
          <p:cNvSpPr/>
          <p:nvPr/>
        </p:nvSpPr>
        <p:spPr>
          <a:xfrm rot="18246205">
            <a:off x="6221413" y="4378325"/>
            <a:ext cx="503238" cy="2238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029067C1-2984-4D5A-88DC-8EE93BF4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770466"/>
            <a:ext cx="9144000" cy="1016000"/>
          </a:xfrm>
        </p:spPr>
        <p:txBody>
          <a:bodyPr/>
          <a:lstStyle/>
          <a:p>
            <a:r>
              <a:rPr lang="en-US" altLang="en-US" sz="2489" cap="none" dirty="0">
                <a:latin typeface="Calibri" panose="020F0502020204030204" pitchFamily="34" charset="0"/>
                <a:cs typeface="Calibri" panose="020F0502020204030204" pitchFamily="34" charset="0"/>
              </a:rPr>
              <a:t>Comprehensive plan = Goals            Zoning = Way to achieve goals</a:t>
            </a:r>
          </a:p>
        </p:txBody>
      </p:sp>
      <p:sp>
        <p:nvSpPr>
          <p:cNvPr id="71683" name="Content Placeholder 1">
            <a:extLst>
              <a:ext uri="{FF2B5EF4-FFF2-40B4-BE49-F238E27FC236}">
                <a16:creationId xmlns:a16="http://schemas.microsoft.com/office/drawing/2014/main" id="{E6C022F0-43AB-4F55-A79E-033D7EBF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684" name="Picture 2" descr="http://etc.usf.edu/clipart/18000/18037/horse_cart_18037_lg.gif">
            <a:extLst>
              <a:ext uri="{FF2B5EF4-FFF2-40B4-BE49-F238E27FC236}">
                <a16:creationId xmlns:a16="http://schemas.microsoft.com/office/drawing/2014/main" id="{D1843ACB-AA4E-4E88-BD64-49AC09BA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8867"/>
            <a:ext cx="8669867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8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805-8FF4-49DD-A49F-DC462CF6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342070"/>
            <a:ext cx="7429499" cy="147857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B2E9-DFCA-4B15-A0BE-2864C12B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658677"/>
            <a:ext cx="7883903" cy="53162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Zoning has strengths and weaknesses related to protecting groundwater</a:t>
            </a:r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Limited ability to address </a:t>
            </a:r>
            <a:r>
              <a:rPr lang="en-US" u="sng" dirty="0"/>
              <a:t>existing</a:t>
            </a:r>
            <a:r>
              <a:rPr lang="en-US" dirty="0"/>
              <a:t> problematic land uses (e.g. fertilizer plant with regular spills); can limit building expansions</a:t>
            </a:r>
          </a:p>
          <a:p>
            <a:pPr lvl="1"/>
            <a:r>
              <a:rPr lang="en-US" sz="2000" dirty="0"/>
              <a:t>Zoning doesn’t determine which crops are grown in ag districts, </a:t>
            </a:r>
            <a:r>
              <a:rPr lang="en-US" dirty="0"/>
              <a:t>even though they have different amounts of nitrogen leaching to groundwater</a:t>
            </a:r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Can use wellhead protection ordinances to protect municipal/community wells</a:t>
            </a:r>
          </a:p>
          <a:p>
            <a:pPr lvl="1"/>
            <a:r>
              <a:rPr lang="en-US" dirty="0"/>
              <a:t>Can set minimum lot sizes to space out residential septic systems and protect private well water quality from septic systems</a:t>
            </a:r>
          </a:p>
          <a:p>
            <a:pPr lvl="1"/>
            <a:r>
              <a:rPr lang="en-US" dirty="0"/>
              <a:t>Can list high nitrogen uses as conditional or prohibited uses (e.g. fertilizer plants, landfills, feedlots, cemeteries, golf courses, possibly CAFOs)</a:t>
            </a:r>
          </a:p>
          <a:p>
            <a:pPr lvl="1"/>
            <a:r>
              <a:rPr lang="en-US" dirty="0"/>
              <a:t>Can geographically separate high nitrogen uses from wells - theoretically</a:t>
            </a:r>
          </a:p>
          <a:p>
            <a:pPr lvl="1"/>
            <a:endParaRPr lang="en-US" dirty="0"/>
          </a:p>
          <a:p>
            <a:r>
              <a:rPr lang="en-US" dirty="0"/>
              <a:t>Can be changed at any time by elected officials (town-county zoning). Land purchases are more certain long-term protection, and more expensive.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9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7D053E39-F0C4-423B-97C2-764A84DD9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96734"/>
            <a:ext cx="7247467" cy="47413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06405">
              <a:buNone/>
              <a:defRPr/>
            </a:pPr>
            <a:r>
              <a:rPr lang="en-US" altLang="en-US" sz="2489" dirty="0"/>
              <a:t>Regulatory Tools to Implement the Plan</a:t>
            </a:r>
          </a:p>
        </p:txBody>
      </p:sp>
      <p:pic>
        <p:nvPicPr>
          <p:cNvPr id="12290" name="Picture 2" descr="Image result for zo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20387"/>
          <a:stretch>
            <a:fillRect/>
          </a:stretch>
        </p:blipFill>
        <p:spPr bwMode="auto">
          <a:xfrm>
            <a:off x="1888068" y="3956656"/>
            <a:ext cx="2058364" cy="2101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" descr="5ed2b70fb725ee64-IMG_0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7" r="3630"/>
          <a:stretch>
            <a:fillRect/>
          </a:stretch>
        </p:blipFill>
        <p:spPr bwMode="auto">
          <a:xfrm>
            <a:off x="3556001" y="855135"/>
            <a:ext cx="1985409" cy="2101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3504902" y="2954867"/>
            <a:ext cx="2133898" cy="40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06405">
              <a:buNone/>
              <a:defRPr/>
            </a:pPr>
            <a:r>
              <a:rPr lang="en-US" altLang="en-US" sz="1778" b="1" dirty="0"/>
              <a:t>Comprehensive Plan</a:t>
            </a:r>
          </a:p>
        </p:txBody>
      </p:sp>
      <p:sp>
        <p:nvSpPr>
          <p:cNvPr id="10246" name="Rectangle 4"/>
          <p:cNvSpPr txBox="1">
            <a:spLocks noChangeArrowheads="1"/>
          </p:cNvSpPr>
          <p:nvPr/>
        </p:nvSpPr>
        <p:spPr bwMode="auto">
          <a:xfrm>
            <a:off x="1989480" y="6070600"/>
            <a:ext cx="1977268" cy="40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06405">
              <a:buNone/>
              <a:defRPr/>
            </a:pPr>
            <a:r>
              <a:rPr lang="en-US" altLang="en-US" sz="1778" b="1"/>
              <a:t>Zoning Ordinance</a:t>
            </a:r>
            <a:endParaRPr lang="en-US" altLang="en-US" sz="1778"/>
          </a:p>
        </p:txBody>
      </p:sp>
      <p:sp>
        <p:nvSpPr>
          <p:cNvPr id="10247" name="Rectangle 4"/>
          <p:cNvSpPr txBox="1">
            <a:spLocks noChangeArrowheads="1"/>
          </p:cNvSpPr>
          <p:nvPr/>
        </p:nvSpPr>
        <p:spPr bwMode="auto">
          <a:xfrm>
            <a:off x="5173134" y="6063494"/>
            <a:ext cx="2309228" cy="40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06405">
              <a:buNone/>
              <a:defRPr/>
            </a:pPr>
            <a:r>
              <a:rPr lang="en-US" altLang="en-US" sz="1778" b="1"/>
              <a:t>Subdivision Ordinance</a:t>
            </a:r>
            <a:endParaRPr lang="en-US" altLang="en-US" sz="1778"/>
          </a:p>
        </p:txBody>
      </p:sp>
      <p:pic>
        <p:nvPicPr>
          <p:cNvPr id="12293" name="Picture 2" descr="http://plannersweb.com/wp-content/uploads/1992/07/subdivision-aerial-view-squa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23329" b="31792"/>
          <a:stretch/>
        </p:blipFill>
        <p:spPr bwMode="auto">
          <a:xfrm>
            <a:off x="5290127" y="3956657"/>
            <a:ext cx="2050473" cy="210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6958F5F-544E-494F-A770-100275D9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771" y="381000"/>
            <a:ext cx="4815362" cy="40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06405">
              <a:buNone/>
              <a:defRPr/>
            </a:pPr>
            <a:r>
              <a:rPr lang="en-US" altLang="en-US" sz="2489" dirty="0"/>
              <a:t>Guiding Document</a:t>
            </a:r>
          </a:p>
        </p:txBody>
      </p:sp>
    </p:spTree>
    <p:extLst>
      <p:ext uri="{BB962C8B-B14F-4D97-AF65-F5344CB8AC3E}">
        <p14:creationId xmlns:p14="http://schemas.microsoft.com/office/powerpoint/2010/main" val="23569812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B6A8-9E0D-4B0B-8039-04EA1F3F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28E7C-C17D-4D1C-8472-91DE0873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733"/>
            <a:ext cx="7932420" cy="5805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A499D-01B2-42A4-A60C-F4F5C9E645F5}"/>
              </a:ext>
            </a:extLst>
          </p:cNvPr>
          <p:cNvSpPr txBox="1"/>
          <p:nvPr/>
        </p:nvSpPr>
        <p:spPr>
          <a:xfrm>
            <a:off x="914400" y="6255329"/>
            <a:ext cx="72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 suggestions for updating comp plans. </a:t>
            </a:r>
          </a:p>
          <a:p>
            <a:r>
              <a:rPr lang="en-US" dirty="0"/>
              <a:t>Note: Data on this website is old. Use Well Water Quality Viewer for data.</a:t>
            </a:r>
          </a:p>
        </p:txBody>
      </p:sp>
    </p:spTree>
    <p:extLst>
      <p:ext uri="{BB962C8B-B14F-4D97-AF65-F5344CB8AC3E}">
        <p14:creationId xmlns:p14="http://schemas.microsoft.com/office/powerpoint/2010/main" val="16015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E80A-88FC-4E6B-94AE-600835F4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618518"/>
            <a:ext cx="3514147" cy="1478570"/>
          </a:xfrm>
        </p:spPr>
        <p:txBody>
          <a:bodyPr>
            <a:normAutofit/>
          </a:bodyPr>
          <a:lstStyle/>
          <a:p>
            <a:r>
              <a:rPr lang="en-US" sz="2500"/>
              <a:t>Example of using your plan to protect groundwater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983B-CB3B-42F9-8481-FFE94D6C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9" y="2249486"/>
            <a:ext cx="3514148" cy="3989995"/>
          </a:xfrm>
        </p:spPr>
        <p:txBody>
          <a:bodyPr>
            <a:noAutofit/>
          </a:bodyPr>
          <a:lstStyle/>
          <a:p>
            <a:r>
              <a:rPr lang="en-US" sz="2000" dirty="0"/>
              <a:t>Plans are only valuable if they are used in making decisions</a:t>
            </a:r>
          </a:p>
          <a:p>
            <a:r>
              <a:rPr lang="en-US" sz="2000" dirty="0"/>
              <a:t>Changes to zoning are required to be </a:t>
            </a:r>
            <a:r>
              <a:rPr lang="en-US" sz="2000" u="sng" dirty="0"/>
              <a:t>consistent</a:t>
            </a:r>
            <a:r>
              <a:rPr lang="en-US" sz="2000" dirty="0"/>
              <a:t> with the comprehensive plan</a:t>
            </a:r>
          </a:p>
          <a:p>
            <a:r>
              <a:rPr lang="en-US" sz="2000" dirty="0"/>
              <a:t>Portage County used their comp plan to guide groundwater protection conditions for a new proposed development that required a change in zoning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35DC16-D6FB-4D67-8E25-6251808DA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5BBD3-ADAD-472D-830A-C01C97A2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62" y="554950"/>
            <a:ext cx="1773238" cy="2273381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771D315-9BAE-4AE3-A485-621C657CC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3710" y="0"/>
            <a:ext cx="6858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1A97D-D8ED-41DB-ADF3-AFBD0E7CD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111" y="3370123"/>
            <a:ext cx="2868850" cy="3530891"/>
          </a:xfrm>
          <a:prstGeom prst="rect">
            <a:avLst/>
          </a:prstGeom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F3DE91F-11CD-40BC-A65F-E2A57C803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3383280"/>
            <a:ext cx="4572001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C34F6D-3A5B-4347-9D6A-B5FB0846F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008980" y="693311"/>
            <a:ext cx="2167533" cy="21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48FA-89A7-4341-868D-D0CDF6FD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685849">
              <a:defRPr/>
            </a:pPr>
            <a:r>
              <a:rPr lang="en-US" sz="3300" dirty="0"/>
              <a:t>What do zoning and subdivision </a:t>
            </a:r>
            <a:r>
              <a:rPr lang="en-US" sz="3300" dirty="0" err="1"/>
              <a:t>regs</a:t>
            </a:r>
            <a:r>
              <a:rPr lang="en-US" sz="3300" dirty="0"/>
              <a:t>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F414-5D0C-4735-A90E-2567140EC3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171463" indent="-171463" defTabSz="685849">
              <a:spcBef>
                <a:spcPts val="750"/>
              </a:spcBef>
              <a:defRPr/>
            </a:pPr>
            <a:r>
              <a:rPr lang="en-US" sz="2100" dirty="0"/>
              <a:t>Sets the development pattern</a:t>
            </a:r>
          </a:p>
          <a:p>
            <a:pPr marL="514387" lvl="1" indent="-171463" defTabSz="685849">
              <a:spcBef>
                <a:spcPts val="375"/>
              </a:spcBef>
              <a:defRPr/>
            </a:pPr>
            <a:r>
              <a:rPr lang="en-US" sz="1800" dirty="0"/>
              <a:t>Density</a:t>
            </a:r>
          </a:p>
          <a:p>
            <a:pPr marL="514387" lvl="1" indent="-171463" defTabSz="685849">
              <a:spcBef>
                <a:spcPts val="375"/>
              </a:spcBef>
              <a:defRPr/>
            </a:pPr>
            <a:r>
              <a:rPr lang="en-US" sz="1800" dirty="0"/>
              <a:t>Land Uses</a:t>
            </a:r>
          </a:p>
          <a:p>
            <a:pPr marL="514387" lvl="1" indent="-171463" defTabSz="685849">
              <a:spcBef>
                <a:spcPts val="375"/>
              </a:spcBef>
              <a:defRPr/>
            </a:pPr>
            <a:r>
              <a:rPr lang="en-US" sz="1800" dirty="0"/>
              <a:t>Building envelope dimensions (setbacks, height, etc.)</a:t>
            </a:r>
          </a:p>
          <a:p>
            <a:pPr marL="514387" lvl="1" indent="-171463" defTabSz="685849">
              <a:spcBef>
                <a:spcPts val="375"/>
              </a:spcBef>
              <a:defRPr/>
            </a:pPr>
            <a:r>
              <a:rPr lang="en-US" sz="1800" dirty="0"/>
              <a:t>Roads</a:t>
            </a:r>
          </a:p>
          <a:p>
            <a:pPr marL="171463" indent="-171463" defTabSz="685849">
              <a:spcBef>
                <a:spcPts val="750"/>
              </a:spcBef>
              <a:defRPr/>
            </a:pPr>
            <a:r>
              <a:rPr lang="en-US" sz="2100" dirty="0"/>
              <a:t>Impacts how our communities look and how they function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82D4E156-FC9A-469A-9BED-3700E8C0E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40" y="1800578"/>
            <a:ext cx="1885244" cy="16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5874927D-5EF6-4902-BEC0-0D253D52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11" y="2226733"/>
            <a:ext cx="5785556" cy="1552222"/>
          </a:xfrm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altLang="en-US" sz="4178"/>
              <a:t>How does zoning work?</a:t>
            </a:r>
          </a:p>
        </p:txBody>
      </p:sp>
    </p:spTree>
    <p:extLst>
      <p:ext uri="{BB962C8B-B14F-4D97-AF65-F5344CB8AC3E}">
        <p14:creationId xmlns:p14="http://schemas.microsoft.com/office/powerpoint/2010/main" val="341571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31684" y="597325"/>
            <a:ext cx="7007433" cy="54698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/>
              <a:t>A zoning ordinance contains two parts:</a:t>
            </a:r>
          </a:p>
          <a:p>
            <a:pPr marL="0" indent="0">
              <a:buNone/>
            </a:pPr>
            <a:endParaRPr lang="en-US" altLang="en-US" sz="2133"/>
          </a:p>
        </p:txBody>
      </p:sp>
      <p:grpSp>
        <p:nvGrpSpPr>
          <p:cNvPr id="156676" name="Group 12"/>
          <p:cNvGrpSpPr>
            <a:grpSpLocks/>
          </p:cNvGrpSpPr>
          <p:nvPr/>
        </p:nvGrpSpPr>
        <p:grpSpPr bwMode="auto">
          <a:xfrm>
            <a:off x="2820336" y="1526972"/>
            <a:ext cx="5591981" cy="4659847"/>
            <a:chOff x="1050" y="9314"/>
            <a:chExt cx="6300" cy="4550"/>
          </a:xfrm>
        </p:grpSpPr>
        <p:pic>
          <p:nvPicPr>
            <p:cNvPr id="156720" name="Picture 13" descr="zoning_co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9314"/>
              <a:ext cx="6300" cy="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721" name="Text Box 14"/>
            <p:cNvSpPr txBox="1">
              <a:spLocks noChangeArrowheads="1"/>
            </p:cNvSpPr>
            <p:nvPr/>
          </p:nvSpPr>
          <p:spPr bwMode="auto">
            <a:xfrm>
              <a:off x="4497" y="11284"/>
              <a:ext cx="136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24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</a:t>
              </a:r>
              <a:endParaRPr lang="en-US" altLang="en-US" sz="177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722" name="Text Box 15"/>
            <p:cNvSpPr txBox="1">
              <a:spLocks noChangeArrowheads="1"/>
            </p:cNvSpPr>
            <p:nvPr/>
          </p:nvSpPr>
          <p:spPr bwMode="auto">
            <a:xfrm>
              <a:off x="2887" y="10786"/>
              <a:ext cx="1943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24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Residential</a:t>
              </a:r>
              <a:endParaRPr lang="en-US" altLang="en-US" sz="177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723" name="Text Box 16"/>
            <p:cNvSpPr txBox="1">
              <a:spLocks noChangeArrowheads="1"/>
            </p:cNvSpPr>
            <p:nvPr/>
          </p:nvSpPr>
          <p:spPr bwMode="auto">
            <a:xfrm>
              <a:off x="5550" y="12991"/>
              <a:ext cx="1260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24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 </a:t>
              </a:r>
              <a:endParaRPr lang="en-US" altLang="en-US" sz="177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724" name="Text Box 17"/>
            <p:cNvSpPr txBox="1">
              <a:spLocks noChangeArrowheads="1"/>
            </p:cNvSpPr>
            <p:nvPr/>
          </p:nvSpPr>
          <p:spPr bwMode="auto">
            <a:xfrm>
              <a:off x="2234" y="12475"/>
              <a:ext cx="205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24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</a:t>
              </a:r>
              <a:endParaRPr lang="en-US" altLang="en-US" sz="177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725" name="Text Box 18"/>
            <p:cNvSpPr txBox="1">
              <a:spLocks noChangeArrowheads="1"/>
            </p:cNvSpPr>
            <p:nvPr/>
          </p:nvSpPr>
          <p:spPr bwMode="auto">
            <a:xfrm>
              <a:off x="1050" y="11863"/>
              <a:ext cx="219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24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Conservancy</a:t>
              </a:r>
              <a:endParaRPr lang="en-US" altLang="en-US" sz="177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C4D151DF-306A-43E4-AA80-0671CA28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84" y="1377867"/>
            <a:ext cx="2088651" cy="23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89" u="sng"/>
              <a:t>Zoning Map</a:t>
            </a:r>
            <a:r>
              <a:rPr lang="en-US" altLang="en-US" sz="2489"/>
              <a:t>  divides the community into districts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ADAEB-C452-47B1-A6CE-85F1609DE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335" y="1270495"/>
            <a:ext cx="8157835" cy="5734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23EAB0-B3D9-477B-8CED-DCE24CEF1C4A}"/>
              </a:ext>
            </a:extLst>
          </p:cNvPr>
          <p:cNvSpPr txBox="1"/>
          <p:nvPr/>
        </p:nvSpPr>
        <p:spPr>
          <a:xfrm>
            <a:off x="5616325" y="4137510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92A1F-45AA-4492-BB89-7A2DAF5A96C0}"/>
              </a:ext>
            </a:extLst>
          </p:cNvPr>
          <p:cNvSpPr txBox="1"/>
          <p:nvPr/>
        </p:nvSpPr>
        <p:spPr>
          <a:xfrm>
            <a:off x="5616326" y="3551901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62014-BEF9-4F1E-92AF-1CBAE4B73C91}"/>
              </a:ext>
            </a:extLst>
          </p:cNvPr>
          <p:cNvSpPr txBox="1"/>
          <p:nvPr/>
        </p:nvSpPr>
        <p:spPr>
          <a:xfrm>
            <a:off x="6380425" y="4276009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A-1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36E9AC86174642B20E835789D8A787" ma:contentTypeVersion="2" ma:contentTypeDescription="Create a new document." ma:contentTypeScope="" ma:versionID="a751f8a25f549853a4c224d05dcbccd3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5322d691205687339a375eabd466c221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969787-4250-432C-96E2-DF86F6B3F60A}"/>
</file>

<file path=customXml/itemProps2.xml><?xml version="1.0" encoding="utf-8"?>
<ds:datastoreItem xmlns:ds="http://schemas.openxmlformats.org/officeDocument/2006/customXml" ds:itemID="{B3275430-925C-4308-99D3-B579886699E6}"/>
</file>

<file path=customXml/itemProps3.xml><?xml version="1.0" encoding="utf-8"?>
<ds:datastoreItem xmlns:ds="http://schemas.openxmlformats.org/officeDocument/2006/customXml" ds:itemID="{3CAF8AA3-5F35-4A9F-B768-D0A834BE6069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5522</TotalTime>
  <Words>2427</Words>
  <Application>Microsoft Office PowerPoint</Application>
  <PresentationFormat>On-screen Show (4:3)</PresentationFormat>
  <Paragraphs>313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Calibri-Light</vt:lpstr>
      <vt:lpstr>Newsreader</vt:lpstr>
      <vt:lpstr>Times</vt:lpstr>
      <vt:lpstr>Times New Roman</vt:lpstr>
      <vt:lpstr>TimesNewRomanPSMT</vt:lpstr>
      <vt:lpstr>Tw Cen MT</vt:lpstr>
      <vt:lpstr>Circuit</vt:lpstr>
      <vt:lpstr>Office Theme</vt:lpstr>
      <vt:lpstr>Zoning as a tool in Groundwater protection</vt:lpstr>
      <vt:lpstr>Summary</vt:lpstr>
      <vt:lpstr>Comprehensive plan = Goals            Zoning = Way to achieve goals</vt:lpstr>
      <vt:lpstr>PowerPoint Presentation</vt:lpstr>
      <vt:lpstr>PowerPoint Presentation</vt:lpstr>
      <vt:lpstr>Example of using your plan to protect groundwater</vt:lpstr>
      <vt:lpstr>What do zoning and subdivision regs do?</vt:lpstr>
      <vt:lpstr>How does zoning work?</vt:lpstr>
      <vt:lpstr>PowerPoint Presentation</vt:lpstr>
      <vt:lpstr>PowerPoint Presentation</vt:lpstr>
      <vt:lpstr>Uses for each district:</vt:lpstr>
      <vt:lpstr>County survey results</vt:lpstr>
      <vt:lpstr>Different crops leach different amounts of Nitrogen to groundwater</vt:lpstr>
      <vt:lpstr>Comparing Land-use Impacts</vt:lpstr>
      <vt:lpstr>PowerPoint Presentation</vt:lpstr>
      <vt:lpstr>limited residential allowed in a-1 zoning districts</vt:lpstr>
      <vt:lpstr>Survey results Limiting new residential lots where drinking water is not safe</vt:lpstr>
      <vt:lpstr>Can use zoning to make land uses with high nitrogen leaching conditional or prohibited uses </vt:lpstr>
      <vt:lpstr>Burnett county plans to use gw susceptibility maps and zoning to limit where new cafos can be located </vt:lpstr>
      <vt:lpstr>PowerPoint Presentation</vt:lpstr>
      <vt:lpstr>Survey results</vt:lpstr>
      <vt:lpstr>Comparing Land-use Impacts</vt:lpstr>
      <vt:lpstr>Comparing Land-use Impacts</vt:lpstr>
      <vt:lpstr>Unsewered residential areas</vt:lpstr>
      <vt:lpstr>Residential zoning for unsewered development</vt:lpstr>
      <vt:lpstr>Wellhead protection ordinance</vt:lpstr>
      <vt:lpstr>Survey results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as a tool in Groundwater protection</dc:title>
  <dc:creator>Markham, Lynn</dc:creator>
  <cp:lastModifiedBy>Markham, Lynn</cp:lastModifiedBy>
  <cp:revision>6</cp:revision>
  <dcterms:created xsi:type="dcterms:W3CDTF">2021-12-20T15:18:43Z</dcterms:created>
  <dcterms:modified xsi:type="dcterms:W3CDTF">2022-01-07T21:06:45Z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0x0101002C36E9AC86174642B20E835789D8A787</vt:lpwstr>
  </property>
</Properties>
</file>