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7" r:id="rId2"/>
    <p:sldId id="264" r:id="rId3"/>
    <p:sldId id="258" r:id="rId4"/>
    <p:sldId id="259" r:id="rId5"/>
    <p:sldId id="260" r:id="rId6"/>
    <p:sldId id="261" r:id="rId7"/>
    <p:sldId id="262" r:id="rId8"/>
    <p:sldId id="263"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8003" autoAdjust="0"/>
  </p:normalViewPr>
  <p:slideViewPr>
    <p:cSldViewPr snapToGrid="0">
      <p:cViewPr varScale="1">
        <p:scale>
          <a:sx n="60" d="100"/>
          <a:sy n="60" d="100"/>
        </p:scale>
        <p:origin x="169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BD64178-FEC7-4515-AC31-F33CD990D099}" type="datetimeFigureOut">
              <a:rPr lang="en-US" smtClean="0"/>
              <a:t>5/30/2018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8920962-CFD8-43D1-BEEC-AFAAE03FEDC2}" type="slidenum">
              <a:rPr lang="en-US" smtClean="0"/>
              <a:t>‹#›</a:t>
            </a:fld>
            <a:endParaRPr lang="en-US"/>
          </a:p>
        </p:txBody>
      </p:sp>
    </p:spTree>
    <p:extLst>
      <p:ext uri="{BB962C8B-B14F-4D97-AF65-F5344CB8AC3E}">
        <p14:creationId xmlns:p14="http://schemas.microsoft.com/office/powerpoint/2010/main" val="241899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DF3D06D-3C3E-433B-808E-E3B690DB14EA}" type="datetimeFigureOut">
              <a:rPr lang="en-US" smtClean="0"/>
              <a:t>5/30/2018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958427E-58FC-470D-9087-15FD1EDB75BA}" type="slidenum">
              <a:rPr lang="en-US" smtClean="0"/>
              <a:t>‹#›</a:t>
            </a:fld>
            <a:endParaRPr lang="en-US"/>
          </a:p>
        </p:txBody>
      </p:sp>
    </p:spTree>
    <p:extLst>
      <p:ext uri="{BB962C8B-B14F-4D97-AF65-F5344CB8AC3E}">
        <p14:creationId xmlns:p14="http://schemas.microsoft.com/office/powerpoint/2010/main" val="275813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Christensen, D.L., B.R. Herwig, D.E. Schindler, and S.R. Carpenter. 1996. Impacts of lakeshore residential development on coarse woody debris in north temperate lakes. Ecological Applications 6: 1143-1149.</a:t>
            </a:r>
            <a:endParaRPr lang="en-US" dirty="0"/>
          </a:p>
        </p:txBody>
      </p:sp>
      <p:sp>
        <p:nvSpPr>
          <p:cNvPr id="4" name="Slide Number Placeholder 3"/>
          <p:cNvSpPr>
            <a:spLocks noGrp="1"/>
          </p:cNvSpPr>
          <p:nvPr>
            <p:ph type="sldNum" sz="quarter" idx="10"/>
          </p:nvPr>
        </p:nvSpPr>
        <p:spPr/>
        <p:txBody>
          <a:bodyPr/>
          <a:lstStyle/>
          <a:p>
            <a:fld id="{2958427E-58FC-470D-9087-15FD1EDB75BA}" type="slidenum">
              <a:rPr lang="en-US" smtClean="0"/>
              <a:t>2</a:t>
            </a:fld>
            <a:endParaRPr lang="en-US"/>
          </a:p>
        </p:txBody>
      </p:sp>
    </p:spTree>
    <p:extLst>
      <p:ext uri="{BB962C8B-B14F-4D97-AF65-F5344CB8AC3E}">
        <p14:creationId xmlns:p14="http://schemas.microsoft.com/office/powerpoint/2010/main" val="249587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338263" y="1162050"/>
            <a:ext cx="4181475" cy="31369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The</a:t>
            </a:r>
            <a:r>
              <a:rPr lang="en-US" altLang="en-US" baseline="0" dirty="0" smtClean="0">
                <a:latin typeface="Arial" pitchFamily="34" charset="0"/>
                <a:cs typeface="Arial" pitchFamily="34" charset="0"/>
              </a:rPr>
              <a:t> r</a:t>
            </a:r>
            <a:r>
              <a:rPr lang="en-US" altLang="en-US" dirty="0" smtClean="0">
                <a:latin typeface="Arial" pitchFamily="34" charset="0"/>
                <a:cs typeface="Arial" pitchFamily="34" charset="0"/>
              </a:rPr>
              <a:t>ooftop</a:t>
            </a:r>
            <a:r>
              <a:rPr lang="en-US" altLang="en-US" baseline="0" dirty="0" smtClean="0">
                <a:latin typeface="Arial" pitchFamily="34" charset="0"/>
                <a:cs typeface="Arial" pitchFamily="34" charset="0"/>
              </a:rPr>
              <a:t> close to the water creates runoff that can carry soil into the water. Soil contains nutrients that cause algae growth and aquatic plant growth. When algae and plants die and sink to the bottom, their decomposition uses up oxygen, which eliminates fish species that live near the bottom because they need cold or cool water. Soil/sediments also cover fish spawning beds resulting in some fish eggs never hatching. </a:t>
            </a:r>
            <a:r>
              <a:rPr lang="en-US" altLang="en-US" dirty="0" smtClean="0">
                <a:latin typeface="Arial" pitchFamily="34" charset="0"/>
                <a:cs typeface="Arial" pitchFamily="34" charset="0"/>
              </a:rPr>
              <a:t>No deep-rooted trees/shrubs/native plants along the shoreline to hold soil in place and filter the fecal bacteria and nutrients out of runoff</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29057" indent="-280406" eaLnBrk="0" hangingPunct="0">
              <a:spcBef>
                <a:spcPct val="30000"/>
              </a:spcBef>
              <a:defRPr sz="1200">
                <a:solidFill>
                  <a:schemeClr val="tx1"/>
                </a:solidFill>
                <a:latin typeface="Arial" pitchFamily="34" charset="0"/>
                <a:cs typeface="Arial" pitchFamily="34" charset="0"/>
              </a:defRPr>
            </a:lvl2pPr>
            <a:lvl3pPr marL="1121626" indent="-224325" eaLnBrk="0" hangingPunct="0">
              <a:spcBef>
                <a:spcPct val="30000"/>
              </a:spcBef>
              <a:defRPr sz="1200">
                <a:solidFill>
                  <a:schemeClr val="tx1"/>
                </a:solidFill>
                <a:latin typeface="Arial" pitchFamily="34" charset="0"/>
                <a:cs typeface="Arial" pitchFamily="34" charset="0"/>
              </a:defRPr>
            </a:lvl3pPr>
            <a:lvl4pPr marL="1570276" indent="-224325" eaLnBrk="0" hangingPunct="0">
              <a:spcBef>
                <a:spcPct val="30000"/>
              </a:spcBef>
              <a:defRPr sz="1200">
                <a:solidFill>
                  <a:schemeClr val="tx1"/>
                </a:solidFill>
                <a:latin typeface="Arial" pitchFamily="34" charset="0"/>
                <a:cs typeface="Arial" pitchFamily="34" charset="0"/>
              </a:defRPr>
            </a:lvl4pPr>
            <a:lvl5pPr marL="2018927" indent="-224325" eaLnBrk="0" hangingPunct="0">
              <a:spcBef>
                <a:spcPct val="30000"/>
              </a:spcBef>
              <a:defRPr sz="1200">
                <a:solidFill>
                  <a:schemeClr val="tx1"/>
                </a:solidFill>
                <a:latin typeface="Arial" pitchFamily="34" charset="0"/>
                <a:cs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cs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cs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cs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F9F6FEF-2A1A-4FF2-9E62-16E855563D0B}"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9877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This</a:t>
            </a:r>
            <a:r>
              <a:rPr lang="en-US" baseline="0" dirty="0" smtClean="0"/>
              <a:t> h</a:t>
            </a:r>
            <a:r>
              <a:rPr lang="en-US" dirty="0" smtClean="0"/>
              <a:t>ouse is set further back, which allows the runoff from the roof more of a chance to soak into the ground. Fertilizer</a:t>
            </a:r>
            <a:r>
              <a:rPr lang="en-US" baseline="0" dirty="0" smtClean="0"/>
              <a:t> </a:t>
            </a:r>
            <a:r>
              <a:rPr lang="en-US" altLang="en-US" baseline="0" dirty="0" smtClean="0">
                <a:latin typeface="Arial" pitchFamily="34" charset="0"/>
                <a:cs typeface="Arial" pitchFamily="34" charset="0"/>
              </a:rPr>
              <a:t>contains nutrients, and when carried into the lake by runoff results in algae growth and aquatic plant growth. When algae and plants die and sink to the bottom, their decomposition uses up oxygen. </a:t>
            </a:r>
          </a:p>
          <a:p>
            <a:endParaRPr lang="en-US" altLang="en-US" baseline="0" dirty="0" smtClean="0">
              <a:latin typeface="Arial" pitchFamily="34" charset="0"/>
              <a:cs typeface="Arial" pitchFamily="34" charset="0"/>
            </a:endParaRPr>
          </a:p>
          <a:p>
            <a:r>
              <a:rPr lang="en-US" altLang="en-US" baseline="0" dirty="0" smtClean="0">
                <a:latin typeface="Arial" pitchFamily="34" charset="0"/>
                <a:cs typeface="Arial" pitchFamily="34" charset="0"/>
              </a:rPr>
              <a:t>If insecticides are applied to the lawn and are carried into the lake by runoff, they can kill aquatic insects that fish rely on for food. Insecticides are sometimes mixed with fertilizers that are applied to lawns, shrubs, roses, etc.</a:t>
            </a:r>
          </a:p>
          <a:p>
            <a:endParaRPr lang="en-US" altLang="en-US" baseline="0" dirty="0" smtClean="0">
              <a:latin typeface="Arial" pitchFamily="34" charset="0"/>
              <a:cs typeface="Arial" pitchFamily="34" charset="0"/>
            </a:endParaRPr>
          </a:p>
          <a:p>
            <a:r>
              <a:rPr lang="en-US" dirty="0" smtClean="0"/>
              <a:t>Scientific</a:t>
            </a:r>
            <a:r>
              <a:rPr lang="en-US" baseline="0" dirty="0" smtClean="0"/>
              <a:t> studies</a:t>
            </a:r>
          </a:p>
          <a:p>
            <a:r>
              <a:rPr lang="en-US" dirty="0" smtClean="0"/>
              <a:t>Van </a:t>
            </a:r>
            <a:r>
              <a:rPr lang="en-US" dirty="0" err="1" smtClean="0"/>
              <a:t>Dijk</a:t>
            </a:r>
            <a:r>
              <a:rPr lang="en-US" dirty="0" smtClean="0"/>
              <a:t> TC, Van </a:t>
            </a:r>
            <a:r>
              <a:rPr lang="en-US" dirty="0" err="1" smtClean="0"/>
              <a:t>Staalduinen</a:t>
            </a:r>
            <a:r>
              <a:rPr lang="en-US" dirty="0" smtClean="0"/>
              <a:t> MA, Van der </a:t>
            </a:r>
            <a:r>
              <a:rPr lang="en-US" dirty="0" err="1" smtClean="0"/>
              <a:t>Sluijs</a:t>
            </a:r>
            <a:r>
              <a:rPr lang="en-US" dirty="0" smtClean="0"/>
              <a:t> JP. 2013. </a:t>
            </a:r>
            <a:r>
              <a:rPr lang="en-US" dirty="0" err="1" smtClean="0"/>
              <a:t>MacroInvertebrate</a:t>
            </a:r>
            <a:r>
              <a:rPr lang="en-US" dirty="0" smtClean="0"/>
              <a:t> Decline in Surface Water Polluted with </a:t>
            </a:r>
            <a:r>
              <a:rPr lang="en-US" dirty="0" err="1" smtClean="0"/>
              <a:t>Imidacloprid</a:t>
            </a:r>
            <a:r>
              <a:rPr lang="en-US" dirty="0" smtClean="0"/>
              <a:t>. </a:t>
            </a:r>
            <a:r>
              <a:rPr lang="en-US" dirty="0" err="1" smtClean="0"/>
              <a:t>PLoS</a:t>
            </a:r>
            <a:r>
              <a:rPr lang="en-US" dirty="0" smtClean="0"/>
              <a:t> ONE 8(5): e62374. doi:10.1371/journal.pone.0062374.</a:t>
            </a:r>
          </a:p>
          <a:p>
            <a:r>
              <a:rPr lang="en-US" dirty="0" smtClean="0"/>
              <a:t>Chen, X.D., </a:t>
            </a:r>
            <a:r>
              <a:rPr lang="en-US" dirty="0" err="1" smtClean="0"/>
              <a:t>Culbert</a:t>
            </a:r>
            <a:r>
              <a:rPr lang="en-US" dirty="0" smtClean="0"/>
              <a:t>, E., Hebert, V. and Stark, J.D., 2010. Mixture effects of the </a:t>
            </a:r>
            <a:r>
              <a:rPr lang="en-US" dirty="0" err="1" smtClean="0"/>
              <a:t>nonylphenyl</a:t>
            </a:r>
            <a:r>
              <a:rPr lang="en-US" dirty="0" smtClean="0"/>
              <a:t> </a:t>
            </a:r>
            <a:r>
              <a:rPr lang="en-US" dirty="0" err="1" smtClean="0"/>
              <a:t>polyethoxylate</a:t>
            </a:r>
            <a:r>
              <a:rPr lang="en-US" dirty="0" smtClean="0"/>
              <a:t>, R-11 and the insecticide, </a:t>
            </a:r>
            <a:r>
              <a:rPr lang="en-US" dirty="0" err="1" smtClean="0"/>
              <a:t>imidacloprid</a:t>
            </a:r>
            <a:r>
              <a:rPr lang="en-US" dirty="0" smtClean="0"/>
              <a:t> on population growth rate and other parameters of the crustacean, </a:t>
            </a:r>
            <a:r>
              <a:rPr lang="en-US" dirty="0" err="1" smtClean="0"/>
              <a:t>Ceriodaphnia</a:t>
            </a:r>
            <a:r>
              <a:rPr lang="en-US" dirty="0" smtClean="0"/>
              <a:t> </a:t>
            </a:r>
            <a:r>
              <a:rPr lang="en-US" dirty="0" err="1" smtClean="0"/>
              <a:t>dubia</a:t>
            </a:r>
            <a:r>
              <a:rPr lang="en-US" dirty="0" smtClean="0"/>
              <a:t>. Ecotoxicology and environmental safety, 73(2), pp.132-137.</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640D0-8675-4450-8044-79C23776E6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87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lot is b</a:t>
            </a:r>
            <a:r>
              <a:rPr lang="en-US" dirty="0" smtClean="0"/>
              <a:t>etter for fish than the previous ones because there are many trees and shrubs</a:t>
            </a:r>
            <a:r>
              <a:rPr lang="en-US" baseline="0" dirty="0" smtClean="0"/>
              <a:t> with deep roots that hold soil in place and allow water and nutrients to soak in so they don’t cause algae blooms or low oxygen. Trees and shrubs also provide some shade for the ground and the water, keeping the water cooler. Trees and shrubs will eventually die and some will fall into the lake becoming fish hotels.</a:t>
            </a:r>
            <a:endParaRPr lang="en-US" dirty="0"/>
          </a:p>
        </p:txBody>
      </p:sp>
      <p:sp>
        <p:nvSpPr>
          <p:cNvPr id="4" name="Slide Number Placeholder 3"/>
          <p:cNvSpPr>
            <a:spLocks noGrp="1"/>
          </p:cNvSpPr>
          <p:nvPr>
            <p:ph type="sldNum" sz="quarter" idx="10"/>
          </p:nvPr>
        </p:nvSpPr>
        <p:spPr/>
        <p:txBody>
          <a:bodyPr/>
          <a:lstStyle/>
          <a:p>
            <a:fld id="{2958427E-58FC-470D-9087-15FD1EDB75BA}" type="slidenum">
              <a:rPr lang="en-US" smtClean="0"/>
              <a:t>5</a:t>
            </a:fld>
            <a:endParaRPr lang="en-US"/>
          </a:p>
        </p:txBody>
      </p:sp>
    </p:spTree>
    <p:extLst>
      <p:ext uri="{BB962C8B-B14F-4D97-AF65-F5344CB8AC3E}">
        <p14:creationId xmlns:p14="http://schemas.microsoft.com/office/powerpoint/2010/main" val="146788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B0EA0D2-F106-4D48-A65C-C9BDB8F3A9C3}" type="slidenum">
              <a:rPr kumimoji="0" lang="en-US" altLang="en-US" sz="1200" b="0" i="0" u="none" strike="noStrike" kern="1200" cap="none" spc="0" normalizeH="0" baseline="0" noProof="0" smtClean="0">
                <a:ln>
                  <a:noFill/>
                </a:ln>
                <a:solidFill>
                  <a:srgbClr val="1F497D"/>
                </a:solidFill>
                <a:effectLst/>
                <a:uLnTx/>
                <a:uFillTx/>
                <a:latin typeface="Comic Sans MS" pitchFamily="66"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smtClean="0">
              <a:ln>
                <a:noFill/>
              </a:ln>
              <a:solidFill>
                <a:srgbClr val="1F497D"/>
              </a:solidFill>
              <a:effectLst/>
              <a:uLnTx/>
              <a:uFillTx/>
              <a:latin typeface="Comic Sans MS" pitchFamily="66" charset="0"/>
              <a:ea typeface="+mn-ea"/>
              <a:cs typeface="Arial" charset="0"/>
            </a:endParaRPr>
          </a:p>
        </p:txBody>
      </p:sp>
      <p:sp>
        <p:nvSpPr>
          <p:cNvPr id="68611" name="Rectangle 2"/>
          <p:cNvSpPr>
            <a:spLocks noGrp="1" noRot="1" noChangeAspect="1" noChangeArrowheads="1" noTextEdit="1"/>
          </p:cNvSpPr>
          <p:nvPr>
            <p:ph type="sldImg"/>
          </p:nvPr>
        </p:nvSpPr>
        <p:spPr>
          <a:xfrm>
            <a:off x="1338263" y="1162050"/>
            <a:ext cx="4181475" cy="313690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It’s a great sign for fish when plants</a:t>
            </a:r>
            <a:r>
              <a:rPr lang="en-US" altLang="en-US" baseline="0" dirty="0" smtClean="0"/>
              <a:t> on land and in the water make it difficult to tell where the land ends and the water begins, as shown in this photo. Trees on land shade the water and will become future fish hotels. Water plants like lily pads shade the water, like walking through a cool woods in the summer. The lily pads and other aquatic plants also provide food for fish, and food for the aquatic insects that fish eat.</a:t>
            </a:r>
            <a:endParaRPr lang="en-US" altLang="en-US" dirty="0" smtClean="0"/>
          </a:p>
        </p:txBody>
      </p:sp>
    </p:spTree>
    <p:extLst>
      <p:ext uri="{BB962C8B-B14F-4D97-AF65-F5344CB8AC3E}">
        <p14:creationId xmlns:p14="http://schemas.microsoft.com/office/powerpoint/2010/main" val="230033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 hotel. Notice there is a house set</a:t>
            </a:r>
            <a:r>
              <a:rPr lang="en-US" baseline="0" dirty="0" smtClean="0"/>
              <a:t> back from the shoreline with many trees along the shoreline. Good for fish.</a:t>
            </a:r>
            <a:endParaRPr lang="en-US" dirty="0"/>
          </a:p>
        </p:txBody>
      </p:sp>
      <p:sp>
        <p:nvSpPr>
          <p:cNvPr id="4" name="Slide Number Placeholder 3"/>
          <p:cNvSpPr>
            <a:spLocks noGrp="1"/>
          </p:cNvSpPr>
          <p:nvPr>
            <p:ph type="sldNum" sz="quarter" idx="10"/>
          </p:nvPr>
        </p:nvSpPr>
        <p:spPr/>
        <p:txBody>
          <a:bodyPr/>
          <a:lstStyle/>
          <a:p>
            <a:fld id="{2958427E-58FC-470D-9087-15FD1EDB75BA}" type="slidenum">
              <a:rPr lang="en-US" smtClean="0"/>
              <a:t>7</a:t>
            </a:fld>
            <a:endParaRPr lang="en-US"/>
          </a:p>
        </p:txBody>
      </p:sp>
    </p:spTree>
    <p:extLst>
      <p:ext uri="{BB962C8B-B14F-4D97-AF65-F5344CB8AC3E}">
        <p14:creationId xmlns:p14="http://schemas.microsoft.com/office/powerpoint/2010/main" val="86506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7FD72-B114-4FAC-8A7B-153A8926C4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367524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7FD72-B114-4FAC-8A7B-153A8926C4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62509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7FD72-B114-4FAC-8A7B-153A8926C4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278348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874306A-C77C-44BF-A162-60DEF0BF7C88}" type="slidenum">
              <a:rPr lang="en-US"/>
              <a:pPr>
                <a:defRPr/>
              </a:pPr>
              <a:t>‹#›</a:t>
            </a:fld>
            <a:endParaRPr lang="en-US"/>
          </a:p>
        </p:txBody>
      </p:sp>
    </p:spTree>
    <p:extLst>
      <p:ext uri="{BB962C8B-B14F-4D97-AF65-F5344CB8AC3E}">
        <p14:creationId xmlns:p14="http://schemas.microsoft.com/office/powerpoint/2010/main" val="365747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602716A-3576-48BD-8CD8-E91E8750CDD5}" type="slidenum">
              <a:rPr lang="en-US" altLang="en-US"/>
              <a:pPr>
                <a:defRPr/>
              </a:pPr>
              <a:t>‹#›</a:t>
            </a:fld>
            <a:endParaRPr lang="en-US" altLang="en-US"/>
          </a:p>
        </p:txBody>
      </p:sp>
    </p:spTree>
    <p:extLst>
      <p:ext uri="{BB962C8B-B14F-4D97-AF65-F5344CB8AC3E}">
        <p14:creationId xmlns:p14="http://schemas.microsoft.com/office/powerpoint/2010/main" val="231233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7FD72-B114-4FAC-8A7B-153A8926C4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387920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7FD72-B114-4FAC-8A7B-153A8926C4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29607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7FD72-B114-4FAC-8A7B-153A8926C4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53488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7FD72-B114-4FAC-8A7B-153A8926C463}"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156516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7FD72-B114-4FAC-8A7B-153A8926C463}"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306114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7FD72-B114-4FAC-8A7B-153A8926C463}"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378593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7FD72-B114-4FAC-8A7B-153A8926C4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32338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7FD72-B114-4FAC-8A7B-153A8926C4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52B-FCC0-41BD-920E-93FCF43282AF}" type="slidenum">
              <a:rPr lang="en-US" smtClean="0"/>
              <a:pPr/>
              <a:t>‹#›</a:t>
            </a:fld>
            <a:endParaRPr lang="en-US"/>
          </a:p>
        </p:txBody>
      </p:sp>
    </p:spTree>
    <p:extLst>
      <p:ext uri="{BB962C8B-B14F-4D97-AF65-F5344CB8AC3E}">
        <p14:creationId xmlns:p14="http://schemas.microsoft.com/office/powerpoint/2010/main" val="286785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7FD72-B114-4FAC-8A7B-153A8926C463}" type="datetimeFigureOut">
              <a:rPr lang="en-US" smtClean="0"/>
              <a:pPr/>
              <a:t>5/30/2018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A152B-FCC0-41BD-920E-93FCF43282AF}" type="slidenum">
              <a:rPr lang="en-US" smtClean="0"/>
              <a:pPr/>
              <a:t>‹#›</a:t>
            </a:fld>
            <a:endParaRPr lang="en-US"/>
          </a:p>
        </p:txBody>
      </p:sp>
    </p:spTree>
    <p:extLst>
      <p:ext uri="{BB962C8B-B14F-4D97-AF65-F5344CB8AC3E}">
        <p14:creationId xmlns:p14="http://schemas.microsoft.com/office/powerpoint/2010/main" val="762915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2971800"/>
            <a:ext cx="8229600" cy="1143000"/>
          </a:xfrm>
        </p:spPr>
        <p:txBody>
          <a:bodyPr>
            <a:normAutofit fontScale="90000"/>
          </a:bodyPr>
          <a:lstStyle/>
          <a:p>
            <a:r>
              <a:rPr lang="en-US" dirty="0" smtClean="0"/>
              <a:t>Waterfront properties</a:t>
            </a:r>
            <a:br>
              <a:rPr lang="en-US" dirty="0" smtClean="0"/>
            </a:br>
            <a:r>
              <a:rPr lang="en-US" dirty="0"/>
              <a:t/>
            </a:r>
            <a:br>
              <a:rPr lang="en-US" dirty="0"/>
            </a:br>
            <a:r>
              <a:rPr lang="en-US" dirty="0" smtClean="0"/>
              <a:t>Could fish live here?</a:t>
            </a:r>
            <a:br>
              <a:rPr lang="en-US" dirty="0" smtClean="0"/>
            </a:br>
            <a:r>
              <a:rPr lang="en-US" dirty="0"/>
              <a:t/>
            </a:r>
            <a:br>
              <a:rPr lang="en-US" dirty="0"/>
            </a:br>
            <a:endParaRPr lang="en-US" dirty="0"/>
          </a:p>
        </p:txBody>
      </p:sp>
    </p:spTree>
    <p:extLst>
      <p:ext uri="{BB962C8B-B14F-4D97-AF65-F5344CB8AC3E}">
        <p14:creationId xmlns:p14="http://schemas.microsoft.com/office/powerpoint/2010/main" val="2577644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erial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649" y="-2921911"/>
            <a:ext cx="14678542" cy="9779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003246" y="0"/>
            <a:ext cx="4670854" cy="1143000"/>
          </a:xfrm>
        </p:spPr>
        <p:txBody>
          <a:bodyPr>
            <a:normAutofit/>
          </a:bodyPr>
          <a:lstStyle/>
          <a:p>
            <a:r>
              <a:rPr lang="en-US" sz="3200" dirty="0" smtClean="0"/>
              <a:t>Study results from northern Wisconsin</a:t>
            </a:r>
            <a:endParaRPr lang="en-US" sz="3200" dirty="0"/>
          </a:p>
        </p:txBody>
      </p:sp>
      <p:sp>
        <p:nvSpPr>
          <p:cNvPr id="3" name="Content Placeholder 2"/>
          <p:cNvSpPr>
            <a:spLocks noGrp="1"/>
          </p:cNvSpPr>
          <p:nvPr>
            <p:ph idx="1"/>
          </p:nvPr>
        </p:nvSpPr>
        <p:spPr>
          <a:xfrm>
            <a:off x="3454400" y="5291138"/>
            <a:ext cx="5930900" cy="1681120"/>
          </a:xfrm>
        </p:spPr>
        <p:txBody>
          <a:bodyPr>
            <a:noAutofit/>
          </a:bodyPr>
          <a:lstStyle/>
          <a:p>
            <a:pPr marL="0" indent="0">
              <a:buNone/>
            </a:pPr>
            <a:r>
              <a:rPr lang="en-US" sz="1900" dirty="0" smtClean="0"/>
              <a:t>Where houses have been built along </a:t>
            </a:r>
            <a:r>
              <a:rPr lang="en-US" sz="1900" dirty="0" smtClean="0"/>
              <a:t>lakes</a:t>
            </a:r>
            <a:r>
              <a:rPr lang="en-US" sz="1900" dirty="0" smtClean="0"/>
              <a:t>, people have removed almost 9 out of 10 trees from the water</a:t>
            </a:r>
          </a:p>
          <a:p>
            <a:pPr marL="0" indent="0">
              <a:buNone/>
            </a:pPr>
            <a:endParaRPr lang="en-US" sz="800" dirty="0"/>
          </a:p>
          <a:p>
            <a:pPr marL="0" indent="0">
              <a:buNone/>
            </a:pPr>
            <a:r>
              <a:rPr lang="en-US" sz="1900" dirty="0" smtClean="0"/>
              <a:t>We have many trees to replace in the water </a:t>
            </a:r>
            <a:r>
              <a:rPr lang="en-US" sz="1900" dirty="0"/>
              <a:t>by planting </a:t>
            </a:r>
            <a:r>
              <a:rPr lang="en-US" sz="1900" dirty="0" smtClean="0"/>
              <a:t>trees along </a:t>
            </a:r>
            <a:r>
              <a:rPr lang="en-US" sz="1900" dirty="0"/>
              <a:t>shorelines and letting fallen trees </a:t>
            </a:r>
            <a:r>
              <a:rPr lang="en-US" sz="1900" dirty="0" smtClean="0"/>
              <a:t>be</a:t>
            </a:r>
            <a:endParaRPr lang="en-US" sz="1900" dirty="0"/>
          </a:p>
        </p:txBody>
      </p:sp>
      <p:graphicFrame>
        <p:nvGraphicFramePr>
          <p:cNvPr id="5" name="Object 4"/>
          <p:cNvGraphicFramePr>
            <a:graphicFrameLocks noChangeAspect="1"/>
          </p:cNvGraphicFramePr>
          <p:nvPr>
            <p:extLst>
              <p:ext uri="{D42A27DB-BD31-4B8C-83A1-F6EECF244321}">
                <p14:modId xmlns:p14="http://schemas.microsoft.com/office/powerpoint/2010/main" val="1750321121"/>
              </p:ext>
            </p:extLst>
          </p:nvPr>
        </p:nvGraphicFramePr>
        <p:xfrm>
          <a:off x="3932238" y="1143000"/>
          <a:ext cx="4703762" cy="4148138"/>
        </p:xfrm>
        <a:graphic>
          <a:graphicData uri="http://schemas.openxmlformats.org/presentationml/2006/ole">
            <mc:AlternateContent xmlns:mc="http://schemas.openxmlformats.org/markup-compatibility/2006">
              <mc:Choice xmlns:v="urn:schemas-microsoft-com:vml" Requires="v">
                <p:oleObj spid="_x0000_s1029" name="Worksheet" r:id="rId5" imgW="4351074" imgH="3078552" progId="Excel.Sheet.12">
                  <p:embed/>
                </p:oleObj>
              </mc:Choice>
              <mc:Fallback>
                <p:oleObj name="Worksheet" r:id="rId5" imgW="4351074" imgH="3078552" progId="Excel.Sheet.12">
                  <p:embed/>
                  <p:pic>
                    <p:nvPicPr>
                      <p:cNvPr id="0" name="Object 2"/>
                      <p:cNvPicPr>
                        <a:picLocks noChangeAspect="1" noChangeArrowheads="1"/>
                      </p:cNvPicPr>
                      <p:nvPr/>
                    </p:nvPicPr>
                    <p:blipFill>
                      <a:blip r:embed="rId6"/>
                      <a:srcRect/>
                      <a:stretch>
                        <a:fillRect/>
                      </a:stretch>
                    </p:blipFill>
                    <p:spPr bwMode="auto">
                      <a:xfrm>
                        <a:off x="3932238" y="1143000"/>
                        <a:ext cx="4703762" cy="41481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716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2100" y="-317500"/>
            <a:ext cx="8915400" cy="2006600"/>
          </a:xfrm>
        </p:spPr>
        <p:txBody>
          <a:bodyPr/>
          <a:lstStyle/>
          <a:p>
            <a:pPr algn="l">
              <a:defRPr/>
            </a:pPr>
            <a:r>
              <a:rPr lang="en-US" altLang="en-US" sz="3000" dirty="0">
                <a:latin typeface="Arial" pitchFamily="34" charset="0"/>
                <a:cs typeface="Times New Roman" pitchFamily="18" charset="0"/>
              </a:rPr>
              <a:t>The closer a structure is to the water</a:t>
            </a:r>
            <a:br>
              <a:rPr lang="en-US" altLang="en-US" sz="3000" dirty="0">
                <a:latin typeface="Arial" pitchFamily="34" charset="0"/>
                <a:cs typeface="Times New Roman" pitchFamily="18" charset="0"/>
              </a:rPr>
            </a:br>
            <a:r>
              <a:rPr lang="en-US" altLang="en-US" sz="3000" dirty="0">
                <a:latin typeface="Arial" pitchFamily="34" charset="0"/>
                <a:cs typeface="Times New Roman" pitchFamily="18" charset="0"/>
              </a:rPr>
              <a:t>…the more it hurts fish</a:t>
            </a:r>
            <a:endParaRPr lang="en-US" altLang="en-US" sz="1800" dirty="0">
              <a:latin typeface="Arial" pitchFamily="34" charset="0"/>
              <a:cs typeface="Times New Roman" pitchFamily="18" charset="0"/>
            </a:endParaRPr>
          </a:p>
        </p:txBody>
      </p:sp>
      <p:pic>
        <p:nvPicPr>
          <p:cNvPr id="40963" name="Picture 3" descr="house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0" y="1306515"/>
            <a:ext cx="9144000" cy="555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Oval Callout 3"/>
          <p:cNvSpPr/>
          <p:nvPr/>
        </p:nvSpPr>
        <p:spPr>
          <a:xfrm>
            <a:off x="533400" y="4267200"/>
            <a:ext cx="1676400" cy="1905000"/>
          </a:xfrm>
          <a:prstGeom prst="wedgeEllipseCallout">
            <a:avLst>
              <a:gd name="adj1" fmla="val 71591"/>
              <a:gd name="adj2" fmla="val 7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Could you survive as a fish here?</a:t>
            </a:r>
          </a:p>
        </p:txBody>
      </p:sp>
    </p:spTree>
    <p:extLst>
      <p:ext uri="{BB962C8B-B14F-4D97-AF65-F5344CB8AC3E}">
        <p14:creationId xmlns:p14="http://schemas.microsoft.com/office/powerpoint/2010/main" val="33233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244732" y="596155"/>
            <a:ext cx="8654539" cy="5646871"/>
          </a:xfrm>
        </p:spPr>
      </p:pic>
      <p:pic>
        <p:nvPicPr>
          <p:cNvPr id="9218" name="Picture 2" descr="Pro Care All Purpose 10-10-10 Fertilizer - Walmart.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169" y="4038600"/>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Online Image Placeholder 4"/>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154690" y="533400"/>
            <a:ext cx="8684510" cy="5683624"/>
          </a:xfrm>
        </p:spPr>
      </p:pic>
    </p:spTree>
    <p:extLst>
      <p:ext uri="{BB962C8B-B14F-4D97-AF65-F5344CB8AC3E}">
        <p14:creationId xmlns:p14="http://schemas.microsoft.com/office/powerpoint/2010/main" val="2803831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C:\My Documents\free\DNR\ln1009\PHOTOS\photoscs\jpegs\ph001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914400" y="2971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buClr>
                <a:srgbClr val="FF3300"/>
              </a:buClr>
              <a:buSzPct val="50000"/>
              <a:buFont typeface="Monotype Sorts" pitchFamily="2" charset="2"/>
              <a:buChar char="l"/>
            </a:pPr>
            <a:endParaRPr lang="en-US" altLang="en-US">
              <a:solidFill>
                <a:srgbClr val="FFFF00"/>
              </a:solidFill>
              <a:latin typeface="Comic Sans MS" pitchFamily="66" charset="0"/>
            </a:endParaRPr>
          </a:p>
        </p:txBody>
      </p:sp>
    </p:spTree>
    <p:extLst>
      <p:ext uri="{BB962C8B-B14F-4D97-AF65-F5344CB8AC3E}">
        <p14:creationId xmlns:p14="http://schemas.microsoft.com/office/powerpoint/2010/main" val="210240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5299" y="274638"/>
            <a:ext cx="9454598" cy="6341194"/>
          </a:xfrm>
          <a:prstGeom prst="rect">
            <a:avLst/>
          </a:prstGeom>
        </p:spPr>
      </p:pic>
    </p:spTree>
    <p:extLst>
      <p:ext uri="{BB962C8B-B14F-4D97-AF65-F5344CB8AC3E}">
        <p14:creationId xmlns:p14="http://schemas.microsoft.com/office/powerpoint/2010/main" val="134305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876800" cy="1143000"/>
          </a:xfrm>
        </p:spPr>
        <p:txBody>
          <a:bodyPr>
            <a:normAutofit/>
          </a:bodyPr>
          <a:lstStyle/>
          <a:p>
            <a:r>
              <a:rPr lang="en-US" sz="3200" dirty="0"/>
              <a:t>Ways to help fish</a:t>
            </a:r>
          </a:p>
        </p:txBody>
      </p:sp>
      <p:sp>
        <p:nvSpPr>
          <p:cNvPr id="3" name="Content Placeholder 2"/>
          <p:cNvSpPr>
            <a:spLocks noGrp="1"/>
          </p:cNvSpPr>
          <p:nvPr>
            <p:ph idx="1"/>
          </p:nvPr>
        </p:nvSpPr>
        <p:spPr>
          <a:xfrm>
            <a:off x="228600" y="868362"/>
            <a:ext cx="4724400" cy="5105400"/>
          </a:xfrm>
        </p:spPr>
        <p:txBody>
          <a:bodyPr>
            <a:normAutofit/>
          </a:bodyPr>
          <a:lstStyle/>
          <a:p>
            <a:r>
              <a:rPr lang="en-US" sz="1800" dirty="0"/>
              <a:t>Follow shoreland zoning rules</a:t>
            </a:r>
          </a:p>
          <a:p>
            <a:pPr lvl="1"/>
            <a:r>
              <a:rPr lang="en-US" sz="1400" dirty="0"/>
              <a:t>Set buildings and pavement WAY back from shoreline</a:t>
            </a:r>
          </a:p>
          <a:p>
            <a:pPr lvl="1"/>
            <a:r>
              <a:rPr lang="en-US" sz="1400" dirty="0"/>
              <a:t>Minimize impervious surfaces</a:t>
            </a:r>
          </a:p>
          <a:p>
            <a:r>
              <a:rPr lang="en-US" sz="1800" dirty="0"/>
              <a:t>Leave trees, branches and water plants in the lake</a:t>
            </a:r>
          </a:p>
          <a:p>
            <a:r>
              <a:rPr lang="en-US" sz="1800" dirty="0"/>
              <a:t>Leave or plant trees and deep rooted plants on waterfront lots</a:t>
            </a:r>
          </a:p>
          <a:p>
            <a:r>
              <a:rPr lang="en-US" sz="1800" dirty="0"/>
              <a:t>Keep fertilizers &amp; pesticides away from shorelines</a:t>
            </a:r>
          </a:p>
          <a:p>
            <a:r>
              <a:rPr lang="en-US" sz="1800" dirty="0"/>
              <a:t>Less impervious surface</a:t>
            </a:r>
          </a:p>
          <a:p>
            <a:endParaRPr lang="en-US" sz="1800" dirty="0"/>
          </a:p>
        </p:txBody>
      </p:sp>
      <p:pic>
        <p:nvPicPr>
          <p:cNvPr id="6" name="Picture 2" descr="C:\Users\lmarkham\Documents\2013 writing projects\benefits of trees in the water\Fish hotel illustrations\28_FishHotel_300dpi_1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9" y="3733802"/>
            <a:ext cx="9144000" cy="3437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My Documents\free\DNR\ln1009\PHOTOS\photoscs\jpegs\ph001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1"/>
            <a:ext cx="4038600" cy="303175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91483"/>
            <a:ext cx="4543346" cy="3519894"/>
          </a:xfrm>
          <a:prstGeom prst="rect">
            <a:avLst/>
          </a:prstGeom>
        </p:spPr>
      </p:pic>
    </p:spTree>
    <p:extLst>
      <p:ext uri="{BB962C8B-B14F-4D97-AF65-F5344CB8AC3E}">
        <p14:creationId xmlns:p14="http://schemas.microsoft.com/office/powerpoint/2010/main" val="36270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29E085-BE18-44E6-8959-2009B7EDAD55}"/>
</file>

<file path=customXml/itemProps2.xml><?xml version="1.0" encoding="utf-8"?>
<ds:datastoreItem xmlns:ds="http://schemas.openxmlformats.org/officeDocument/2006/customXml" ds:itemID="{CFD0C42A-58AC-4C9E-8691-FF3977E7A6F4}"/>
</file>

<file path=customXml/itemProps3.xml><?xml version="1.0" encoding="utf-8"?>
<ds:datastoreItem xmlns:ds="http://schemas.openxmlformats.org/officeDocument/2006/customXml" ds:itemID="{D1B664AC-4ECD-4F2B-92C5-36CF8A3602BF}"/>
</file>

<file path=docProps/app.xml><?xml version="1.0" encoding="utf-8"?>
<Properties xmlns="http://schemas.openxmlformats.org/officeDocument/2006/extended-properties" xmlns:vt="http://schemas.openxmlformats.org/officeDocument/2006/docPropsVTypes">
  <TotalTime>1506</TotalTime>
  <Words>644</Words>
  <Application>Microsoft Office PowerPoint</Application>
  <PresentationFormat>On-screen Show (4:3)</PresentationFormat>
  <Paragraphs>33</Paragraphs>
  <Slides>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Comic Sans MS</vt:lpstr>
      <vt:lpstr>Monotype Sorts</vt:lpstr>
      <vt:lpstr>Times New Roman</vt:lpstr>
      <vt:lpstr>1_Office Theme</vt:lpstr>
      <vt:lpstr>Microsoft Excel Worksheet</vt:lpstr>
      <vt:lpstr>Waterfront properties  Could fish live here?  </vt:lpstr>
      <vt:lpstr>Study results from northern Wisconsin</vt:lpstr>
      <vt:lpstr>The closer a structure is to the water …the more it hurts fish</vt:lpstr>
      <vt:lpstr>PowerPoint Presentation</vt:lpstr>
      <vt:lpstr>PowerPoint Presentation</vt:lpstr>
      <vt:lpstr>PowerPoint Presentation</vt:lpstr>
      <vt:lpstr>PowerPoint Presentation</vt:lpstr>
      <vt:lpstr>Ways to help fish</vt:lpstr>
    </vt:vector>
  </TitlesOfParts>
  <Company>UWSP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fish live here?  How many fish hotels do you see?</dc:title>
  <dc:creator>Markham, Lynn</dc:creator>
  <cp:lastModifiedBy>Markham, Lynn</cp:lastModifiedBy>
  <cp:revision>10</cp:revision>
  <cp:lastPrinted>2018-05-25T18:26:41Z</cp:lastPrinted>
  <dcterms:created xsi:type="dcterms:W3CDTF">2018-05-25T17:54:45Z</dcterms:created>
  <dcterms:modified xsi:type="dcterms:W3CDTF">2018-05-31T19:48:34Z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y fmtid="{D5CDD505-2E9C-101B-9397-08002B2CF9AE}" pid="3" name="Order">
    <vt:r8>120900</vt:r8>
  </property>
  <property fmtid="{D5CDD505-2E9C-101B-9397-08002B2CF9AE}" pid="4" name="xd_ProgID">
    <vt:lpwstr/>
  </property>
  <property fmtid="{D5CDD505-2E9C-101B-9397-08002B2CF9AE}" pid="5" name="_CopySource">
    <vt:lpwstr>https://www.uwsp.edu/cnr-ap/clue/Documents/Water/Fish Hotel Kits/Waterfront properties.pptx</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