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handoutMasterIdLst>
    <p:handoutMasterId r:id="rId18"/>
  </p:handoutMasterIdLst>
  <p:sldIdLst>
    <p:sldId id="1088" r:id="rId5"/>
    <p:sldId id="324" r:id="rId6"/>
    <p:sldId id="264" r:id="rId7"/>
    <p:sldId id="1093" r:id="rId8"/>
    <p:sldId id="1094" r:id="rId9"/>
    <p:sldId id="257" r:id="rId10"/>
    <p:sldId id="258" r:id="rId11"/>
    <p:sldId id="259" r:id="rId12"/>
    <p:sldId id="260" r:id="rId13"/>
    <p:sldId id="261" r:id="rId14"/>
    <p:sldId id="262" r:id="rId15"/>
    <p:sldId id="263" r:id="rId1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78003" autoAdjust="0"/>
  </p:normalViewPr>
  <p:slideViewPr>
    <p:cSldViewPr snapToGrid="0">
      <p:cViewPr varScale="1">
        <p:scale>
          <a:sx n="70" d="100"/>
          <a:sy n="70" d="100"/>
        </p:scale>
        <p:origin x="19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9BD64178-FEC7-4515-AC31-F33CD990D099}" type="datetimeFigureOut">
              <a:rPr lang="en-US" smtClean="0"/>
              <a:t>10/22/2019</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98920962-CFD8-43D1-BEEC-AFAAE03FEDC2}" type="slidenum">
              <a:rPr lang="en-US" smtClean="0"/>
              <a:t>‹#›</a:t>
            </a:fld>
            <a:endParaRPr lang="en-US"/>
          </a:p>
        </p:txBody>
      </p:sp>
    </p:spTree>
    <p:extLst>
      <p:ext uri="{BB962C8B-B14F-4D97-AF65-F5344CB8AC3E}">
        <p14:creationId xmlns:p14="http://schemas.microsoft.com/office/powerpoint/2010/main" val="2418995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FDF3D06D-3C3E-433B-808E-E3B690DB14EA}" type="datetimeFigureOut">
              <a:rPr lang="en-US" smtClean="0"/>
              <a:t>10/22/2019</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2958427E-58FC-470D-9087-15FD1EDB75BA}" type="slidenum">
              <a:rPr lang="en-US" smtClean="0"/>
              <a:t>‹#›</a:t>
            </a:fld>
            <a:endParaRPr lang="en-US"/>
          </a:p>
        </p:txBody>
      </p:sp>
    </p:spTree>
    <p:extLst>
      <p:ext uri="{BB962C8B-B14F-4D97-AF65-F5344CB8AC3E}">
        <p14:creationId xmlns:p14="http://schemas.microsoft.com/office/powerpoint/2010/main" val="2758137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fish hotel is a tree that fell in the water. </a:t>
            </a:r>
          </a:p>
          <a:p>
            <a:endParaRPr lang="en-US" dirty="0"/>
          </a:p>
          <a:p>
            <a:r>
              <a:rPr lang="en-US" dirty="0"/>
              <a:t>The drawing on the left shows a fallen tree with many fish around it.</a:t>
            </a:r>
          </a:p>
          <a:p>
            <a:endParaRPr lang="en-US" dirty="0"/>
          </a:p>
          <a:p>
            <a:r>
              <a:rPr lang="en-US" dirty="0"/>
              <a:t>The drawing on the right shows a shoreline from a bird’s eye view. A large white pine has fallen into the lake. You can see the stump from the tree along the shoreline.</a:t>
            </a:r>
          </a:p>
          <a:p>
            <a:endParaRPr lang="en-US" dirty="0"/>
          </a:p>
          <a:p>
            <a:r>
              <a:rPr lang="en-US" dirty="0"/>
              <a:t>Ask your students: What do you find when you go to a hotel?</a:t>
            </a:r>
          </a:p>
          <a:p>
            <a:endParaRPr lang="en-US" dirty="0"/>
          </a:p>
          <a:p>
            <a:r>
              <a:rPr lang="en-US" dirty="0"/>
              <a:t>Rooms (shelter, a safe place to stay) and food. Fish hotels provide the same things for fish.</a:t>
            </a:r>
          </a:p>
        </p:txBody>
      </p:sp>
      <p:sp>
        <p:nvSpPr>
          <p:cNvPr id="4" name="Slide Number Placeholder 3"/>
          <p:cNvSpPr>
            <a:spLocks noGrp="1"/>
          </p:cNvSpPr>
          <p:nvPr>
            <p:ph type="sldNum" sz="quarter" idx="5"/>
          </p:nvPr>
        </p:nvSpPr>
        <p:spPr/>
        <p:txBody>
          <a:bodyPr/>
          <a:lstStyle/>
          <a:p>
            <a:fld id="{2958427E-58FC-470D-9087-15FD1EDB75BA}" type="slidenum">
              <a:rPr lang="en-US" smtClean="0"/>
              <a:t>1</a:t>
            </a:fld>
            <a:endParaRPr lang="en-US"/>
          </a:p>
        </p:txBody>
      </p:sp>
    </p:spTree>
    <p:extLst>
      <p:ext uri="{BB962C8B-B14F-4D97-AF65-F5344CB8AC3E}">
        <p14:creationId xmlns:p14="http://schemas.microsoft.com/office/powerpoint/2010/main" val="195000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hotel. Notice there is a house set</a:t>
            </a:r>
            <a:r>
              <a:rPr lang="en-US" baseline="0" dirty="0"/>
              <a:t> back from the shoreline with many trees along the shoreline. Good for fish.</a:t>
            </a:r>
            <a:endParaRPr lang="en-US" dirty="0"/>
          </a:p>
        </p:txBody>
      </p:sp>
      <p:sp>
        <p:nvSpPr>
          <p:cNvPr id="4" name="Slide Number Placeholder 3"/>
          <p:cNvSpPr>
            <a:spLocks noGrp="1"/>
          </p:cNvSpPr>
          <p:nvPr>
            <p:ph type="sldNum" sz="quarter" idx="10"/>
          </p:nvPr>
        </p:nvSpPr>
        <p:spPr/>
        <p:txBody>
          <a:bodyPr/>
          <a:lstStyle/>
          <a:p>
            <a:fld id="{2958427E-58FC-470D-9087-15FD1EDB75BA}" type="slidenum">
              <a:rPr lang="en-US" smtClean="0"/>
              <a:t>11</a:t>
            </a:fld>
            <a:endParaRPr lang="en-US"/>
          </a:p>
        </p:txBody>
      </p:sp>
    </p:spTree>
    <p:extLst>
      <p:ext uri="{BB962C8B-B14F-4D97-AF65-F5344CB8AC3E}">
        <p14:creationId xmlns:p14="http://schemas.microsoft.com/office/powerpoint/2010/main" val="865069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DNR = Wisconsin Department of Natural Resources.</a:t>
            </a:r>
          </a:p>
        </p:txBody>
      </p:sp>
      <p:sp>
        <p:nvSpPr>
          <p:cNvPr id="4" name="Slide Number Placeholder 3"/>
          <p:cNvSpPr>
            <a:spLocks noGrp="1"/>
          </p:cNvSpPr>
          <p:nvPr>
            <p:ph type="sldNum" sz="quarter" idx="5"/>
          </p:nvPr>
        </p:nvSpPr>
        <p:spPr/>
        <p:txBody>
          <a:bodyPr/>
          <a:lstStyle/>
          <a:p>
            <a:fld id="{2958427E-58FC-470D-9087-15FD1EDB75BA}" type="slidenum">
              <a:rPr lang="en-US" smtClean="0"/>
              <a:t>12</a:t>
            </a:fld>
            <a:endParaRPr lang="en-US"/>
          </a:p>
        </p:txBody>
      </p:sp>
    </p:spTree>
    <p:extLst>
      <p:ext uri="{BB962C8B-B14F-4D97-AF65-F5344CB8AC3E}">
        <p14:creationId xmlns:p14="http://schemas.microsoft.com/office/powerpoint/2010/main" val="256998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dirty="0">
                <a:solidFill>
                  <a:schemeClr val="tx1"/>
                </a:solidFill>
                <a:effectLst/>
                <a:latin typeface="+mn-lt"/>
                <a:ea typeface="+mn-ea"/>
                <a:cs typeface="+mn-cs"/>
              </a:rPr>
              <a:t>What do fish need?</a:t>
            </a:r>
          </a:p>
          <a:p>
            <a:pPr lvl="1"/>
            <a:r>
              <a:rPr lang="en-US" sz="1200" b="1" kern="1200" dirty="0">
                <a:solidFill>
                  <a:schemeClr val="tx1"/>
                </a:solidFill>
                <a:effectLst/>
                <a:latin typeface="+mn-lt"/>
                <a:ea typeface="+mn-ea"/>
                <a:cs typeface="+mn-cs"/>
              </a:rPr>
              <a:t>Food</a:t>
            </a:r>
            <a:r>
              <a:rPr lang="en-US" sz="1200" kern="1200" dirty="0">
                <a:solidFill>
                  <a:schemeClr val="tx1"/>
                </a:solidFill>
                <a:effectLst/>
                <a:latin typeface="+mn-lt"/>
                <a:ea typeface="+mn-ea"/>
                <a:cs typeface="+mn-cs"/>
              </a:rPr>
              <a:t>: plants, water insects, smaller fish</a:t>
            </a:r>
          </a:p>
          <a:p>
            <a:pPr lvl="1"/>
            <a:r>
              <a:rPr lang="en-US" sz="1200" b="1" kern="1200" dirty="0">
                <a:solidFill>
                  <a:schemeClr val="tx1"/>
                </a:solidFill>
                <a:effectLst/>
                <a:latin typeface="+mn-lt"/>
                <a:ea typeface="+mn-ea"/>
                <a:cs typeface="+mn-cs"/>
              </a:rPr>
              <a:t>Water</a:t>
            </a:r>
            <a:r>
              <a:rPr lang="en-US" sz="1200" kern="1200" dirty="0">
                <a:solidFill>
                  <a:schemeClr val="tx1"/>
                </a:solidFill>
                <a:effectLst/>
                <a:latin typeface="+mn-lt"/>
                <a:ea typeface="+mn-ea"/>
                <a:cs typeface="+mn-cs"/>
              </a:rPr>
              <a:t>: provides oxygen. Cold water has more oxygen than warm water. Fish need clear water so that they can see their prey, or so they can see the predator coming after them. Fish need water free of pollutants like gasoline, oil, manure, fertilizers, pesticides, etc.</a:t>
            </a:r>
          </a:p>
          <a:p>
            <a:pPr lvl="1"/>
            <a:r>
              <a:rPr lang="en-US" sz="1200" b="1" kern="1200" dirty="0">
                <a:solidFill>
                  <a:schemeClr val="tx1"/>
                </a:solidFill>
                <a:effectLst/>
                <a:latin typeface="+mn-lt"/>
                <a:ea typeface="+mn-ea"/>
                <a:cs typeface="+mn-cs"/>
              </a:rPr>
              <a:t>Shelter</a:t>
            </a:r>
            <a:r>
              <a:rPr lang="en-US" sz="1200" kern="1200" dirty="0">
                <a:solidFill>
                  <a:schemeClr val="tx1"/>
                </a:solidFill>
                <a:effectLst/>
                <a:latin typeface="+mn-lt"/>
                <a:ea typeface="+mn-ea"/>
                <a:cs typeface="+mn-cs"/>
              </a:rPr>
              <a:t>: fallen trees, water plants like lily pads (often called ‘seaweed’, but actually seaweed lives in the sea). Rocks and crevices between rocks and gravel are also shelter. Some small fish also dive into the sand or muck on the lake bottom for protection when predators come after them.</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To stress the importance of shelter for all fish, ask your students: </a:t>
            </a:r>
            <a:r>
              <a:rPr lang="en-US" sz="1200" b="1" kern="1200" dirty="0">
                <a:solidFill>
                  <a:schemeClr val="tx1"/>
                </a:solidFill>
                <a:effectLst/>
                <a:latin typeface="+mn-lt"/>
                <a:ea typeface="+mn-ea"/>
                <a:cs typeface="+mn-cs"/>
              </a:rPr>
              <a:t>How big do you think fish in Wisconsin are when they hatch from their egg? </a:t>
            </a:r>
          </a:p>
          <a:p>
            <a:pPr lvl="1"/>
            <a:r>
              <a:rPr lang="en-US" sz="1200" kern="1200" dirty="0">
                <a:solidFill>
                  <a:schemeClr val="tx1"/>
                </a:solidFill>
                <a:effectLst/>
                <a:latin typeface="+mn-lt"/>
                <a:ea typeface="+mn-ea"/>
                <a:cs typeface="+mn-cs"/>
              </a:rPr>
              <a:t>The answer is less than an inch long, even for muskies and walleye that get very large as adults.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Then ask your students: </a:t>
            </a:r>
            <a:r>
              <a:rPr lang="en-US" sz="1200" b="1" kern="1200" dirty="0">
                <a:solidFill>
                  <a:schemeClr val="tx1"/>
                </a:solidFill>
                <a:effectLst/>
                <a:latin typeface="+mn-lt"/>
                <a:ea typeface="+mn-ea"/>
                <a:cs typeface="+mn-cs"/>
              </a:rPr>
              <a:t>If you’re a fish that just hatched from its egg, what do you need to survive until tomorrow when you’re in a lake with big fish?</a:t>
            </a:r>
          </a:p>
          <a:p>
            <a:pPr lvl="1"/>
            <a:r>
              <a:rPr lang="en-US" sz="1200" kern="1200" dirty="0">
                <a:solidFill>
                  <a:schemeClr val="tx1"/>
                </a:solidFill>
                <a:effectLst/>
                <a:latin typeface="+mn-lt"/>
                <a:ea typeface="+mn-ea"/>
                <a:cs typeface="+mn-cs"/>
              </a:rPr>
              <a:t>This leads to shelter – a place to hide from the big fish. Fallen trees are an important part of shelter for fish, so are water plants. It’s like hide-and-seek; little fish need good places to hide. </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958427E-58FC-470D-9087-15FD1EDB75BA}" type="slidenum">
              <a:rPr lang="en-US" smtClean="0"/>
              <a:t>2</a:t>
            </a:fld>
            <a:endParaRPr lang="en-US"/>
          </a:p>
        </p:txBody>
      </p:sp>
    </p:spTree>
    <p:extLst>
      <p:ext uri="{BB962C8B-B14F-4D97-AF65-F5344CB8AC3E}">
        <p14:creationId xmlns:p14="http://schemas.microsoft.com/office/powerpoint/2010/main" val="3460907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Christensen, D.L., B.R. Herwig, D.E. Schindler, and S.R. Carpenter. 1996. Impacts of lakeshore residential development on coarse woody debris in north temperate lakes. Ecological Applications 6: 1143-1149.</a:t>
            </a:r>
          </a:p>
        </p:txBody>
      </p:sp>
      <p:sp>
        <p:nvSpPr>
          <p:cNvPr id="4" name="Slide Number Placeholder 3"/>
          <p:cNvSpPr>
            <a:spLocks noGrp="1"/>
          </p:cNvSpPr>
          <p:nvPr>
            <p:ph type="sldNum" sz="quarter" idx="10"/>
          </p:nvPr>
        </p:nvSpPr>
        <p:spPr/>
        <p:txBody>
          <a:bodyPr/>
          <a:lstStyle/>
          <a:p>
            <a:fld id="{2958427E-58FC-470D-9087-15FD1EDB75BA}" type="slidenum">
              <a:rPr lang="en-US" smtClean="0"/>
              <a:t>3</a:t>
            </a:fld>
            <a:endParaRPr lang="en-US"/>
          </a:p>
        </p:txBody>
      </p:sp>
    </p:spTree>
    <p:extLst>
      <p:ext uri="{BB962C8B-B14F-4D97-AF65-F5344CB8AC3E}">
        <p14:creationId xmlns:p14="http://schemas.microsoft.com/office/powerpoint/2010/main" val="249587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the fish in their lake the kids planted a tree along the shoreline. They put up a sign showing that the tree was a “Future Fish Hotel” because after growing it would die and fall in the lake.</a:t>
            </a:r>
          </a:p>
        </p:txBody>
      </p:sp>
      <p:sp>
        <p:nvSpPr>
          <p:cNvPr id="4" name="Slide Number Placeholder 3"/>
          <p:cNvSpPr>
            <a:spLocks noGrp="1"/>
          </p:cNvSpPr>
          <p:nvPr>
            <p:ph type="sldNum" sz="quarter" idx="5"/>
          </p:nvPr>
        </p:nvSpPr>
        <p:spPr/>
        <p:txBody>
          <a:bodyPr/>
          <a:lstStyle/>
          <a:p>
            <a:fld id="{2958427E-58FC-470D-9087-15FD1EDB75BA}" type="slidenum">
              <a:rPr lang="en-US" smtClean="0"/>
              <a:t>4</a:t>
            </a:fld>
            <a:endParaRPr lang="en-US"/>
          </a:p>
        </p:txBody>
      </p:sp>
    </p:spTree>
    <p:extLst>
      <p:ext uri="{BB962C8B-B14F-4D97-AF65-F5344CB8AC3E}">
        <p14:creationId xmlns:p14="http://schemas.microsoft.com/office/powerpoint/2010/main" val="3164538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shows the Future Fish Hotel 20 years later after it has fallen in the lake. Fish hotels help more than just fish. The fallen tree also benefits the kingfisher (shown on right with the fish in its mouth), great blue heron (eats fish), otter (eats fish), people who fish (shown in fishing boat), and turtles that bask on the fallen tree to warm up their body temperature.</a:t>
            </a:r>
          </a:p>
        </p:txBody>
      </p:sp>
      <p:sp>
        <p:nvSpPr>
          <p:cNvPr id="4" name="Slide Number Placeholder 3"/>
          <p:cNvSpPr>
            <a:spLocks noGrp="1"/>
          </p:cNvSpPr>
          <p:nvPr>
            <p:ph type="sldNum" sz="quarter" idx="5"/>
          </p:nvPr>
        </p:nvSpPr>
        <p:spPr/>
        <p:txBody>
          <a:bodyPr/>
          <a:lstStyle/>
          <a:p>
            <a:fld id="{2958427E-58FC-470D-9087-15FD1EDB75BA}" type="slidenum">
              <a:rPr lang="en-US" smtClean="0"/>
              <a:t>5</a:t>
            </a:fld>
            <a:endParaRPr lang="en-US"/>
          </a:p>
        </p:txBody>
      </p:sp>
    </p:spTree>
    <p:extLst>
      <p:ext uri="{BB962C8B-B14F-4D97-AF65-F5344CB8AC3E}">
        <p14:creationId xmlns:p14="http://schemas.microsoft.com/office/powerpoint/2010/main" val="234404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338263" y="1162050"/>
            <a:ext cx="4181475" cy="31369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No fish hotels. No trees along the shoreline to become future fish hotels.</a:t>
            </a:r>
          </a:p>
          <a:p>
            <a:endParaRPr lang="en-US" altLang="en-US" dirty="0">
              <a:latin typeface="Arial" pitchFamily="34" charset="0"/>
              <a:cs typeface="Arial" pitchFamily="34" charset="0"/>
            </a:endParaRPr>
          </a:p>
          <a:p>
            <a:r>
              <a:rPr lang="en-US" altLang="en-US" dirty="0">
                <a:latin typeface="Arial" pitchFamily="34" charset="0"/>
                <a:cs typeface="Arial" pitchFamily="34" charset="0"/>
              </a:rPr>
              <a:t>Some children are concerned that the water along this shoreline isn’t a good place to live because people live in the house, and they might catch the fish. I point out that people usually don’t fish for or keep little/young fish. In a lake or stream big fish are a more likely predator for a little fish than people are. There may be 500 or 5,000 bigger fish in the lake/river, but probably not more than 8 people in the house.</a:t>
            </a:r>
          </a:p>
          <a:p>
            <a:endParaRPr lang="en-US" altLang="en-US" dirty="0">
              <a:latin typeface="Arial" pitchFamily="34" charset="0"/>
              <a:cs typeface="Arial" pitchFamily="34" charset="0"/>
            </a:endParaRPr>
          </a:p>
          <a:p>
            <a:r>
              <a:rPr lang="en-US" altLang="en-US" dirty="0">
                <a:latin typeface="Arial" pitchFamily="34" charset="0"/>
                <a:cs typeface="Arial" pitchFamily="34" charset="0"/>
              </a:rPr>
              <a:t>The</a:t>
            </a:r>
            <a:r>
              <a:rPr lang="en-US" altLang="en-US" baseline="0" dirty="0">
                <a:latin typeface="Arial" pitchFamily="34" charset="0"/>
                <a:cs typeface="Arial" pitchFamily="34" charset="0"/>
              </a:rPr>
              <a:t> r</a:t>
            </a:r>
            <a:r>
              <a:rPr lang="en-US" altLang="en-US" dirty="0">
                <a:latin typeface="Arial" pitchFamily="34" charset="0"/>
                <a:cs typeface="Arial" pitchFamily="34" charset="0"/>
              </a:rPr>
              <a:t>ooftop</a:t>
            </a:r>
            <a:r>
              <a:rPr lang="en-US" altLang="en-US" baseline="0" dirty="0">
                <a:latin typeface="Arial" pitchFamily="34" charset="0"/>
                <a:cs typeface="Arial" pitchFamily="34" charset="0"/>
              </a:rPr>
              <a:t> close to the water creates runoff that can carry soil into the water. Soil contains nutrients that cause algae growth and aquatic plant growth. When algae and plants die and sink to the bottom, their decomposition uses up oxygen, which eliminates fish species that live near the bottom because they need cold or cool water. Soil/sediments also cover fish spawning beds resulting in some fish eggs never hatching. </a:t>
            </a:r>
            <a:r>
              <a:rPr lang="en-US" altLang="en-US" dirty="0">
                <a:latin typeface="Arial" pitchFamily="34" charset="0"/>
                <a:cs typeface="Arial" pitchFamily="34" charset="0"/>
              </a:rPr>
              <a:t>No deep-rooted trees/shrubs/native plants along the shoreline to hold soil in place and filter the fecal bacteria and nutrients out of runoff</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29057" indent="-280406" eaLnBrk="0" hangingPunct="0">
              <a:spcBef>
                <a:spcPct val="30000"/>
              </a:spcBef>
              <a:defRPr sz="1200">
                <a:solidFill>
                  <a:schemeClr val="tx1"/>
                </a:solidFill>
                <a:latin typeface="Arial" pitchFamily="34" charset="0"/>
                <a:cs typeface="Arial" pitchFamily="34" charset="0"/>
              </a:defRPr>
            </a:lvl2pPr>
            <a:lvl3pPr marL="1121626" indent="-224325" eaLnBrk="0" hangingPunct="0">
              <a:spcBef>
                <a:spcPct val="30000"/>
              </a:spcBef>
              <a:defRPr sz="1200">
                <a:solidFill>
                  <a:schemeClr val="tx1"/>
                </a:solidFill>
                <a:latin typeface="Arial" pitchFamily="34" charset="0"/>
                <a:cs typeface="Arial" pitchFamily="34" charset="0"/>
              </a:defRPr>
            </a:lvl3pPr>
            <a:lvl4pPr marL="1570276" indent="-224325" eaLnBrk="0" hangingPunct="0">
              <a:spcBef>
                <a:spcPct val="30000"/>
              </a:spcBef>
              <a:defRPr sz="1200">
                <a:solidFill>
                  <a:schemeClr val="tx1"/>
                </a:solidFill>
                <a:latin typeface="Arial" pitchFamily="34" charset="0"/>
                <a:cs typeface="Arial" pitchFamily="34" charset="0"/>
              </a:defRPr>
            </a:lvl4pPr>
            <a:lvl5pPr marL="2018927" indent="-224325" eaLnBrk="0" hangingPunct="0">
              <a:spcBef>
                <a:spcPct val="30000"/>
              </a:spcBef>
              <a:defRPr sz="1200">
                <a:solidFill>
                  <a:schemeClr val="tx1"/>
                </a:solidFill>
                <a:latin typeface="Arial" pitchFamily="34" charset="0"/>
                <a:cs typeface="Arial" pitchFamily="34" charset="0"/>
              </a:defRPr>
            </a:lvl5pPr>
            <a:lvl6pPr marL="2467577" indent="-224325" eaLnBrk="0" fontAlgn="base" hangingPunct="0">
              <a:spcBef>
                <a:spcPct val="30000"/>
              </a:spcBef>
              <a:spcAft>
                <a:spcPct val="0"/>
              </a:spcAft>
              <a:defRPr sz="1200">
                <a:solidFill>
                  <a:schemeClr val="tx1"/>
                </a:solidFill>
                <a:latin typeface="Arial" pitchFamily="34" charset="0"/>
                <a:cs typeface="Arial" pitchFamily="34" charset="0"/>
              </a:defRPr>
            </a:lvl6pPr>
            <a:lvl7pPr marL="2916227" indent="-224325" eaLnBrk="0" fontAlgn="base" hangingPunct="0">
              <a:spcBef>
                <a:spcPct val="30000"/>
              </a:spcBef>
              <a:spcAft>
                <a:spcPct val="0"/>
              </a:spcAft>
              <a:defRPr sz="1200">
                <a:solidFill>
                  <a:schemeClr val="tx1"/>
                </a:solidFill>
                <a:latin typeface="Arial" pitchFamily="34" charset="0"/>
                <a:cs typeface="Arial" pitchFamily="34" charset="0"/>
              </a:defRPr>
            </a:lvl7pPr>
            <a:lvl8pPr marL="3364878" indent="-224325" eaLnBrk="0" fontAlgn="base" hangingPunct="0">
              <a:spcBef>
                <a:spcPct val="30000"/>
              </a:spcBef>
              <a:spcAft>
                <a:spcPct val="0"/>
              </a:spcAft>
              <a:defRPr sz="1200">
                <a:solidFill>
                  <a:schemeClr val="tx1"/>
                </a:solidFill>
                <a:latin typeface="Arial" pitchFamily="34" charset="0"/>
                <a:cs typeface="Arial" pitchFamily="34" charset="0"/>
              </a:defRPr>
            </a:lvl8pPr>
            <a:lvl9pPr marL="3813528" indent="-224325"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9F6FEF-2A1A-4FF2-9E62-16E855563D0B}"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9877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r>
              <a:rPr lang="en-US" dirty="0"/>
              <a:t>No fish hotels. No trees along the shoreline to become future fish hotels.</a:t>
            </a:r>
          </a:p>
          <a:p>
            <a:endParaRPr lang="en-US" dirty="0"/>
          </a:p>
          <a:p>
            <a:r>
              <a:rPr lang="en-US" dirty="0"/>
              <a:t>This</a:t>
            </a:r>
            <a:r>
              <a:rPr lang="en-US" baseline="0" dirty="0"/>
              <a:t> h</a:t>
            </a:r>
            <a:r>
              <a:rPr lang="en-US" dirty="0"/>
              <a:t>ouse is set further back, which allows the runoff from the roof more of a chance to soak into the ground. Fertilizer (shown in bag on the right)</a:t>
            </a:r>
            <a:r>
              <a:rPr lang="en-US" baseline="0" dirty="0"/>
              <a:t> </a:t>
            </a:r>
            <a:r>
              <a:rPr lang="en-US" altLang="en-US" baseline="0" dirty="0">
                <a:latin typeface="Arial" pitchFamily="34" charset="0"/>
                <a:cs typeface="Arial" pitchFamily="34" charset="0"/>
              </a:rPr>
              <a:t>contains nutrients, and when carried into the lake by runoff results in algae growth and aquatic plant growth. When algae and plants die and sink to the bottom, their decomposition uses up oxygen. One pound of phosphorus (the middle number on the </a:t>
            </a:r>
          </a:p>
          <a:p>
            <a:r>
              <a:rPr lang="en-US" altLang="en-US" baseline="0" dirty="0">
                <a:latin typeface="Arial" pitchFamily="34" charset="0"/>
                <a:cs typeface="Arial" pitchFamily="34" charset="0"/>
              </a:rPr>
              <a:t>Fertilizer bag) results in up to 500 pounds of algae. </a:t>
            </a:r>
          </a:p>
          <a:p>
            <a:endParaRPr lang="en-US" altLang="en-US" baseline="0" dirty="0">
              <a:latin typeface="Arial" pitchFamily="34" charset="0"/>
              <a:cs typeface="Arial" pitchFamily="34" charset="0"/>
            </a:endParaRPr>
          </a:p>
          <a:p>
            <a:r>
              <a:rPr lang="en-US" altLang="en-US" baseline="0" dirty="0">
                <a:latin typeface="Arial" pitchFamily="34" charset="0"/>
                <a:cs typeface="Arial" pitchFamily="34" charset="0"/>
              </a:rPr>
              <a:t>If insecticides are applied to the lawn and are carried into the lake by runoff, they can kill aquatic insects that fish rely on for food. Insecticides are sometimes mixed with fertilizers that are applied to lawns, shrubs, roses, etc.</a:t>
            </a:r>
          </a:p>
          <a:p>
            <a:endParaRPr lang="en-US" altLang="en-US" baseline="0" dirty="0">
              <a:latin typeface="Arial" pitchFamily="34" charset="0"/>
              <a:cs typeface="Arial" pitchFamily="34" charset="0"/>
            </a:endParaRPr>
          </a:p>
          <a:p>
            <a:r>
              <a:rPr lang="en-US" dirty="0"/>
              <a:t>Scientific</a:t>
            </a:r>
            <a:r>
              <a:rPr lang="en-US" baseline="0" dirty="0"/>
              <a:t> studies</a:t>
            </a:r>
          </a:p>
          <a:p>
            <a:r>
              <a:rPr lang="en-US" dirty="0"/>
              <a:t>Van </a:t>
            </a:r>
            <a:r>
              <a:rPr lang="en-US" dirty="0" err="1"/>
              <a:t>Dijk</a:t>
            </a:r>
            <a:r>
              <a:rPr lang="en-US" dirty="0"/>
              <a:t> TC, Van </a:t>
            </a:r>
            <a:r>
              <a:rPr lang="en-US" dirty="0" err="1"/>
              <a:t>Staalduinen</a:t>
            </a:r>
            <a:r>
              <a:rPr lang="en-US" dirty="0"/>
              <a:t> MA, Van der </a:t>
            </a:r>
            <a:r>
              <a:rPr lang="en-US" dirty="0" err="1"/>
              <a:t>Sluijs</a:t>
            </a:r>
            <a:r>
              <a:rPr lang="en-US" dirty="0"/>
              <a:t> JP. 2013. </a:t>
            </a:r>
            <a:r>
              <a:rPr lang="en-US" dirty="0" err="1"/>
              <a:t>MacroInvertebrate</a:t>
            </a:r>
            <a:r>
              <a:rPr lang="en-US" dirty="0"/>
              <a:t> Decline in Surface Water Polluted with </a:t>
            </a:r>
            <a:r>
              <a:rPr lang="en-US" dirty="0" err="1"/>
              <a:t>Imidacloprid</a:t>
            </a:r>
            <a:r>
              <a:rPr lang="en-US" dirty="0"/>
              <a:t>. </a:t>
            </a:r>
            <a:r>
              <a:rPr lang="en-US" dirty="0" err="1"/>
              <a:t>PLoS</a:t>
            </a:r>
            <a:r>
              <a:rPr lang="en-US" dirty="0"/>
              <a:t> ONE 8(5): e62374. doi:10.1371/journal.pone.0062374.</a:t>
            </a:r>
          </a:p>
          <a:p>
            <a:r>
              <a:rPr lang="en-US" dirty="0"/>
              <a:t>Chen, X.D., </a:t>
            </a:r>
            <a:r>
              <a:rPr lang="en-US" dirty="0" err="1"/>
              <a:t>Culbert</a:t>
            </a:r>
            <a:r>
              <a:rPr lang="en-US" dirty="0"/>
              <a:t>, E., Hebert, V. and Stark, J.D., 2010. Mixture effects of the </a:t>
            </a:r>
            <a:r>
              <a:rPr lang="en-US" dirty="0" err="1"/>
              <a:t>nonylphenyl</a:t>
            </a:r>
            <a:r>
              <a:rPr lang="en-US" dirty="0"/>
              <a:t> </a:t>
            </a:r>
            <a:r>
              <a:rPr lang="en-US" dirty="0" err="1"/>
              <a:t>polyethoxylate</a:t>
            </a:r>
            <a:r>
              <a:rPr lang="en-US" dirty="0"/>
              <a:t>, R-11 and the insecticide, </a:t>
            </a:r>
            <a:r>
              <a:rPr lang="en-US" dirty="0" err="1"/>
              <a:t>imidacloprid</a:t>
            </a:r>
            <a:r>
              <a:rPr lang="en-US" dirty="0"/>
              <a:t> on population growth rate and other parameters of the crustacean, </a:t>
            </a:r>
            <a:r>
              <a:rPr lang="en-US" dirty="0" err="1"/>
              <a:t>Ceriodaphnia</a:t>
            </a:r>
            <a:r>
              <a:rPr lang="en-US" dirty="0"/>
              <a:t> </a:t>
            </a:r>
            <a:r>
              <a:rPr lang="en-US" dirty="0" err="1"/>
              <a:t>dubia</a:t>
            </a:r>
            <a:r>
              <a:rPr lang="en-US" dirty="0"/>
              <a:t>. Ecotoxicology and environmental safety, 73(2), pp.132-137.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640D0-8675-4450-8044-79C23776E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87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current fish hotels. Lots of trees and </a:t>
            </a:r>
            <a:r>
              <a:rPr lang="en-US" baseline="0" dirty="0"/>
              <a:t>shrubs along the shoreline that will eventually die and become fish hotels.</a:t>
            </a:r>
          </a:p>
          <a:p>
            <a:endParaRPr lang="en-US" baseline="0" dirty="0"/>
          </a:p>
          <a:p>
            <a:r>
              <a:rPr lang="en-US" dirty="0"/>
              <a:t>This</a:t>
            </a:r>
            <a:r>
              <a:rPr lang="en-US" baseline="0" dirty="0"/>
              <a:t> lot is b</a:t>
            </a:r>
            <a:r>
              <a:rPr lang="en-US" dirty="0"/>
              <a:t>etter for fish than the previous ones because there are many trees and shrubs</a:t>
            </a:r>
            <a:r>
              <a:rPr lang="en-US" baseline="0" dirty="0"/>
              <a:t> with deep roots that hold soil in place and allow water and nutrients to soak in so they don’t cause algae blooms or low oxygen. Trees and shrubs also provide some shade for the ground and the water, keeping the water cooler. </a:t>
            </a:r>
            <a:endParaRPr lang="en-US" dirty="0"/>
          </a:p>
        </p:txBody>
      </p:sp>
      <p:sp>
        <p:nvSpPr>
          <p:cNvPr id="4" name="Slide Number Placeholder 3"/>
          <p:cNvSpPr>
            <a:spLocks noGrp="1"/>
          </p:cNvSpPr>
          <p:nvPr>
            <p:ph type="sldNum" sz="quarter" idx="10"/>
          </p:nvPr>
        </p:nvSpPr>
        <p:spPr/>
        <p:txBody>
          <a:bodyPr/>
          <a:lstStyle/>
          <a:p>
            <a:fld id="{2958427E-58FC-470D-9087-15FD1EDB75BA}" type="slidenum">
              <a:rPr lang="en-US" smtClean="0"/>
              <a:t>9</a:t>
            </a:fld>
            <a:endParaRPr lang="en-US"/>
          </a:p>
        </p:txBody>
      </p:sp>
    </p:spTree>
    <p:extLst>
      <p:ext uri="{BB962C8B-B14F-4D97-AF65-F5344CB8AC3E}">
        <p14:creationId xmlns:p14="http://schemas.microsoft.com/office/powerpoint/2010/main" val="146788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B0EA0D2-F106-4D48-A65C-C9BDB8F3A9C3}" type="slidenum">
              <a:rPr kumimoji="0" lang="en-US" altLang="en-US" sz="1200" b="0" i="0" u="none" strike="noStrike" kern="1200" cap="none" spc="0" normalizeH="0" baseline="0" noProof="0" smtClean="0">
                <a:ln>
                  <a:noFill/>
                </a:ln>
                <a:solidFill>
                  <a:srgbClr val="1F497D"/>
                </a:solidFill>
                <a:effectLst/>
                <a:uLnTx/>
                <a:uFillTx/>
                <a:latin typeface="Comic Sans MS" pitchFamily="66"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1F497D"/>
              </a:solidFill>
              <a:effectLst/>
              <a:uLnTx/>
              <a:uFillTx/>
              <a:latin typeface="Comic Sans MS" pitchFamily="66" charset="0"/>
              <a:ea typeface="+mn-ea"/>
              <a:cs typeface="Arial" charset="0"/>
            </a:endParaRPr>
          </a:p>
        </p:txBody>
      </p:sp>
      <p:sp>
        <p:nvSpPr>
          <p:cNvPr id="68611" name="Rectangle 2"/>
          <p:cNvSpPr>
            <a:spLocks noGrp="1" noRot="1" noChangeAspect="1" noChangeArrowheads="1" noTextEdit="1"/>
          </p:cNvSpPr>
          <p:nvPr>
            <p:ph type="sldImg"/>
          </p:nvPr>
        </p:nvSpPr>
        <p:spPr>
          <a:xfrm>
            <a:off x="1338263" y="1162050"/>
            <a:ext cx="4181475" cy="31369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t>No fish hotels that we can see. Lots of trees along the shoreline that will become future fish hotels.</a:t>
            </a:r>
          </a:p>
          <a:p>
            <a:pPr eaLnBrk="1" hangingPunct="1"/>
            <a:endParaRPr lang="en-US" altLang="en-US" dirty="0"/>
          </a:p>
          <a:p>
            <a:pPr eaLnBrk="1" hangingPunct="1"/>
            <a:r>
              <a:rPr lang="en-US" altLang="en-US" dirty="0"/>
              <a:t>The lily pads and other water plants are similar to fallen trees in the benefits they provide for fish - food and shelter.</a:t>
            </a:r>
          </a:p>
          <a:p>
            <a:pPr eaLnBrk="1" hangingPunct="1"/>
            <a:endParaRPr lang="en-US" altLang="en-US" dirty="0"/>
          </a:p>
          <a:p>
            <a:pPr eaLnBrk="1" hangingPunct="1"/>
            <a:r>
              <a:rPr lang="en-US" altLang="en-US" baseline="0" dirty="0"/>
              <a:t>Trees on land shade the water and will become future fish hotels. Water plants like lily pads shade the water, like walking through a cool woods in the summer. The lily pads and other water plants provide food for the aquatic insects that fish eat.</a:t>
            </a:r>
            <a:endParaRPr lang="en-US" altLang="en-US" dirty="0"/>
          </a:p>
        </p:txBody>
      </p:sp>
    </p:spTree>
    <p:extLst>
      <p:ext uri="{BB962C8B-B14F-4D97-AF65-F5344CB8AC3E}">
        <p14:creationId xmlns:p14="http://schemas.microsoft.com/office/powerpoint/2010/main" val="230033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675244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62509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2783482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874306A-C77C-44BF-A162-60DEF0BF7C88}" type="slidenum">
              <a:rPr lang="en-US"/>
              <a:pPr>
                <a:defRPr/>
              </a:pPr>
              <a:t>‹#›</a:t>
            </a:fld>
            <a:endParaRPr lang="en-US"/>
          </a:p>
        </p:txBody>
      </p:sp>
    </p:spTree>
    <p:extLst>
      <p:ext uri="{BB962C8B-B14F-4D97-AF65-F5344CB8AC3E}">
        <p14:creationId xmlns:p14="http://schemas.microsoft.com/office/powerpoint/2010/main" val="3657474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602716A-3576-48BD-8CD8-E91E8750CDD5}" type="slidenum">
              <a:rPr lang="en-US" altLang="en-US"/>
              <a:pPr>
                <a:defRPr/>
              </a:pPr>
              <a:t>‹#›</a:t>
            </a:fld>
            <a:endParaRPr lang="en-US" altLang="en-US"/>
          </a:p>
        </p:txBody>
      </p:sp>
    </p:spTree>
    <p:extLst>
      <p:ext uri="{BB962C8B-B14F-4D97-AF65-F5344CB8AC3E}">
        <p14:creationId xmlns:p14="http://schemas.microsoft.com/office/powerpoint/2010/main" val="231233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879204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2960768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53488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156516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061146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78593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23389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07FD72-B114-4FAC-8A7B-153A8926C463}"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286785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7FD72-B114-4FAC-8A7B-153A8926C463}" type="datetimeFigureOut">
              <a:rPr lang="en-US" smtClean="0"/>
              <a:pPr/>
              <a:t>10/22/2019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A152B-FCC0-41BD-920E-93FCF43282AF}" type="slidenum">
              <a:rPr lang="en-US" smtClean="0"/>
              <a:pPr/>
              <a:t>‹#›</a:t>
            </a:fld>
            <a:endParaRPr lang="en-US"/>
          </a:p>
        </p:txBody>
      </p:sp>
    </p:spTree>
    <p:extLst>
      <p:ext uri="{BB962C8B-B14F-4D97-AF65-F5344CB8AC3E}">
        <p14:creationId xmlns:p14="http://schemas.microsoft.com/office/powerpoint/2010/main" val="762915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798" y="1046097"/>
            <a:ext cx="4753521" cy="3745917"/>
          </a:xfrm>
          <a:prstGeom prst="rect">
            <a:avLst/>
          </a:prstGeom>
        </p:spPr>
      </p:pic>
      <p:pic>
        <p:nvPicPr>
          <p:cNvPr id="2050" name="Picture 2">
            <a:extLst>
              <a:ext uri="{FF2B5EF4-FFF2-40B4-BE49-F238E27FC236}">
                <a16:creationId xmlns:a16="http://schemas.microsoft.com/office/drawing/2014/main" id="{F66F7A80-E8E9-4420-BF8A-E06A22EDC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 y="1046097"/>
            <a:ext cx="4545293" cy="3745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2AE00C-17EF-4E59-B5DC-CD3D4DCE096E}"/>
              </a:ext>
            </a:extLst>
          </p:cNvPr>
          <p:cNvSpPr txBox="1"/>
          <p:nvPr/>
        </p:nvSpPr>
        <p:spPr>
          <a:xfrm>
            <a:off x="2573104" y="5272395"/>
            <a:ext cx="4244454" cy="646331"/>
          </a:xfrm>
          <a:prstGeom prst="rect">
            <a:avLst/>
          </a:prstGeom>
          <a:noFill/>
        </p:spPr>
        <p:txBody>
          <a:bodyPr wrap="square" rtlCol="0">
            <a:spAutoFit/>
          </a:bodyPr>
          <a:lstStyle/>
          <a:p>
            <a:r>
              <a:rPr lang="en-US" sz="3600" dirty="0"/>
              <a:t>What is a fish hotel?</a:t>
            </a:r>
          </a:p>
        </p:txBody>
      </p:sp>
    </p:spTree>
    <p:extLst>
      <p:ext uri="{BB962C8B-B14F-4D97-AF65-F5344CB8AC3E}">
        <p14:creationId xmlns:p14="http://schemas.microsoft.com/office/powerpoint/2010/main" val="4051138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C:\My Documents\free\DNR\ln1009\PHOTOS\photoscs\jpegs\ph001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ChangeArrowheads="1"/>
          </p:cNvSpPr>
          <p:nvPr/>
        </p:nvSpPr>
        <p:spPr bwMode="auto">
          <a:xfrm>
            <a:off x="914400" y="29718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9pPr>
          </a:lstStyle>
          <a:p>
            <a:pPr eaLnBrk="1" hangingPunct="1">
              <a:buClr>
                <a:srgbClr val="FF3300"/>
              </a:buClr>
              <a:buSzPct val="50000"/>
              <a:buFont typeface="Monotype Sorts" pitchFamily="2" charset="2"/>
              <a:buChar char="l"/>
            </a:pPr>
            <a:endParaRPr lang="en-US" altLang="en-US">
              <a:solidFill>
                <a:srgbClr val="FFFF00"/>
              </a:solidFill>
              <a:latin typeface="Comic Sans MS" pitchFamily="66" charset="0"/>
            </a:endParaRPr>
          </a:p>
        </p:txBody>
      </p:sp>
    </p:spTree>
    <p:extLst>
      <p:ext uri="{BB962C8B-B14F-4D97-AF65-F5344CB8AC3E}">
        <p14:creationId xmlns:p14="http://schemas.microsoft.com/office/powerpoint/2010/main" val="2102403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55299" y="274638"/>
            <a:ext cx="9454598" cy="6341194"/>
          </a:xfrm>
          <a:prstGeom prst="rect">
            <a:avLst/>
          </a:prstGeom>
        </p:spPr>
      </p:pic>
    </p:spTree>
    <p:extLst>
      <p:ext uri="{BB962C8B-B14F-4D97-AF65-F5344CB8AC3E}">
        <p14:creationId xmlns:p14="http://schemas.microsoft.com/office/powerpoint/2010/main" val="1343052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4876800" cy="1143000"/>
          </a:xfrm>
        </p:spPr>
        <p:txBody>
          <a:bodyPr>
            <a:normAutofit/>
          </a:bodyPr>
          <a:lstStyle/>
          <a:p>
            <a:r>
              <a:rPr lang="en-US" sz="3200" dirty="0"/>
              <a:t>Ways to help fish</a:t>
            </a:r>
          </a:p>
        </p:txBody>
      </p:sp>
      <p:sp>
        <p:nvSpPr>
          <p:cNvPr id="3" name="Content Placeholder 2"/>
          <p:cNvSpPr>
            <a:spLocks noGrp="1"/>
          </p:cNvSpPr>
          <p:nvPr>
            <p:ph idx="1"/>
          </p:nvPr>
        </p:nvSpPr>
        <p:spPr>
          <a:xfrm>
            <a:off x="228600" y="868362"/>
            <a:ext cx="4543346" cy="5105400"/>
          </a:xfrm>
        </p:spPr>
        <p:txBody>
          <a:bodyPr>
            <a:normAutofit/>
          </a:bodyPr>
          <a:lstStyle/>
          <a:p>
            <a:r>
              <a:rPr lang="en-US" sz="1800" dirty="0"/>
              <a:t>Keep your shoreline natural. Don’t remove trees or shrubs along the shoreline.</a:t>
            </a:r>
          </a:p>
          <a:p>
            <a:r>
              <a:rPr lang="en-US" sz="1800" dirty="0"/>
              <a:t>Leave trees that fall in the water. If a </a:t>
            </a:r>
            <a:r>
              <a:rPr lang="en-US" sz="1800"/>
              <a:t>tree is in </a:t>
            </a:r>
            <a:r>
              <a:rPr lang="en-US" sz="1800" dirty="0"/>
              <a:t>the way </a:t>
            </a:r>
            <a:r>
              <a:rPr lang="en-US" sz="1800" i="1" dirty="0"/>
              <a:t>move</a:t>
            </a:r>
            <a:r>
              <a:rPr lang="en-US" sz="1800" b="1" dirty="0"/>
              <a:t> </a:t>
            </a:r>
            <a:r>
              <a:rPr lang="en-US" sz="1800" dirty="0"/>
              <a:t>it over, but don’t </a:t>
            </a:r>
            <a:r>
              <a:rPr lang="en-US" sz="1800" i="1"/>
              <a:t>remove </a:t>
            </a:r>
            <a:r>
              <a:rPr lang="en-US" sz="1800"/>
              <a:t>it from the lake.</a:t>
            </a:r>
            <a:endParaRPr lang="en-US" sz="1800" dirty="0"/>
          </a:p>
          <a:p>
            <a:r>
              <a:rPr lang="en-US" sz="1800" dirty="0"/>
              <a:t>Plant trees along the shoreline.</a:t>
            </a:r>
          </a:p>
          <a:p>
            <a:r>
              <a:rPr lang="en-US" sz="1800" dirty="0"/>
              <a:t>Add fallen trees along the shoreline. A DNR permit is required.</a:t>
            </a:r>
          </a:p>
          <a:p>
            <a:endParaRPr lang="en-US" sz="1800" dirty="0"/>
          </a:p>
        </p:txBody>
      </p:sp>
      <p:pic>
        <p:nvPicPr>
          <p:cNvPr id="6" name="Picture 2" descr="C:\Users\lmarkham\Documents\2013 writing projects\benefits of trees in the water\Fish hotel illustrations\28_FishHotel_300dpi_16.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49" y="3733802"/>
            <a:ext cx="9144000" cy="34378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My Documents\free\DNR\ln1009\PHOTOS\photoscs\jpegs\ph001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57201"/>
            <a:ext cx="4038600" cy="303175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91483"/>
            <a:ext cx="4543346" cy="3519894"/>
          </a:xfrm>
          <a:prstGeom prst="rect">
            <a:avLst/>
          </a:prstGeom>
        </p:spPr>
      </p:pic>
    </p:spTree>
    <p:extLst>
      <p:ext uri="{BB962C8B-B14F-4D97-AF65-F5344CB8AC3E}">
        <p14:creationId xmlns:p14="http://schemas.microsoft.com/office/powerpoint/2010/main" val="362707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 few questions</a:t>
            </a:r>
          </a:p>
        </p:txBody>
      </p:sp>
      <p:sp>
        <p:nvSpPr>
          <p:cNvPr id="3" name="Content Placeholder 2"/>
          <p:cNvSpPr>
            <a:spLocks noGrp="1"/>
          </p:cNvSpPr>
          <p:nvPr>
            <p:ph idx="1"/>
          </p:nvPr>
        </p:nvSpPr>
        <p:spPr/>
        <p:txBody>
          <a:bodyPr/>
          <a:lstStyle/>
          <a:p>
            <a:pPr>
              <a:defRPr/>
            </a:pPr>
            <a:r>
              <a:rPr lang="en-US" dirty="0"/>
              <a:t>Do you like fish? Why?</a:t>
            </a:r>
          </a:p>
          <a:p>
            <a:pPr>
              <a:defRPr/>
            </a:pPr>
            <a:endParaRPr lang="en-US" dirty="0"/>
          </a:p>
          <a:p>
            <a:pPr>
              <a:defRPr/>
            </a:pPr>
            <a:r>
              <a:rPr lang="en-US" dirty="0"/>
              <a:t>What do fish need?</a:t>
            </a:r>
          </a:p>
          <a:p>
            <a:pPr>
              <a:defRPr/>
            </a:pPr>
            <a:endParaRPr lang="en-US" dirty="0"/>
          </a:p>
          <a:p>
            <a:pPr>
              <a:defRPr/>
            </a:pPr>
            <a:endParaRPr lang="en-US" dirty="0"/>
          </a:p>
        </p:txBody>
      </p:sp>
    </p:spTree>
    <p:extLst>
      <p:ext uri="{BB962C8B-B14F-4D97-AF65-F5344CB8AC3E}">
        <p14:creationId xmlns:p14="http://schemas.microsoft.com/office/powerpoint/2010/main" val="351772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Aerial0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649" y="-2921911"/>
            <a:ext cx="14678542" cy="9779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003246" y="0"/>
            <a:ext cx="4670854" cy="1143000"/>
          </a:xfrm>
        </p:spPr>
        <p:txBody>
          <a:bodyPr>
            <a:normAutofit/>
          </a:bodyPr>
          <a:lstStyle/>
          <a:p>
            <a:r>
              <a:rPr lang="en-US" sz="3200" dirty="0"/>
              <a:t>Study results from northern Wisconsin</a:t>
            </a:r>
          </a:p>
        </p:txBody>
      </p:sp>
      <p:sp>
        <p:nvSpPr>
          <p:cNvPr id="3" name="Content Placeholder 2"/>
          <p:cNvSpPr>
            <a:spLocks noGrp="1"/>
          </p:cNvSpPr>
          <p:nvPr>
            <p:ph idx="1"/>
          </p:nvPr>
        </p:nvSpPr>
        <p:spPr>
          <a:xfrm>
            <a:off x="3454400" y="5291138"/>
            <a:ext cx="5930900" cy="1681120"/>
          </a:xfrm>
        </p:spPr>
        <p:txBody>
          <a:bodyPr>
            <a:noAutofit/>
          </a:bodyPr>
          <a:lstStyle/>
          <a:p>
            <a:pPr marL="0" indent="0">
              <a:buNone/>
            </a:pPr>
            <a:r>
              <a:rPr lang="en-US" sz="1900" dirty="0"/>
              <a:t>Where houses have been built along lakes, people have removed almost 9 out of 10 trees from the water</a:t>
            </a:r>
          </a:p>
          <a:p>
            <a:pPr marL="0" indent="0">
              <a:buNone/>
            </a:pPr>
            <a:endParaRPr lang="en-US" sz="800" dirty="0"/>
          </a:p>
          <a:p>
            <a:pPr marL="0" indent="0">
              <a:buNone/>
            </a:pPr>
            <a:r>
              <a:rPr lang="en-US" sz="1900" dirty="0"/>
              <a:t>We have many trees to replace in the water by planting trees along shorelines and letting fallen trees be</a:t>
            </a:r>
          </a:p>
        </p:txBody>
      </p:sp>
      <p:graphicFrame>
        <p:nvGraphicFramePr>
          <p:cNvPr id="5" name="Object 4"/>
          <p:cNvGraphicFramePr>
            <a:graphicFrameLocks noChangeAspect="1"/>
          </p:cNvGraphicFramePr>
          <p:nvPr>
            <p:extLst>
              <p:ext uri="{D42A27DB-BD31-4B8C-83A1-F6EECF244321}">
                <p14:modId xmlns:p14="http://schemas.microsoft.com/office/powerpoint/2010/main" val="1750321121"/>
              </p:ext>
            </p:extLst>
          </p:nvPr>
        </p:nvGraphicFramePr>
        <p:xfrm>
          <a:off x="3932238" y="1143000"/>
          <a:ext cx="4703762" cy="4148138"/>
        </p:xfrm>
        <a:graphic>
          <a:graphicData uri="http://schemas.openxmlformats.org/presentationml/2006/ole">
            <mc:AlternateContent xmlns:mc="http://schemas.openxmlformats.org/markup-compatibility/2006">
              <mc:Choice xmlns:v="urn:schemas-microsoft-com:vml" Requires="v">
                <p:oleObj spid="_x0000_s1035" name="Worksheet" r:id="rId5" imgW="4351074" imgH="3078552" progId="Excel.Sheet.12">
                  <p:embed/>
                </p:oleObj>
              </mc:Choice>
              <mc:Fallback>
                <p:oleObj name="Worksheet" r:id="rId5" imgW="4351074" imgH="3078552" progId="Excel.Sheet.12">
                  <p:embed/>
                  <p:pic>
                    <p:nvPicPr>
                      <p:cNvPr id="0" name="Object 2"/>
                      <p:cNvPicPr>
                        <a:picLocks noChangeAspect="1" noChangeArrowheads="1"/>
                      </p:cNvPicPr>
                      <p:nvPr/>
                    </p:nvPicPr>
                    <p:blipFill>
                      <a:blip r:embed="rId6"/>
                      <a:srcRect/>
                      <a:stretch>
                        <a:fillRect/>
                      </a:stretch>
                    </p:blipFill>
                    <p:spPr bwMode="auto">
                      <a:xfrm>
                        <a:off x="3932238" y="1143000"/>
                        <a:ext cx="4703762" cy="41481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0716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65" y="1533915"/>
            <a:ext cx="4543346" cy="35198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012" y="1523780"/>
            <a:ext cx="4434611" cy="3540166"/>
          </a:xfrm>
          <a:prstGeom prst="rect">
            <a:avLst/>
          </a:prstGeom>
          <a:ln>
            <a:solidFill>
              <a:schemeClr val="tx1"/>
            </a:solidFill>
          </a:ln>
        </p:spPr>
      </p:pic>
    </p:spTree>
    <p:extLst>
      <p:ext uri="{BB962C8B-B14F-4D97-AF65-F5344CB8AC3E}">
        <p14:creationId xmlns:p14="http://schemas.microsoft.com/office/powerpoint/2010/main" val="17095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9" y="1533915"/>
            <a:ext cx="4490899" cy="35198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4327" y="1536581"/>
            <a:ext cx="4510725" cy="3517229"/>
          </a:xfrm>
          <a:prstGeom prst="rect">
            <a:avLst/>
          </a:prstGeom>
        </p:spPr>
      </p:pic>
    </p:spTree>
    <p:extLst>
      <p:ext uri="{BB962C8B-B14F-4D97-AF65-F5344CB8AC3E}">
        <p14:creationId xmlns:p14="http://schemas.microsoft.com/office/powerpoint/2010/main" val="3263827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54" y="1975513"/>
            <a:ext cx="8229600" cy="1143000"/>
          </a:xfrm>
        </p:spPr>
        <p:txBody>
          <a:bodyPr>
            <a:normAutofit fontScale="90000"/>
          </a:bodyPr>
          <a:lstStyle/>
          <a:p>
            <a:br>
              <a:rPr lang="en-US" dirty="0"/>
            </a:br>
            <a:br>
              <a:rPr lang="en-US" dirty="0"/>
            </a:br>
            <a:r>
              <a:rPr lang="en-US" dirty="0"/>
              <a:t>Do you think you could survive as a little fish along these shorelines?</a:t>
            </a:r>
            <a:br>
              <a:rPr lang="en-US" dirty="0"/>
            </a:br>
            <a:br>
              <a:rPr lang="en-US" dirty="0"/>
            </a:br>
            <a:endParaRPr lang="en-US" dirty="0"/>
          </a:p>
        </p:txBody>
      </p:sp>
      <p:pic>
        <p:nvPicPr>
          <p:cNvPr id="3" name="Picture 2">
            <a:extLst>
              <a:ext uri="{FF2B5EF4-FFF2-40B4-BE49-F238E27FC236}">
                <a16:creationId xmlns:a16="http://schemas.microsoft.com/office/drawing/2014/main" id="{CBC06744-8860-4BB7-88E6-62F5D0CBF0FE}"/>
              </a:ext>
            </a:extLst>
          </p:cNvPr>
          <p:cNvPicPr>
            <a:picLocks noChangeAspect="1"/>
          </p:cNvPicPr>
          <p:nvPr/>
        </p:nvPicPr>
        <p:blipFill>
          <a:blip r:embed="rId2"/>
          <a:stretch>
            <a:fillRect/>
          </a:stretch>
        </p:blipFill>
        <p:spPr>
          <a:xfrm>
            <a:off x="3207154" y="3429000"/>
            <a:ext cx="2852452" cy="2070253"/>
          </a:xfrm>
          <a:prstGeom prst="rect">
            <a:avLst/>
          </a:prstGeom>
        </p:spPr>
      </p:pic>
    </p:spTree>
    <p:extLst>
      <p:ext uri="{BB962C8B-B14F-4D97-AF65-F5344CB8AC3E}">
        <p14:creationId xmlns:p14="http://schemas.microsoft.com/office/powerpoint/2010/main" val="2577644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92100" y="-317500"/>
            <a:ext cx="8915400" cy="2006600"/>
          </a:xfrm>
        </p:spPr>
        <p:txBody>
          <a:bodyPr/>
          <a:lstStyle/>
          <a:p>
            <a:pPr algn="l">
              <a:defRPr/>
            </a:pPr>
            <a:r>
              <a:rPr lang="en-US" altLang="en-US" sz="3000" dirty="0">
                <a:latin typeface="Arial" pitchFamily="34" charset="0"/>
                <a:cs typeface="Times New Roman" pitchFamily="18" charset="0"/>
              </a:rPr>
              <a:t>The closer a building is to the water</a:t>
            </a:r>
            <a:br>
              <a:rPr lang="en-US" altLang="en-US" sz="3000" dirty="0">
                <a:latin typeface="Arial" pitchFamily="34" charset="0"/>
                <a:cs typeface="Times New Roman" pitchFamily="18" charset="0"/>
              </a:rPr>
            </a:br>
            <a:r>
              <a:rPr lang="en-US" altLang="en-US" sz="3000" dirty="0">
                <a:latin typeface="Arial" pitchFamily="34" charset="0"/>
                <a:cs typeface="Times New Roman" pitchFamily="18" charset="0"/>
              </a:rPr>
              <a:t>…the more it hurts fish</a:t>
            </a:r>
            <a:endParaRPr lang="en-US" altLang="en-US" sz="1800" dirty="0">
              <a:latin typeface="Arial" pitchFamily="34" charset="0"/>
              <a:cs typeface="Times New Roman" pitchFamily="18" charset="0"/>
            </a:endParaRPr>
          </a:p>
        </p:txBody>
      </p:sp>
      <p:pic>
        <p:nvPicPr>
          <p:cNvPr id="40963" name="Picture 3" descr="house8"/>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0" y="1306515"/>
            <a:ext cx="9144000" cy="555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Oval Callout 3"/>
          <p:cNvSpPr/>
          <p:nvPr/>
        </p:nvSpPr>
        <p:spPr>
          <a:xfrm>
            <a:off x="533400" y="4267200"/>
            <a:ext cx="1676400" cy="1905000"/>
          </a:xfrm>
          <a:prstGeom prst="wedgeEllipseCallout">
            <a:avLst>
              <a:gd name="adj1" fmla="val 71591"/>
              <a:gd name="adj2" fmla="val 70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Could you survive as a fish here?</a:t>
            </a:r>
          </a:p>
        </p:txBody>
      </p:sp>
    </p:spTree>
    <p:extLst>
      <p:ext uri="{BB962C8B-B14F-4D97-AF65-F5344CB8AC3E}">
        <p14:creationId xmlns:p14="http://schemas.microsoft.com/office/powerpoint/2010/main" val="332330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5" name="Online Image Placeholder 4"/>
          <p:cNvPicPr>
            <a:picLocks noGrp="1" noChangeAspect="1"/>
          </p:cNvPicPr>
          <p:nvPr>
            <p:ph type="clipArt" sz="half" idx="2"/>
          </p:nvPr>
        </p:nvPicPr>
        <p:blipFill>
          <a:blip r:embed="rId3" cstate="print">
            <a:extLst>
              <a:ext uri="{28A0092B-C50C-407E-A947-70E740481C1C}">
                <a14:useLocalDpi xmlns:a14="http://schemas.microsoft.com/office/drawing/2010/main" val="0"/>
              </a:ext>
            </a:extLst>
          </a:blip>
          <a:stretch>
            <a:fillRect/>
          </a:stretch>
        </p:blipFill>
        <p:spPr>
          <a:xfrm>
            <a:off x="244732" y="596155"/>
            <a:ext cx="8654539" cy="5646871"/>
          </a:xfrm>
        </p:spPr>
      </p:pic>
      <p:pic>
        <p:nvPicPr>
          <p:cNvPr id="9218" name="Picture 2" descr="Pro Care All Purpose 10-10-10 Fertilizer - Walmart.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7169" y="4038600"/>
            <a:ext cx="15621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91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5" name="Online Image Placeholder 4"/>
          <p:cNvPicPr>
            <a:picLocks noGrp="1" noChangeAspect="1"/>
          </p:cNvPicPr>
          <p:nvPr>
            <p:ph type="clipArt" sz="half" idx="2"/>
          </p:nvPr>
        </p:nvPicPr>
        <p:blipFill>
          <a:blip r:embed="rId3" cstate="print">
            <a:extLst>
              <a:ext uri="{28A0092B-C50C-407E-A947-70E740481C1C}">
                <a14:useLocalDpi xmlns:a14="http://schemas.microsoft.com/office/drawing/2010/main" val="0"/>
              </a:ext>
            </a:extLst>
          </a:blip>
          <a:stretch>
            <a:fillRect/>
          </a:stretch>
        </p:blipFill>
        <p:spPr>
          <a:xfrm>
            <a:off x="154690" y="533400"/>
            <a:ext cx="8684510" cy="5683624"/>
          </a:xfrm>
        </p:spPr>
      </p:pic>
    </p:spTree>
    <p:extLst>
      <p:ext uri="{BB962C8B-B14F-4D97-AF65-F5344CB8AC3E}">
        <p14:creationId xmlns:p14="http://schemas.microsoft.com/office/powerpoint/2010/main" val="2803831919"/>
      </p:ext>
    </p:extLst>
  </p:cSld>
  <p:clrMapOvr>
    <a:masterClrMapping/>
  </p:clrMapOvr>
</p:sld>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36E9AC86174642B20E835789D8A787" ma:contentTypeVersion="2" ma:contentTypeDescription="Create a new document." ma:contentTypeScope="" ma:versionID="a751f8a25f549853a4c224d05dcbccd3">
  <xsd:schema xmlns:xsd="http://www.w3.org/2001/XMLSchema" xmlns:xs="http://www.w3.org/2001/XMLSchema" xmlns:p="http://schemas.microsoft.com/office/2006/metadata/properties" xmlns:ns1="http://schemas.microsoft.com/sharepoint/v3" xmlns:ns2="beaf5f31-8cd1-41e4-a47a-7a8ecc96f470" targetNamespace="http://schemas.microsoft.com/office/2006/metadata/properties" ma:root="true" ma:fieldsID="5322d691205687339a375eabd466c221" ns1:_="" ns2:_="">
    <xsd:import namespace="http://schemas.microsoft.com/sharepoint/v3"/>
    <xsd:import namespace="beaf5f31-8cd1-41e4-a47a-7a8ecc96f47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af5f31-8cd1-41e4-a47a-7a8ecc96f4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C8A5E0B-5BE3-46E9-BD27-5EBF7F02DE52}"/>
</file>

<file path=customXml/itemProps2.xml><?xml version="1.0" encoding="utf-8"?>
<ds:datastoreItem xmlns:ds="http://schemas.openxmlformats.org/officeDocument/2006/customXml" ds:itemID="{CFD0C42A-58AC-4C9E-8691-FF3977E7A6F4}">
  <ds:schemaRefs>
    <ds:schemaRef ds:uri="http://schemas.microsoft.com/sharepoint/v3/contenttype/forms"/>
  </ds:schemaRefs>
</ds:datastoreItem>
</file>

<file path=customXml/itemProps3.xml><?xml version="1.0" encoding="utf-8"?>
<ds:datastoreItem xmlns:ds="http://schemas.openxmlformats.org/officeDocument/2006/customXml" ds:itemID="{D1B664AC-4ECD-4F2B-92C5-36CF8A3602B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1666</TotalTime>
  <Words>1356</Words>
  <Application>Microsoft Office PowerPoint</Application>
  <PresentationFormat>On-screen Show (4:3)</PresentationFormat>
  <Paragraphs>75</Paragraphs>
  <Slides>12</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8" baseType="lpstr">
      <vt:lpstr>Arial</vt:lpstr>
      <vt:lpstr>Calibri</vt:lpstr>
      <vt:lpstr>Comic Sans MS</vt:lpstr>
      <vt:lpstr>Monotype Sorts</vt:lpstr>
      <vt:lpstr>1_Office Theme</vt:lpstr>
      <vt:lpstr>Worksheet</vt:lpstr>
      <vt:lpstr>PowerPoint Presentation</vt:lpstr>
      <vt:lpstr>A few questions</vt:lpstr>
      <vt:lpstr>Study results from northern Wisconsin</vt:lpstr>
      <vt:lpstr>PowerPoint Presentation</vt:lpstr>
      <vt:lpstr>PowerPoint Presentation</vt:lpstr>
      <vt:lpstr>  Do you think you could survive as a little fish along these shorelines?  </vt:lpstr>
      <vt:lpstr>The closer a building is to the water …the more it hurts fish</vt:lpstr>
      <vt:lpstr>PowerPoint Presentation</vt:lpstr>
      <vt:lpstr>PowerPoint Presentation</vt:lpstr>
      <vt:lpstr>PowerPoint Presentation</vt:lpstr>
      <vt:lpstr>PowerPoint Presentation</vt:lpstr>
      <vt:lpstr>Ways to help fish</vt:lpstr>
    </vt:vector>
  </TitlesOfParts>
  <Company>UWSP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Could fish live here?  How many fish hotels do you see?</dc:title>
  <dc:creator>Markham, Lynn</dc:creator>
  <cp:lastModifiedBy>Markham, Lynn</cp:lastModifiedBy>
  <cp:revision>20</cp:revision>
  <cp:lastPrinted>2018-05-25T18:26:41Z</cp:lastPrinted>
  <dcterms:created xsi:type="dcterms:W3CDTF">2018-05-25T17:54:45Z</dcterms:created>
  <dcterms:modified xsi:type="dcterms:W3CDTF">2019-10-22T19:15:50Z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0x0101002C36E9AC86174642B20E835789D8A787</vt:lpwstr>
  </property>
  <property fmtid="{D5CDD505-2E9C-101B-9397-08002B2CF9AE}" pid="3" name="Order">
    <vt:r8>120900</vt:r8>
  </property>
  <property fmtid="{D5CDD505-2E9C-101B-9397-08002B2CF9AE}" pid="4" name="xd_ProgID">
    <vt:lpwstr/>
  </property>
  <property fmtid="{D5CDD505-2E9C-101B-9397-08002B2CF9AE}" pid="5" name="_CopySource">
    <vt:lpwstr>https://www.uwsp.edu/cnr-ap/clue/Documents/Water/Fish Hotel Kits/Waterfront properties.pptx</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