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91" r:id="rId4"/>
    <p:sldId id="258" r:id="rId5"/>
    <p:sldId id="290" r:id="rId6"/>
    <p:sldId id="259" r:id="rId7"/>
    <p:sldId id="262" r:id="rId8"/>
    <p:sldId id="264" r:id="rId9"/>
    <p:sldId id="28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84" r:id="rId23"/>
    <p:sldId id="285" r:id="rId24"/>
    <p:sldId id="286" r:id="rId25"/>
    <p:sldId id="287" r:id="rId26"/>
    <p:sldId id="288" r:id="rId27"/>
    <p:sldId id="289" r:id="rId28"/>
    <p:sldId id="27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B4C1B-7F2E-430A-B1A7-9ABBE48F1E09}" type="datetimeFigureOut">
              <a:rPr lang="en-US" smtClean="0"/>
              <a:t>4/19/2014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B5FEB-0744-40FF-9B61-451442181F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069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International Journal of Science and Advanced 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C8F7CD-2646-40C3-9E70-16DB82DA0DB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9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9FDB-CE91-435E-A53D-2EDA117EAEED}" type="datetimeFigureOut">
              <a:rPr lang="en-US" smtClean="0"/>
              <a:t>4/19/2014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D1D1-B1DB-4C06-AF98-5FEB9E02DF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9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9FDB-CE91-435E-A53D-2EDA117EAEED}" type="datetimeFigureOut">
              <a:rPr lang="en-US" smtClean="0"/>
              <a:t>4/19/2014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D1D1-B1DB-4C06-AF98-5FEB9E02DF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4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9FDB-CE91-435E-A53D-2EDA117EAEED}" type="datetimeFigureOut">
              <a:rPr lang="en-US" smtClean="0"/>
              <a:t>4/19/2014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D1D1-B1DB-4C06-AF98-5FEB9E02DF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07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9FDB-CE91-435E-A53D-2EDA117EAEED}" type="datetimeFigureOut">
              <a:rPr lang="en-US" smtClean="0"/>
              <a:t>4/19/2014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D1D1-B1DB-4C06-AF98-5FEB9E02DF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14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9FDB-CE91-435E-A53D-2EDA117EAEED}" type="datetimeFigureOut">
              <a:rPr lang="en-US" smtClean="0"/>
              <a:t>4/19/2014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D1D1-B1DB-4C06-AF98-5FEB9E02DF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5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9FDB-CE91-435E-A53D-2EDA117EAEED}" type="datetimeFigureOut">
              <a:rPr lang="en-US" smtClean="0"/>
              <a:t>4/19/2014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D1D1-B1DB-4C06-AF98-5FEB9E02DF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3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9FDB-CE91-435E-A53D-2EDA117EAEED}" type="datetimeFigureOut">
              <a:rPr lang="en-US" smtClean="0"/>
              <a:t>4/19/2014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D1D1-B1DB-4C06-AF98-5FEB9E02DF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899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9FDB-CE91-435E-A53D-2EDA117EAEED}" type="datetimeFigureOut">
              <a:rPr lang="en-US" smtClean="0"/>
              <a:t>4/19/2014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D1D1-B1DB-4C06-AF98-5FEB9E02DF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50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9FDB-CE91-435E-A53D-2EDA117EAEED}" type="datetimeFigureOut">
              <a:rPr lang="en-US" smtClean="0"/>
              <a:t>4/19/2014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D1D1-B1DB-4C06-AF98-5FEB9E02DF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6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9FDB-CE91-435E-A53D-2EDA117EAEED}" type="datetimeFigureOut">
              <a:rPr lang="en-US" smtClean="0"/>
              <a:t>4/19/2014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D1D1-B1DB-4C06-AF98-5FEB9E02DF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0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9FDB-CE91-435E-A53D-2EDA117EAEED}" type="datetimeFigureOut">
              <a:rPr lang="en-US" smtClean="0"/>
              <a:t>4/19/2014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D1D1-B1DB-4C06-AF98-5FEB9E02DF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45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B9FDB-CE91-435E-A53D-2EDA117EAEED}" type="datetimeFigureOut">
              <a:rPr lang="en-US" smtClean="0"/>
              <a:t>4/19/2014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6D1D1-B1DB-4C06-AF98-5FEB9E02DF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15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insightknowledge.co.uk/jhome.php?jid=2040-673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hyperlink" Target="http://savvysciencepublisher.com/global-journal-of-oncologist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247644" y="5436044"/>
            <a:ext cx="5696712" cy="108362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Jeffrey Beall</a:t>
            </a:r>
          </a:p>
          <a:p>
            <a:pPr marL="0" indent="0" algn="ctr">
              <a:buNone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of Colorado Denver</a:t>
            </a:r>
          </a:p>
          <a:p>
            <a:pPr marL="0" indent="0" algn="ctr">
              <a:buNone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282" y="73153"/>
            <a:ext cx="7689436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8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819" y="3267457"/>
            <a:ext cx="8996362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PREDATORY PUBLISHERS – THE FIVE Ws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485376" cy="1548511"/>
          </a:xfrm>
        </p:spPr>
        <p:txBody>
          <a:bodyPr/>
          <a:lstStyle/>
          <a:p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 ARE THE PREDATORY PUBLISHERS ?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Usually small, one-man operations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Operate out of a dwelling</a:t>
            </a:r>
          </a:p>
        </p:txBody>
      </p:sp>
    </p:spTree>
    <p:extLst>
      <p:ext uri="{BB962C8B-B14F-4D97-AF65-F5344CB8AC3E}">
        <p14:creationId xmlns:p14="http://schemas.microsoft.com/office/powerpoint/2010/main" val="31977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ARE THE PREDATORY PUBLISHERS ?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ublishers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exploit the gold-open access model for their own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profit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Can be corrupt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Customers include people fooled by them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Customers can also be complicit authors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867" y="4643438"/>
            <a:ext cx="4010025" cy="15335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84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925" y="246437"/>
            <a:ext cx="2211766" cy="2888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WHERE ARE THE PREDATORY PUBLISHERS ?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226287" cy="3223453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South Asia, Nigeria, UK, Ontario, Australia, US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Expatriates in Western countries catering to their home countries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academic credit for “International” journals</a:t>
            </a:r>
          </a:p>
          <a:p>
            <a:r>
              <a:rPr lang="en-US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American Journal of _________ .</a:t>
            </a:r>
          </a:p>
          <a:p>
            <a:pPr marL="0" indent="0">
              <a:buNone/>
            </a:pPr>
            <a:endParaRPr lang="en-US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925" y="3428537"/>
            <a:ext cx="2211766" cy="33176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896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DID THE PREDATORY PUBLISHERS APPEAR ?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340864"/>
            <a:ext cx="103906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Gold OA began in early 2000s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Really began to increase in late 2011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ones appearing all the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Poisoning scholarly open-access publishing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Low barrier to 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Hard to differentiate predatory and legitimate journals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97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WILL THE PREDATORY PUBLISHERS GET YOUR MONEY?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340864"/>
            <a:ext cx="103906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fool people into thinking they are legitimate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don’t add value to research like traditional publishers 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work for the authors, not the readers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Euro-Journals has disappeared as have others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tell lies (especially about their impact factor)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spam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2870" y="5279785"/>
            <a:ext cx="33909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CRITERIA FOR DETERMINING PREDATORY PUBLISHERS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4325" y="1639461"/>
            <a:ext cx="6538678" cy="521853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49152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3646"/>
            <a:ext cx="9926276" cy="163001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PROBLEMS THAT PREDATORY PUBLISHING CAUSES FOR SCIENCE AND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0105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Corruption of the gold open-access model and the staining of open-access in general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Possibly has increased the occurrence of research misconduct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 on the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press, law, clinical medicine, public policy</a:t>
            </a:r>
          </a:p>
        </p:txBody>
      </p:sp>
    </p:spTree>
    <p:extLst>
      <p:ext uri="{BB962C8B-B14F-4D97-AF65-F5344CB8AC3E}">
        <p14:creationId xmlns:p14="http://schemas.microsoft.com/office/powerpoint/2010/main" val="290225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218" y="228600"/>
            <a:ext cx="10724322" cy="185861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PROBLEMS THAT PREDATORY PUBLISHING CAUSES FOR SCIENCE AND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SOCIETY (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.)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96185"/>
            <a:ext cx="10515600" cy="379285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 predatory publishers don’t know about digital preservation.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Author-centric rather than reader-centric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Gold OA favors hard sciences; may hurt arts, humanities fields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Scam conferences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 does not work well for some scholarly societies</a:t>
            </a:r>
          </a:p>
          <a:p>
            <a:pPr marL="514350" indent="-514350">
              <a:buFont typeface="+mj-lt"/>
              <a:buAutoNum type="arabicPeriod" startAt="4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 startAt="4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14350" indent="-514350">
              <a:buFont typeface="+mj-lt"/>
              <a:buAutoNum type="arabicPeriod" startAt="4"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121" y="217930"/>
            <a:ext cx="10426149" cy="2127705"/>
          </a:xfrm>
        </p:spPr>
        <p:txBody>
          <a:bodyPr>
            <a:norm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PROBLEMS THAT PREDATORY PUBLISHING CAUSES FOR SCIENCE AND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SOCIETY (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.)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23808"/>
            <a:ext cx="9518374" cy="188916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Spam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Predatory journals threaten demarcation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Publishing in a predatory journal may stain your tenure dossier</a:t>
            </a:r>
          </a:p>
          <a:p>
            <a:pPr marL="0" indent="0">
              <a:buNone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852" y="4155164"/>
            <a:ext cx="7195931" cy="256368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910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Google Scholar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does not screen for quality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validation function of traditional journals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public’s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nability to distinguish pseudo-science and authentic science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Promoting OA without warning about predatory publishers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50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97896" cy="1325563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INTRODUCTION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76527"/>
          </a:xfrm>
        </p:spPr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the speaker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University of Colorado Denver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Auraria Campus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02152"/>
            <a:ext cx="5084602" cy="2953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65704" y="5820385"/>
            <a:ext cx="1600200" cy="38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 year ...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05" y="3502152"/>
            <a:ext cx="2820642" cy="20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2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POINTS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13104" cy="1434410"/>
          </a:xfrm>
        </p:spPr>
        <p:txBody>
          <a:bodyPr/>
          <a:lstStyle/>
          <a:p>
            <a:pPr marL="514350" indent="-514350">
              <a:buFont typeface="+mj-lt"/>
              <a:buAutoNum type="alphaUcPeriod" startAt="5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 you cited any predatory journals?</a:t>
            </a:r>
          </a:p>
          <a:p>
            <a:pPr marL="514350" indent="-514350">
              <a:buFont typeface="+mj-lt"/>
              <a:buAutoNum type="alphaUcPeriod" startAt="5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Emergence of bogus metrics</a:t>
            </a:r>
          </a:p>
          <a:p>
            <a:pPr marL="514350" indent="-514350">
              <a:buFont typeface="+mj-lt"/>
              <a:buAutoNum type="alphaUcPeriod" startAt="5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311" y="2387881"/>
            <a:ext cx="3883489" cy="1365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238190"/>
            <a:ext cx="4450466" cy="518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5459" y="0"/>
            <a:ext cx="2456901" cy="2213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260035"/>
            <a:ext cx="7839075" cy="1228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4697434"/>
            <a:ext cx="500062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POINTS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 startAt="7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do we stop predatory publishers?</a:t>
            </a:r>
          </a:p>
          <a:p>
            <a:pPr marL="514350" indent="-514350">
              <a:buFont typeface="+mj-lt"/>
              <a:buAutoNum type="alphaUcPeriod" startAt="7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larger publishers better able to add value to scholarship?</a:t>
            </a:r>
          </a:p>
          <a:p>
            <a:pPr marL="514350" indent="-514350">
              <a:buFont typeface="+mj-lt"/>
              <a:buAutoNum type="alphaUcPeriod" startAt="7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Legal threats against me</a:t>
            </a:r>
          </a:p>
          <a:p>
            <a:pPr marL="514350" indent="-514350">
              <a:buFont typeface="+mj-lt"/>
              <a:buAutoNum type="alphaUcPeriod" startAt="7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Hijacked journals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050" y="4854582"/>
            <a:ext cx="8732453" cy="1578898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01156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6600"/>
            <a:ext cx="9001125" cy="6115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567" y="5444807"/>
            <a:ext cx="4086225" cy="1190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2567" y="3916069"/>
            <a:ext cx="3973513" cy="12155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2406" y="2820267"/>
            <a:ext cx="4033838" cy="9220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667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002" y="139926"/>
            <a:ext cx="9865346" cy="671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" y="1290637"/>
            <a:ext cx="10277475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6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1" y="264160"/>
            <a:ext cx="12124359" cy="615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3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80584" cy="6750685"/>
          </a:xfrm>
          <a:prstGeom prst="rect">
            <a:avLst/>
          </a:prstGeom>
        </p:spPr>
      </p:pic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6162040" y="1911350"/>
            <a:ext cx="5943600" cy="21818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808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13" y="274319"/>
            <a:ext cx="11774085" cy="4790313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36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Thanks !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514522" cy="2656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Jeffrey Beall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jeffrey.beall@ucdenver.edu</a:t>
            </a:r>
          </a:p>
          <a:p>
            <a:pPr marL="0" indent="0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http://scholarlyoa.com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2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2023872" cy="994156"/>
          </a:xfrm>
        </p:spPr>
        <p:txBody>
          <a:bodyPr/>
          <a:lstStyle/>
          <a:p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Figi’s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2062" y="1359281"/>
            <a:ext cx="467137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SCHOLARLY PUBLISHING MODELS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3159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Gold open-access model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Freely available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Article-processing charges (APCs)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Subscription model (toll-access, traditional)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Open-Access Movement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 open-access model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Platinum open-access model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Hybrid model</a:t>
            </a:r>
          </a:p>
        </p:txBody>
      </p:sp>
    </p:spTree>
    <p:extLst>
      <p:ext uri="{BB962C8B-B14F-4D97-AF65-F5344CB8AC3E}">
        <p14:creationId xmlns:p14="http://schemas.microsoft.com/office/powerpoint/2010/main" val="73171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SERIALS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Subscription prices of scholarly journals increased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Libraries began to cancel subscriptions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However</a:t>
            </a:r>
          </a:p>
          <a:p>
            <a:pPr marL="0" indent="0">
              <a:buNone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number of scholarly articles being published increased 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fields led to many new journals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Publishers responded by selling packages of journals to libraries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8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PREDATORY PUBLISHERS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3159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Conflict of interest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Deception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Lack of transparency</a:t>
            </a:r>
          </a:p>
          <a:p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3859" y="1690689"/>
            <a:ext cx="3311157" cy="466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9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905" y="584687"/>
            <a:ext cx="378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SPAM EMAIL FROM A PREDATORY MEGA-JOURNAL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477" y="0"/>
            <a:ext cx="5208818" cy="66918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66" y="4939284"/>
            <a:ext cx="53244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2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HISTORY OF PREDATORY PUBLISHERS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85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Spam email, 2008-2009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Call for paper  [sic]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Reviews in </a:t>
            </a:r>
            <a:r>
              <a:rPr lang="en-US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Charleston Advisor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Early lists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blog in early 2012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lists – Questionable publishers, questionable standalone journals</a:t>
            </a:r>
          </a:p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Purpose of lists – help researchers avoid being scammed</a:t>
            </a:r>
          </a:p>
        </p:txBody>
      </p:sp>
    </p:spTree>
    <p:extLst>
      <p:ext uri="{BB962C8B-B14F-4D97-AF65-F5344CB8AC3E}">
        <p14:creationId xmlns:p14="http://schemas.microsoft.com/office/powerpoint/2010/main" val="149142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860" y="248479"/>
            <a:ext cx="7792278" cy="5506543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64565" y="5923722"/>
            <a:ext cx="6062869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http://scholarlyoa.com</a:t>
            </a: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2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20510</TotalTime>
  <Words>554</Words>
  <Application>Microsoft Office PowerPoint</Application>
  <PresentationFormat>Widescreen</PresentationFormat>
  <Paragraphs>105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Verdana</vt:lpstr>
      <vt:lpstr>Office Theme</vt:lpstr>
      <vt:lpstr>PowerPoint Presentation</vt:lpstr>
      <vt:lpstr>INTRODUCTION</vt:lpstr>
      <vt:lpstr>Figi’s</vt:lpstr>
      <vt:lpstr>SCHOLARLY PUBLISHING MODELS</vt:lpstr>
      <vt:lpstr>SERIALS CRISIS</vt:lpstr>
      <vt:lpstr>PREDATORY PUBLISHERS</vt:lpstr>
      <vt:lpstr>PowerPoint Presentation</vt:lpstr>
      <vt:lpstr>HISTORY OF PREDATORY PUBLISHERS</vt:lpstr>
      <vt:lpstr>PowerPoint Presentation</vt:lpstr>
      <vt:lpstr>PREDATORY PUBLISHERS – THE FIVE Ws</vt:lpstr>
      <vt:lpstr>WHAT ARE THE PREDATORY PUBLISHERS ?</vt:lpstr>
      <vt:lpstr>WHERE ARE THE PREDATORY PUBLISHERS ?</vt:lpstr>
      <vt:lpstr>WHEN DID THE PREDATORY PUBLISHERS APPEAR ?</vt:lpstr>
      <vt:lpstr>HOW WILL THE PREDATORY PUBLISHERS GET YOUR MONEY?</vt:lpstr>
      <vt:lpstr>CRITERIA FOR DETERMINING PREDATORY PUBLISHERS</vt:lpstr>
      <vt:lpstr>PROBLEMS THAT PREDATORY PUBLISHING CAUSES FOR SCIENCE AND SOCIETY</vt:lpstr>
      <vt:lpstr>PROBLEMS THAT PREDATORY PUBLISHING CAUSES FOR SCIENCE AND SOCIETY (Cont.)</vt:lpstr>
      <vt:lpstr>PROBLEMS THAT PREDATORY PUBLISHING CAUSES FOR SCIENCE AND SOCIETY (Cont.)</vt:lpstr>
      <vt:lpstr>OTHER POINTS</vt:lpstr>
      <vt:lpstr>OTHER POINTS (cont.)</vt:lpstr>
      <vt:lpstr>OTHER POINTS (cont.)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 YOUR PATRONS FROM PREDATORY PUBLISHERS</dc:title>
  <dc:creator>Jeffrey Beall</dc:creator>
  <cp:lastModifiedBy>Jeffrey Beall</cp:lastModifiedBy>
  <cp:revision>86</cp:revision>
  <dcterms:created xsi:type="dcterms:W3CDTF">2013-10-09T21:10:03Z</dcterms:created>
  <dcterms:modified xsi:type="dcterms:W3CDTF">2014-04-21T16:56:27Z</dcterms:modified>
</cp:coreProperties>
</file>