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6" r:id="rId3"/>
    <p:sldId id="264" r:id="rId4"/>
    <p:sldId id="263" r:id="rId5"/>
    <p:sldId id="262" r:id="rId6"/>
    <p:sldId id="257" r:id="rId7"/>
    <p:sldId id="267" r:id="rId8"/>
    <p:sldId id="268" r:id="rId9"/>
    <p:sldId id="269" r:id="rId10"/>
    <p:sldId id="270"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71315" autoAdjust="0"/>
  </p:normalViewPr>
  <p:slideViewPr>
    <p:cSldViewPr snapToGrid="0">
      <p:cViewPr varScale="1">
        <p:scale>
          <a:sx n="97" d="100"/>
          <a:sy n="97" d="100"/>
        </p:scale>
        <p:origin x="1769" y="65"/>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03" d="100"/>
          <a:sy n="103" d="100"/>
        </p:scale>
        <p:origin x="4306" y="4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8664F-A9FF-4A8A-8A85-6CAE255208A4}" type="datetimeFigureOut">
              <a:rPr lang="en-US" smtClean="0"/>
              <a:t>11/14/2021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9C7C32-2F0E-4F24-B9EE-6DDA20222E9F}" type="slidenum">
              <a:rPr lang="en-US" smtClean="0"/>
              <a:t>‹#›</a:t>
            </a:fld>
            <a:endParaRPr lang="en-US"/>
          </a:p>
        </p:txBody>
      </p:sp>
    </p:spTree>
    <p:extLst>
      <p:ext uri="{BB962C8B-B14F-4D97-AF65-F5344CB8AC3E}">
        <p14:creationId xmlns:p14="http://schemas.microsoft.com/office/powerpoint/2010/main" val="2913314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uwservice.wisconsin.edu/docs/publications/performance_flow.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uwservice.wisconsin.edu/docs/publications/pm-emails.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uwservice.wisconsin.edu/video_learning/ep-manager/index.php"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ww3.uwsp.edu/hr/Pages/Training%20and%20Development/Performance-Reviews.aspx" TargetMode="External"/><Relationship Id="rId4" Type="http://schemas.openxmlformats.org/officeDocument/2006/relationships/hyperlink" Target="https://uwservice.wisconsin.edu/docs/publications/pm-define_criteria_mgr.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resource is for supervisors who are using the ePerformance 2021 module to document, complete, and/or submit their staff member(s)’s performance reviews.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1</a:t>
            </a:fld>
            <a:endParaRPr lang="en-US"/>
          </a:p>
        </p:txBody>
      </p:sp>
    </p:spTree>
    <p:extLst>
      <p:ext uri="{BB962C8B-B14F-4D97-AF65-F5344CB8AC3E}">
        <p14:creationId xmlns:p14="http://schemas.microsoft.com/office/powerpoint/2010/main" val="2283255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additional resources available on this slide to support further needs</a:t>
            </a:r>
          </a:p>
        </p:txBody>
      </p:sp>
      <p:sp>
        <p:nvSpPr>
          <p:cNvPr id="4" name="Slide Number Placeholder 3"/>
          <p:cNvSpPr>
            <a:spLocks noGrp="1"/>
          </p:cNvSpPr>
          <p:nvPr>
            <p:ph type="sldNum" sz="quarter" idx="5"/>
          </p:nvPr>
        </p:nvSpPr>
        <p:spPr/>
        <p:txBody>
          <a:bodyPr/>
          <a:lstStyle/>
          <a:p>
            <a:fld id="{1A9C7C32-2F0E-4F24-B9EE-6DDA20222E9F}" type="slidenum">
              <a:rPr lang="en-US" smtClean="0"/>
              <a:t>11</a:t>
            </a:fld>
            <a:endParaRPr lang="en-US"/>
          </a:p>
        </p:txBody>
      </p:sp>
    </p:spTree>
    <p:extLst>
      <p:ext uri="{BB962C8B-B14F-4D97-AF65-F5344CB8AC3E}">
        <p14:creationId xmlns:p14="http://schemas.microsoft.com/office/powerpoint/2010/main" val="3367388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To generally understand the overall process and workflow of ePerformance, review the </a:t>
            </a:r>
            <a:r>
              <a:rPr lang="en-US" dirty="0">
                <a:hlinkClick r:id="rId3"/>
              </a:rPr>
              <a:t>Flowcharts: Electronic Performance Management in HRS</a:t>
            </a:r>
            <a:r>
              <a:rPr lang="en-US" dirty="0"/>
              <a:t>. If you use the Competencies Model for review, simply replace the word ‘goals’ with ‘competencies’. For 2021 we will not have the “Finalize Criteria” or “Checkpoint” steps.</a:t>
            </a:r>
            <a:endParaRPr lang="en-US" b="0" dirty="0"/>
          </a:p>
          <a:p>
            <a:endParaRPr lang="en-US" b="1" dirty="0"/>
          </a:p>
          <a:p>
            <a:r>
              <a:rPr lang="en-US" b="1" dirty="0"/>
              <a:t>Three steps for supervisors in 2021:</a:t>
            </a:r>
          </a:p>
          <a:p>
            <a:pPr marL="171450" indent="-171450">
              <a:buFont typeface="Arial" panose="020B0604020202020204" pitchFamily="34" charset="0"/>
              <a:buChar char="•"/>
            </a:pPr>
            <a:r>
              <a:rPr lang="en-US" dirty="0"/>
              <a:t>Define Criteria</a:t>
            </a:r>
          </a:p>
          <a:p>
            <a:pPr marL="171450" indent="-171450">
              <a:buFont typeface="Arial" panose="020B0604020202020204" pitchFamily="34" charset="0"/>
              <a:buChar char="•"/>
            </a:pPr>
            <a:r>
              <a:rPr lang="en-US" dirty="0"/>
              <a:t>Self Evaluation</a:t>
            </a:r>
          </a:p>
          <a:p>
            <a:pPr marL="171450" indent="-171450">
              <a:buFont typeface="Arial" panose="020B0604020202020204" pitchFamily="34" charset="0"/>
              <a:buChar char="•"/>
            </a:pPr>
            <a:r>
              <a:rPr lang="en-US" dirty="0"/>
              <a:t>Manager Evaluation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These steps will be explained later in more detail.</a:t>
            </a:r>
          </a:p>
          <a:p>
            <a:pPr marL="0" indent="0">
              <a:buFont typeface="Arial" panose="020B0604020202020204" pitchFamily="34" charset="0"/>
              <a:buNone/>
            </a:pPr>
            <a:endParaRPr lang="en-US" dirty="0"/>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Weighting</a:t>
            </a:r>
          </a:p>
          <a:p>
            <a:pPr marL="0" marR="0">
              <a:lnSpc>
                <a:spcPct val="107000"/>
              </a:lnSpc>
              <a:spcBef>
                <a:spcPts val="0"/>
              </a:spcBef>
              <a:spcAft>
                <a:spcPts val="0"/>
              </a:spcAft>
            </a:pPr>
            <a:r>
              <a:rPr lang="en-US" sz="1200" b="0" dirty="0">
                <a:effectLst/>
                <a:latin typeface="Calibri" panose="020F0502020204030204" pitchFamily="34" charset="0"/>
                <a:ea typeface="Calibri" panose="020F0502020204030204" pitchFamily="34" charset="0"/>
                <a:cs typeface="Times New Roman" panose="02020603050405020304" pitchFamily="18" charset="0"/>
              </a:rPr>
              <a:t>The system uses weighting to support calculation of an employee’s final performance rating. Weighting is determined at the beginning of the process, during the define criteria stage.</a:t>
            </a:r>
          </a:p>
          <a:p>
            <a:pPr marL="285750" marR="0" indent="-285750">
              <a:lnSpc>
                <a:spcPct val="107000"/>
              </a:lnSpc>
              <a:spcBef>
                <a:spcPts val="0"/>
              </a:spcBef>
              <a:spcAft>
                <a:spcPts val="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Since we have two options for performance reviews, either Goals or Competencies, the model you use will want to have a summary weighting of 100% and the model not used will need to have the summary section be 0% or blank.</a:t>
            </a:r>
          </a:p>
          <a:p>
            <a:pPr marL="285750" marR="0" indent="-285750">
              <a:lnSpc>
                <a:spcPct val="107000"/>
              </a:lnSpc>
              <a:spcBef>
                <a:spcPts val="0"/>
              </a:spcBef>
              <a:spcAft>
                <a:spcPts val="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the model used, goals or competencies, each goal or competency will have a weight. With the paper forms you were essentially weighting each goal or competency mentally/generally to create an employee’s overall assessment.</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Seeing the employee’s saved draft information:</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system will also allow you to see saved draft information for any stage that is currently being worked on by the employee. At each step of completion, the system notifies the employee or manager to confirm the other has completed a step. Notifications are provided via email. It’s critical for you as the manager to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not </a:t>
            </a:r>
            <a:r>
              <a:rPr lang="en-US" sz="1800" dirty="0">
                <a:effectLst/>
                <a:latin typeface="Calibri" panose="020F0502020204030204" pitchFamily="34" charset="0"/>
                <a:ea typeface="Calibri" panose="020F0502020204030204" pitchFamily="34" charset="0"/>
                <a:cs typeface="Times New Roman" panose="02020603050405020304" pitchFamily="18" charset="0"/>
              </a:rPr>
              <a:t>work on a step until you receive confirmation from the system that the employee has submitted a step to you. In some steps you will completely erase the employee’s work/information in the ePerformance system if you to a step before the employee is complete with the previous step.</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Reopen a Completed Step:</a:t>
            </a:r>
          </a:p>
          <a:p>
            <a:pPr marL="285750" marR="0" indent="-285750">
              <a:lnSpc>
                <a:spcPct val="107000"/>
              </a:lnSpc>
              <a:spcBef>
                <a:spcPts val="0"/>
              </a:spcBef>
              <a:spcAft>
                <a:spcPts val="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Certain steps can be reopened if an employee has completed it but you as the supervisor want them to make updates. Follow the UWS tip sheet for how to reopen certain completed steps.</a:t>
            </a:r>
          </a:p>
          <a:p>
            <a:pPr marL="0" indent="0">
              <a:buFont typeface="Arial" panose="020B0604020202020204" pitchFamily="34" charset="0"/>
              <a:buNone/>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2</a:t>
            </a:fld>
            <a:endParaRPr lang="en-US"/>
          </a:p>
        </p:txBody>
      </p:sp>
    </p:spTree>
    <p:extLst>
      <p:ext uri="{BB962C8B-B14F-4D97-AF65-F5344CB8AC3E}">
        <p14:creationId xmlns:p14="http://schemas.microsoft.com/office/powerpoint/2010/main" val="2635740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System reminder emails: </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Review the </a:t>
            </a:r>
            <a:r>
              <a:rPr lang="en-US" sz="1200" dirty="0">
                <a:hlinkClick r:id="rId3"/>
              </a:rPr>
              <a:t>Automated Emails</a:t>
            </a:r>
            <a:r>
              <a:rPr lang="en-US" sz="1200" dirty="0"/>
              <a:t> tip sheet to support your understanding of when reminder emails are sent from the ePerformance system. </a:t>
            </a:r>
            <a:r>
              <a:rPr lang="en-US" b="0" dirty="0"/>
              <a:t>Managers and employees will receive a reminder email about an incomplete step even if they themselves have completed the step, but the other person still needs to take action!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Transition: Now, let’s talk about the best practices for each step of the ePerformance review system.</a:t>
            </a:r>
          </a:p>
          <a:p>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3</a:t>
            </a:fld>
            <a:endParaRPr lang="en-US"/>
          </a:p>
        </p:txBody>
      </p:sp>
    </p:spTree>
    <p:extLst>
      <p:ext uri="{BB962C8B-B14F-4D97-AF65-F5344CB8AC3E}">
        <p14:creationId xmlns:p14="http://schemas.microsoft.com/office/powerpoint/2010/main" val="2181890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General Timeline Reminder: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Anyone hired into a position prior to 2021, needs to have a review completed sometime during 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Overall timeline: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support the learning curve to use ePerformance, the 2021 ePerformance review completion deadline in the system is through January 31, 2022. You are encouraged to submit all performance reviews by December 31, 2021 because in January 2022, the 2022 ePerformance documents will become live. To minimize confusion and issues with using the wrong “documents”, its best to complete the 2021 review by December 31, 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If a paper review was completed already between January 2021 and prior to ePerformance system/module launch: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By completing the steps in the ePerformance system, you are taking the opportunity to become familiar with the system in a basic manner and you will create efficiencies for 2022 performance reviews and possibly other management activities. Please strive to have the ePerformance documents/process completed by November 30, 2021 or early in December. The steps will be quite quick to move through since the performance review is already completed.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b="1" dirty="0"/>
              <a:t>If a performance review in 2021 is being completed in November or December 2021:</a:t>
            </a:r>
          </a:p>
          <a:p>
            <a:r>
              <a:rPr lang="en-US" b="0" dirty="0"/>
              <a:t>Use the next slide to navigate an effective timeline.</a:t>
            </a:r>
          </a:p>
          <a:p>
            <a:endParaRPr lang="en-US" b="0" dirty="0"/>
          </a:p>
          <a:p>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4</a:t>
            </a:fld>
            <a:endParaRPr lang="en-US"/>
          </a:p>
        </p:txBody>
      </p:sp>
    </p:spTree>
    <p:extLst>
      <p:ext uri="{BB962C8B-B14F-4D97-AF65-F5344CB8AC3E}">
        <p14:creationId xmlns:p14="http://schemas.microsoft.com/office/powerpoint/2010/main" val="4232381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If the performance review has not occurred yet and needs to be completed during November or December 2021, use the following timeline details and tips to successfully submit the ePerformance review by December 31, 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Define Criteria Step Deadline: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deadline for the Define Criteria step to be completely finalized is November 30, 2021. The deadline for staff to complete the Define Criteria step is by November 23, 2021. The deadline for you as a manager to complete the Define Criteria step is November 30, 2021. Usually, we would be doing this step at the beginning of the performance period and then later doing the rest of the steps. However, since we are trying to close out all reviews completed during the 12 months of 2021, everyone is doing this step and then basically moving right into the next step(s).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Self Evaluation Deadline: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system deadline for staff to complete their Self Evaluation step completely is December 31, 2021. This is a “fail safe” date in case there are tech issues or if something goes awry and the performance review needs to be reset. Staff should strive to complete their Self Evaluation step by December 10, 2021. You should strive review the self-evaluation step, draft the manger evaluation step, and have the performance review conversation no later than December 22, 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Manager Evaluation: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Your last step is to submit the manager evaluation in the ePerformance system. You want to do this step after you have had the performance review discussion as best practice to support the effectiveness of the performance review conversation. This step should be completed no later than December 31, 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5</a:t>
            </a:fld>
            <a:endParaRPr lang="en-US"/>
          </a:p>
        </p:txBody>
      </p:sp>
    </p:spTree>
    <p:extLst>
      <p:ext uri="{BB962C8B-B14F-4D97-AF65-F5344CB8AC3E}">
        <p14:creationId xmlns:p14="http://schemas.microsoft.com/office/powerpoint/2010/main" val="1823785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first step in the ePerformance documents for 2021 is Define Criteria. To fully ensure you have an understanding of this step, watch the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Video: Performance Management - Manager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review the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Define Criteria for managers tip sheet</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will give you a good foundation of the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are also encouraged to review the applicable Employee ePerformance Guide(s) located on the </a:t>
            </a:r>
            <a:r>
              <a:rPr lang="en-US" sz="1800" dirty="0">
                <a:latin typeface="Calibri" panose="020F0502020204030204" pitchFamily="34" charset="0"/>
                <a:ea typeface="Calibri" panose="020F0502020204030204" pitchFamily="34" charset="0"/>
                <a:cs typeface="Times New Roman" panose="02020603050405020304" pitchFamily="18" charset="0"/>
                <a:hlinkClick r:id="rId5"/>
              </a:rPr>
              <a:t>UWSP Performance Management webpage</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will help you do your own review, understand what staff were expected to do based on the situation applicable to them, and troubleshoot or make edits for </a:t>
            </a:r>
            <a:r>
              <a:rPr lang="en-US" sz="1800">
                <a:effectLst/>
                <a:latin typeface="Calibri" panose="020F0502020204030204" pitchFamily="34" charset="0"/>
                <a:ea typeface="Calibri" panose="020F0502020204030204" pitchFamily="34" charset="0"/>
                <a:cs typeface="Times New Roman" panose="02020603050405020304" pitchFamily="18" charset="0"/>
              </a:rPr>
              <a:t>an employee’s review.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6</a:t>
            </a:fld>
            <a:endParaRPr lang="en-US"/>
          </a:p>
        </p:txBody>
      </p:sp>
    </p:spTree>
    <p:extLst>
      <p:ext uri="{BB962C8B-B14F-4D97-AF65-F5344CB8AC3E}">
        <p14:creationId xmlns:p14="http://schemas.microsoft.com/office/powerpoint/2010/main" val="3481478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information on this slide if you use the Goals Model for the 2021 performance review.</a:t>
            </a:r>
          </a:p>
        </p:txBody>
      </p:sp>
      <p:sp>
        <p:nvSpPr>
          <p:cNvPr id="4" name="Slide Number Placeholder 3"/>
          <p:cNvSpPr>
            <a:spLocks noGrp="1"/>
          </p:cNvSpPr>
          <p:nvPr>
            <p:ph type="sldNum" sz="quarter" idx="5"/>
          </p:nvPr>
        </p:nvSpPr>
        <p:spPr/>
        <p:txBody>
          <a:bodyPr/>
          <a:lstStyle/>
          <a:p>
            <a:fld id="{1A9C7C32-2F0E-4F24-B9EE-6DDA20222E9F}" type="slidenum">
              <a:rPr lang="en-US" smtClean="0"/>
              <a:t>7</a:t>
            </a:fld>
            <a:endParaRPr lang="en-US"/>
          </a:p>
        </p:txBody>
      </p:sp>
    </p:spTree>
    <p:extLst>
      <p:ext uri="{BB962C8B-B14F-4D97-AF65-F5344CB8AC3E}">
        <p14:creationId xmlns:p14="http://schemas.microsoft.com/office/powerpoint/2010/main" val="1389424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of an employee’s review was completed between January 2021 and April 2021 using the COVID performance review documents or if Competencies are used for the performance review.</a:t>
            </a:r>
          </a:p>
        </p:txBody>
      </p:sp>
      <p:sp>
        <p:nvSpPr>
          <p:cNvPr id="4" name="Slide Number Placeholder 3"/>
          <p:cNvSpPr>
            <a:spLocks noGrp="1"/>
          </p:cNvSpPr>
          <p:nvPr>
            <p:ph type="sldNum" sz="quarter" idx="5"/>
          </p:nvPr>
        </p:nvSpPr>
        <p:spPr/>
        <p:txBody>
          <a:bodyPr/>
          <a:lstStyle/>
          <a:p>
            <a:fld id="{1A9C7C32-2F0E-4F24-B9EE-6DDA20222E9F}" type="slidenum">
              <a:rPr lang="en-US" smtClean="0"/>
              <a:t>8</a:t>
            </a:fld>
            <a:endParaRPr lang="en-US"/>
          </a:p>
        </p:txBody>
      </p:sp>
    </p:spTree>
    <p:extLst>
      <p:ext uri="{BB962C8B-B14F-4D97-AF65-F5344CB8AC3E}">
        <p14:creationId xmlns:p14="http://schemas.microsoft.com/office/powerpoint/2010/main" val="153572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you have met with the employee, complete the Manager Evaluation step. If you have updates based on the performance review conversation, make those updates. Once the evaluation is complete, share </a:t>
            </a:r>
          </a:p>
        </p:txBody>
      </p:sp>
      <p:sp>
        <p:nvSpPr>
          <p:cNvPr id="4" name="Slide Number Placeholder 3"/>
          <p:cNvSpPr>
            <a:spLocks noGrp="1"/>
          </p:cNvSpPr>
          <p:nvPr>
            <p:ph type="sldNum" sz="quarter" idx="5"/>
          </p:nvPr>
        </p:nvSpPr>
        <p:spPr/>
        <p:txBody>
          <a:bodyPr/>
          <a:lstStyle/>
          <a:p>
            <a:fld id="{1A9C7C32-2F0E-4F24-B9EE-6DDA20222E9F}" type="slidenum">
              <a:rPr lang="en-US" smtClean="0"/>
              <a:t>10</a:t>
            </a:fld>
            <a:endParaRPr lang="en-US"/>
          </a:p>
        </p:txBody>
      </p:sp>
    </p:spTree>
    <p:extLst>
      <p:ext uri="{BB962C8B-B14F-4D97-AF65-F5344CB8AC3E}">
        <p14:creationId xmlns:p14="http://schemas.microsoft.com/office/powerpoint/2010/main" val="153248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F0C6A7-07DE-43DD-87CE-DA1DE7BE227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230450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0C6A7-07DE-43DD-87CE-DA1DE7BE227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278547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28600"/>
            <a:ext cx="274320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80264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0C6A7-07DE-43DD-87CE-DA1DE7BE227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207218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0C6A7-07DE-43DD-87CE-DA1DE7BE227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291841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6"/>
          </a:xfrm>
        </p:spPr>
        <p:txBody>
          <a:bodyPr anchor="t"/>
          <a:lstStyle>
            <a:lvl1pPr algn="l">
              <a:defRPr sz="48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400">
                <a:solidFill>
                  <a:schemeClr val="tx1">
                    <a:tint val="75000"/>
                  </a:schemeClr>
                </a:solidFill>
              </a:defRPr>
            </a:lvl1pPr>
            <a:lvl2pPr marL="548640" indent="0">
              <a:buNone/>
              <a:defRPr sz="2160">
                <a:solidFill>
                  <a:schemeClr val="tx1">
                    <a:tint val="75000"/>
                  </a:schemeClr>
                </a:solidFill>
              </a:defRPr>
            </a:lvl2pPr>
            <a:lvl3pPr marL="1097280" indent="0">
              <a:buNone/>
              <a:defRPr sz="1920">
                <a:solidFill>
                  <a:schemeClr val="tx1">
                    <a:tint val="75000"/>
                  </a:schemeClr>
                </a:solidFill>
              </a:defRPr>
            </a:lvl3pPr>
            <a:lvl4pPr marL="1645920" indent="0">
              <a:buNone/>
              <a:defRPr sz="1680">
                <a:solidFill>
                  <a:schemeClr val="tx1">
                    <a:tint val="75000"/>
                  </a:schemeClr>
                </a:solidFill>
              </a:defRPr>
            </a:lvl4pPr>
            <a:lvl5pPr marL="2194560" indent="0">
              <a:buNone/>
              <a:defRPr sz="1680">
                <a:solidFill>
                  <a:schemeClr val="tx1">
                    <a:tint val="75000"/>
                  </a:schemeClr>
                </a:solidFill>
              </a:defRPr>
            </a:lvl5pPr>
            <a:lvl6pPr marL="2743200" indent="0">
              <a:buNone/>
              <a:defRPr sz="1680">
                <a:solidFill>
                  <a:schemeClr val="tx1">
                    <a:tint val="75000"/>
                  </a:schemeClr>
                </a:solidFill>
              </a:defRPr>
            </a:lvl6pPr>
            <a:lvl7pPr marL="3291840" indent="0">
              <a:buNone/>
              <a:defRPr sz="1680">
                <a:solidFill>
                  <a:schemeClr val="tx1">
                    <a:tint val="75000"/>
                  </a:schemeClr>
                </a:solidFill>
              </a:defRPr>
            </a:lvl7pPr>
            <a:lvl8pPr marL="3840480" indent="0">
              <a:buNone/>
              <a:defRPr sz="1680">
                <a:solidFill>
                  <a:schemeClr val="tx1">
                    <a:tint val="75000"/>
                  </a:schemeClr>
                </a:solidFill>
              </a:defRPr>
            </a:lvl8pPr>
            <a:lvl9pPr marL="438912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F0C6A7-07DE-43DD-87CE-DA1DE7BE2275}"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391686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33500"/>
            <a:ext cx="5384800" cy="377190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33500"/>
            <a:ext cx="5384800" cy="377190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F0C6A7-07DE-43DD-87CE-DA1DE7BE2275}"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376362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2"/>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4"/>
            <a:ext cx="5389033" cy="639762"/>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F0C6A7-07DE-43DD-87CE-DA1DE7BE2275}" type="datetimeFigureOut">
              <a:rPr lang="en-US" smtClean="0"/>
              <a:t>11/14/2021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809758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F0C6A7-07DE-43DD-87CE-DA1DE7BE2275}" type="datetimeFigureOut">
              <a:rPr lang="en-US" smtClean="0"/>
              <a:t>11/14/2021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1868680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0C6A7-07DE-43DD-87CE-DA1DE7BE2275}" type="datetimeFigureOut">
              <a:rPr lang="en-US" smtClean="0"/>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127276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1"/>
            <a:ext cx="4011084" cy="1162050"/>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766733" y="273050"/>
            <a:ext cx="6815667" cy="5853113"/>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Date Placeholder 4"/>
          <p:cNvSpPr>
            <a:spLocks noGrp="1"/>
          </p:cNvSpPr>
          <p:nvPr>
            <p:ph type="dt" sz="half" idx="10"/>
          </p:nvPr>
        </p:nvSpPr>
        <p:spPr/>
        <p:txBody>
          <a:bodyPr/>
          <a:lstStyle/>
          <a:p>
            <a:fld id="{A5F0C6A7-07DE-43DD-87CE-DA1DE7BE2275}"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350298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Date Placeholder 4"/>
          <p:cNvSpPr>
            <a:spLocks noGrp="1"/>
          </p:cNvSpPr>
          <p:nvPr>
            <p:ph type="dt" sz="half" idx="10"/>
          </p:nvPr>
        </p:nvSpPr>
        <p:spPr/>
        <p:txBody>
          <a:bodyPr/>
          <a:lstStyle/>
          <a:p>
            <a:fld id="{A5F0C6A7-07DE-43DD-87CE-DA1DE7BE2275}"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3210626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440">
                <a:solidFill>
                  <a:schemeClr val="tx1">
                    <a:tint val="75000"/>
                  </a:schemeClr>
                </a:solidFill>
              </a:defRPr>
            </a:lvl1pPr>
          </a:lstStyle>
          <a:p>
            <a:fld id="{A5F0C6A7-07DE-43DD-87CE-DA1DE7BE2275}" type="datetimeFigureOut">
              <a:rPr lang="en-US" smtClean="0"/>
              <a:t>11/14/2021</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440">
                <a:solidFill>
                  <a:schemeClr val="tx1">
                    <a:tint val="75000"/>
                  </a:schemeClr>
                </a:solidFill>
              </a:defRPr>
            </a:lvl1pPr>
          </a:lstStyle>
          <a:p>
            <a:fld id="{DE57F134-F333-4B83-A319-702878A8D971}" type="slidenum">
              <a:rPr lang="en-US" smtClean="0"/>
              <a:t>‹#›</a:t>
            </a:fld>
            <a:endParaRPr lang="en-US"/>
          </a:p>
        </p:txBody>
      </p:sp>
      <p:pic>
        <p:nvPicPr>
          <p:cNvPr id="15" name="Picture 14" descr="UWSP1-16-10ratio.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Tree>
    <p:extLst>
      <p:ext uri="{BB962C8B-B14F-4D97-AF65-F5344CB8AC3E}">
        <p14:creationId xmlns:p14="http://schemas.microsoft.com/office/powerpoint/2010/main" val="140901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548640" rtl="0" eaLnBrk="1" latinLnBrk="0" hangingPunct="1">
        <a:spcBef>
          <a:spcPct val="0"/>
        </a:spcBef>
        <a:buNone/>
        <a:defRPr sz="5280" kern="1200">
          <a:solidFill>
            <a:schemeClr val="tx1"/>
          </a:solidFill>
          <a:latin typeface="+mj-lt"/>
          <a:ea typeface="+mj-ea"/>
          <a:cs typeface="+mj-cs"/>
        </a:defRPr>
      </a:lvl1pPr>
    </p:titleStyle>
    <p:bodyStyle>
      <a:lvl1pPr marL="411480" indent="-411480" algn="l" defTabSz="548640" rtl="0" eaLnBrk="1" latinLnBrk="0" hangingPunct="1">
        <a:spcBef>
          <a:spcPct val="20000"/>
        </a:spcBef>
        <a:buFont typeface="Arial"/>
        <a:buChar char="•"/>
        <a:defRPr sz="3840" kern="1200">
          <a:solidFill>
            <a:schemeClr val="tx1"/>
          </a:solidFill>
          <a:latin typeface="+mn-lt"/>
          <a:ea typeface="+mn-ea"/>
          <a:cs typeface="+mn-cs"/>
        </a:defRPr>
      </a:lvl1pPr>
      <a:lvl2pPr marL="891540" indent="-342900" algn="l" defTabSz="548640" rtl="0" eaLnBrk="1" latinLnBrk="0" hangingPunct="1">
        <a:spcBef>
          <a:spcPct val="20000"/>
        </a:spcBef>
        <a:buFont typeface="Arial"/>
        <a:buChar char="–"/>
        <a:defRPr sz="3360" kern="1200">
          <a:solidFill>
            <a:schemeClr val="tx1"/>
          </a:solidFill>
          <a:latin typeface="+mn-lt"/>
          <a:ea typeface="+mn-ea"/>
          <a:cs typeface="+mn-cs"/>
        </a:defRPr>
      </a:lvl2pPr>
      <a:lvl3pPr marL="1371600" indent="-274320" algn="l" defTabSz="548640" rtl="0" eaLnBrk="1" latinLnBrk="0" hangingPunct="1">
        <a:spcBef>
          <a:spcPct val="20000"/>
        </a:spcBef>
        <a:buFont typeface="Arial"/>
        <a:buChar char="•"/>
        <a:defRPr sz="2880" kern="1200">
          <a:solidFill>
            <a:schemeClr val="tx1"/>
          </a:solidFill>
          <a:latin typeface="+mn-lt"/>
          <a:ea typeface="+mn-ea"/>
          <a:cs typeface="+mn-cs"/>
        </a:defRPr>
      </a:lvl3pPr>
      <a:lvl4pPr marL="1920240" indent="-274320" algn="l" defTabSz="548640" rtl="0" eaLnBrk="1" latinLnBrk="0" hangingPunct="1">
        <a:spcBef>
          <a:spcPct val="20000"/>
        </a:spcBef>
        <a:buFont typeface="Arial"/>
        <a:buChar char="–"/>
        <a:defRPr sz="2400" kern="1200">
          <a:solidFill>
            <a:schemeClr val="tx1"/>
          </a:solidFill>
          <a:latin typeface="+mn-lt"/>
          <a:ea typeface="+mn-ea"/>
          <a:cs typeface="+mn-cs"/>
        </a:defRPr>
      </a:lvl4pPr>
      <a:lvl5pPr marL="2468880" indent="-274320" algn="l" defTabSz="548640" rtl="0" eaLnBrk="1" latinLnBrk="0" hangingPunct="1">
        <a:spcBef>
          <a:spcPct val="20000"/>
        </a:spcBef>
        <a:buFont typeface="Arial"/>
        <a:buChar char="»"/>
        <a:defRPr sz="2400" kern="1200">
          <a:solidFill>
            <a:schemeClr val="tx1"/>
          </a:solidFill>
          <a:latin typeface="+mn-lt"/>
          <a:ea typeface="+mn-ea"/>
          <a:cs typeface="+mn-cs"/>
        </a:defRPr>
      </a:lvl5pPr>
      <a:lvl6pPr marL="3017520" indent="-274320" algn="l" defTabSz="548640" rtl="0" eaLnBrk="1" latinLnBrk="0" hangingPunct="1">
        <a:spcBef>
          <a:spcPct val="20000"/>
        </a:spcBef>
        <a:buFont typeface="Arial"/>
        <a:buChar char="•"/>
        <a:defRPr sz="2400" kern="1200">
          <a:solidFill>
            <a:schemeClr val="tx1"/>
          </a:solidFill>
          <a:latin typeface="+mn-lt"/>
          <a:ea typeface="+mn-ea"/>
          <a:cs typeface="+mn-cs"/>
        </a:defRPr>
      </a:lvl6pPr>
      <a:lvl7pPr marL="3566160" indent="-274320" algn="l" defTabSz="548640" rtl="0" eaLnBrk="1" latinLnBrk="0" hangingPunct="1">
        <a:spcBef>
          <a:spcPct val="20000"/>
        </a:spcBef>
        <a:buFont typeface="Arial"/>
        <a:buChar char="•"/>
        <a:defRPr sz="2400" kern="1200">
          <a:solidFill>
            <a:schemeClr val="tx1"/>
          </a:solidFill>
          <a:latin typeface="+mn-lt"/>
          <a:ea typeface="+mn-ea"/>
          <a:cs typeface="+mn-cs"/>
        </a:defRPr>
      </a:lvl7pPr>
      <a:lvl8pPr marL="4114800" indent="-274320" algn="l" defTabSz="548640" rtl="0" eaLnBrk="1" latinLnBrk="0" hangingPunct="1">
        <a:spcBef>
          <a:spcPct val="20000"/>
        </a:spcBef>
        <a:buFont typeface="Arial"/>
        <a:buChar char="•"/>
        <a:defRPr sz="2400" kern="1200">
          <a:solidFill>
            <a:schemeClr val="tx1"/>
          </a:solidFill>
          <a:latin typeface="+mn-lt"/>
          <a:ea typeface="+mn-ea"/>
          <a:cs typeface="+mn-cs"/>
        </a:defRPr>
      </a:lvl8pPr>
      <a:lvl9pPr marL="4663440" indent="-274320" algn="l" defTabSz="548640" rtl="0" eaLnBrk="1" latinLnBrk="0" hangingPunct="1">
        <a:spcBef>
          <a:spcPct val="20000"/>
        </a:spcBef>
        <a:buFont typeface="Arial"/>
        <a:buChar char="•"/>
        <a:defRPr sz="2400" kern="1200">
          <a:solidFill>
            <a:schemeClr val="tx1"/>
          </a:solidFill>
          <a:latin typeface="+mn-lt"/>
          <a:ea typeface="+mn-ea"/>
          <a:cs typeface="+mn-cs"/>
        </a:defRPr>
      </a:lvl9pPr>
    </p:bodyStyle>
    <p:otherStyle>
      <a:defPPr>
        <a:defRPr lang="en-US"/>
      </a:defPPr>
      <a:lvl1pPr marL="0" algn="l" defTabSz="548640" rtl="0" eaLnBrk="1" latinLnBrk="0" hangingPunct="1">
        <a:defRPr sz="2160" kern="1200">
          <a:solidFill>
            <a:schemeClr val="tx1"/>
          </a:solidFill>
          <a:latin typeface="+mn-lt"/>
          <a:ea typeface="+mn-ea"/>
          <a:cs typeface="+mn-cs"/>
        </a:defRPr>
      </a:lvl1pPr>
      <a:lvl2pPr marL="548640" algn="l" defTabSz="548640" rtl="0" eaLnBrk="1" latinLnBrk="0" hangingPunct="1">
        <a:defRPr sz="2160" kern="1200">
          <a:solidFill>
            <a:schemeClr val="tx1"/>
          </a:solidFill>
          <a:latin typeface="+mn-lt"/>
          <a:ea typeface="+mn-ea"/>
          <a:cs typeface="+mn-cs"/>
        </a:defRPr>
      </a:lvl2pPr>
      <a:lvl3pPr marL="1097280" algn="l" defTabSz="548640" rtl="0" eaLnBrk="1" latinLnBrk="0" hangingPunct="1">
        <a:defRPr sz="2160" kern="1200">
          <a:solidFill>
            <a:schemeClr val="tx1"/>
          </a:solidFill>
          <a:latin typeface="+mn-lt"/>
          <a:ea typeface="+mn-ea"/>
          <a:cs typeface="+mn-cs"/>
        </a:defRPr>
      </a:lvl3pPr>
      <a:lvl4pPr marL="1645920" algn="l" defTabSz="548640" rtl="0" eaLnBrk="1" latinLnBrk="0" hangingPunct="1">
        <a:defRPr sz="2160" kern="1200">
          <a:solidFill>
            <a:schemeClr val="tx1"/>
          </a:solidFill>
          <a:latin typeface="+mn-lt"/>
          <a:ea typeface="+mn-ea"/>
          <a:cs typeface="+mn-cs"/>
        </a:defRPr>
      </a:lvl4pPr>
      <a:lvl5pPr marL="2194560" algn="l" defTabSz="548640" rtl="0" eaLnBrk="1" latinLnBrk="0" hangingPunct="1">
        <a:defRPr sz="2160" kern="1200">
          <a:solidFill>
            <a:schemeClr val="tx1"/>
          </a:solidFill>
          <a:latin typeface="+mn-lt"/>
          <a:ea typeface="+mn-ea"/>
          <a:cs typeface="+mn-cs"/>
        </a:defRPr>
      </a:lvl5pPr>
      <a:lvl6pPr marL="2743200" algn="l" defTabSz="548640" rtl="0" eaLnBrk="1" latinLnBrk="0" hangingPunct="1">
        <a:defRPr sz="2160" kern="1200">
          <a:solidFill>
            <a:schemeClr val="tx1"/>
          </a:solidFill>
          <a:latin typeface="+mn-lt"/>
          <a:ea typeface="+mn-ea"/>
          <a:cs typeface="+mn-cs"/>
        </a:defRPr>
      </a:lvl6pPr>
      <a:lvl7pPr marL="3291840" algn="l" defTabSz="548640" rtl="0" eaLnBrk="1" latinLnBrk="0" hangingPunct="1">
        <a:defRPr sz="2160" kern="1200">
          <a:solidFill>
            <a:schemeClr val="tx1"/>
          </a:solidFill>
          <a:latin typeface="+mn-lt"/>
          <a:ea typeface="+mn-ea"/>
          <a:cs typeface="+mn-cs"/>
        </a:defRPr>
      </a:lvl7pPr>
      <a:lvl8pPr marL="3840480" algn="l" defTabSz="548640" rtl="0" eaLnBrk="1" latinLnBrk="0" hangingPunct="1">
        <a:defRPr sz="2160" kern="1200">
          <a:solidFill>
            <a:schemeClr val="tx1"/>
          </a:solidFill>
          <a:latin typeface="+mn-lt"/>
          <a:ea typeface="+mn-ea"/>
          <a:cs typeface="+mn-cs"/>
        </a:defRPr>
      </a:lvl8pPr>
      <a:lvl9pPr marL="4389120" algn="l" defTabSz="54864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uwservice.wisconsin.edu/docs/publications/pm-mandatory_training_tab_MET_campus.pdf" TargetMode="External"/><Relationship Id="rId7" Type="http://schemas.openxmlformats.org/officeDocument/2006/relationships/hyperlink" Target="mailto:hr@uwsp.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3.uwsp.edu/hr/Pages/Training%20and%20Development/Performance-Reviews.aspx" TargetMode="External"/><Relationship Id="rId5" Type="http://schemas.openxmlformats.org/officeDocument/2006/relationships/hyperlink" Target="https://uwservice.wisconsin.edu/docs/publications/acknowledge_mgr.pdf" TargetMode="External"/><Relationship Id="rId4" Type="http://schemas.openxmlformats.org/officeDocument/2006/relationships/hyperlink" Target="https://kb.uwss.wisconsin.edu/96614"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uwservice.wisconsin.edu/docs/publications/performance_flow.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uwservice.wisconsin.edu/docs/publications/pm-mgr_reopen.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uwservice.wisconsin.edu/docs/publications/pm-email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uwservice.wisconsin.edu/video_learning/ep-manager/index.ph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3.uwsp.edu/hr/Pages/Training%20and%20Development/Performance-Reviews.aspx" TargetMode="External"/><Relationship Id="rId4" Type="http://schemas.openxmlformats.org/officeDocument/2006/relationships/hyperlink" Target="https://uwservice.wisconsin.edu/docs/publications/pm-define_criteria_mgr.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E03EF-37AC-4187-850F-A02FBE0441FD}"/>
              </a:ext>
            </a:extLst>
          </p:cNvPr>
          <p:cNvSpPr>
            <a:spLocks noGrp="1"/>
          </p:cNvSpPr>
          <p:nvPr>
            <p:ph type="ctrTitle"/>
          </p:nvPr>
        </p:nvSpPr>
        <p:spPr/>
        <p:txBody>
          <a:bodyPr>
            <a:normAutofit fontScale="90000"/>
          </a:bodyPr>
          <a:lstStyle/>
          <a:p>
            <a:r>
              <a:rPr lang="en-US" dirty="0"/>
              <a:t>Supervisor ePerformance 2021 Tips and Best Practices</a:t>
            </a:r>
          </a:p>
        </p:txBody>
      </p:sp>
      <p:sp>
        <p:nvSpPr>
          <p:cNvPr id="3" name="Subtitle 2">
            <a:extLst>
              <a:ext uri="{FF2B5EF4-FFF2-40B4-BE49-F238E27FC236}">
                <a16:creationId xmlns:a16="http://schemas.microsoft.com/office/drawing/2014/main" id="{27A5B5BE-3F3A-4355-9D7F-6B850CE7CB63}"/>
              </a:ext>
            </a:extLst>
          </p:cNvPr>
          <p:cNvSpPr>
            <a:spLocks noGrp="1"/>
          </p:cNvSpPr>
          <p:nvPr>
            <p:ph type="subTitle" idx="1"/>
          </p:nvPr>
        </p:nvSpPr>
        <p:spPr/>
        <p:txBody>
          <a:bodyPr/>
          <a:lstStyle/>
          <a:p>
            <a:r>
              <a:rPr lang="en-US" dirty="0"/>
              <a:t>Human Resources</a:t>
            </a:r>
          </a:p>
        </p:txBody>
      </p:sp>
    </p:spTree>
    <p:extLst>
      <p:ext uri="{BB962C8B-B14F-4D97-AF65-F5344CB8AC3E}">
        <p14:creationId xmlns:p14="http://schemas.microsoft.com/office/powerpoint/2010/main" val="1745156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4C3FB-7355-43DA-855E-73E1AB85A3EA}"/>
              </a:ext>
            </a:extLst>
          </p:cNvPr>
          <p:cNvSpPr>
            <a:spLocks noGrp="1"/>
          </p:cNvSpPr>
          <p:nvPr>
            <p:ph type="title"/>
          </p:nvPr>
        </p:nvSpPr>
        <p:spPr/>
        <p:txBody>
          <a:bodyPr/>
          <a:lstStyle/>
          <a:p>
            <a:r>
              <a:rPr lang="en-US" dirty="0"/>
              <a:t>Complete the Manager Evaluation</a:t>
            </a:r>
          </a:p>
        </p:txBody>
      </p:sp>
      <p:sp>
        <p:nvSpPr>
          <p:cNvPr id="3" name="Content Placeholder 2">
            <a:extLst>
              <a:ext uri="{FF2B5EF4-FFF2-40B4-BE49-F238E27FC236}">
                <a16:creationId xmlns:a16="http://schemas.microsoft.com/office/drawing/2014/main" id="{661B6CFF-ACFF-4BD8-ADB7-F7D8308FE287}"/>
              </a:ext>
            </a:extLst>
          </p:cNvPr>
          <p:cNvSpPr>
            <a:spLocks noGrp="1"/>
          </p:cNvSpPr>
          <p:nvPr>
            <p:ph idx="1"/>
          </p:nvPr>
        </p:nvSpPr>
        <p:spPr>
          <a:xfrm>
            <a:off x="609600" y="1600200"/>
            <a:ext cx="7332133" cy="4525963"/>
          </a:xfrm>
        </p:spPr>
        <p:txBody>
          <a:bodyPr/>
          <a:lstStyle/>
          <a:p>
            <a:r>
              <a:rPr lang="en-US" dirty="0"/>
              <a:t>Finalize/update your manager evaluation</a:t>
            </a:r>
          </a:p>
          <a:p>
            <a:r>
              <a:rPr lang="en-US" dirty="0"/>
              <a:t>Share with the employee</a:t>
            </a:r>
          </a:p>
          <a:p>
            <a:r>
              <a:rPr lang="en-US" dirty="0"/>
              <a:t>The employee electronically signs the evaluation</a:t>
            </a:r>
          </a:p>
          <a:p>
            <a:endParaRPr lang="en-US" dirty="0"/>
          </a:p>
        </p:txBody>
      </p:sp>
      <p:pic>
        <p:nvPicPr>
          <p:cNvPr id="4" name="Picture 3" descr="Graphical user interface, application&#10;&#10;Description automatically generated">
            <a:extLst>
              <a:ext uri="{FF2B5EF4-FFF2-40B4-BE49-F238E27FC236}">
                <a16:creationId xmlns:a16="http://schemas.microsoft.com/office/drawing/2014/main" id="{FBE91BFD-03E7-4988-8168-F23775ADB33E}"/>
              </a:ext>
            </a:extLst>
          </p:cNvPr>
          <p:cNvPicPr>
            <a:picLocks noGrp="1" noChangeAspect="1"/>
          </p:cNvPicPr>
          <p:nvPr/>
        </p:nvPicPr>
        <p:blipFill rotWithShape="1">
          <a:blip r:embed="rId3"/>
          <a:srcRect l="30124" r="2493" b="23742"/>
          <a:stretch/>
        </p:blipFill>
        <p:spPr>
          <a:xfrm>
            <a:off x="8280401" y="2507323"/>
            <a:ext cx="2878666" cy="1199886"/>
          </a:xfrm>
          <a:prstGeom prst="rect">
            <a:avLst/>
          </a:prstGeom>
          <a:ln>
            <a:solidFill>
              <a:schemeClr val="tx1"/>
            </a:solidFill>
          </a:ln>
        </p:spPr>
      </p:pic>
      <p:sp>
        <p:nvSpPr>
          <p:cNvPr id="5" name="Rectangle 4">
            <a:extLst>
              <a:ext uri="{FF2B5EF4-FFF2-40B4-BE49-F238E27FC236}">
                <a16:creationId xmlns:a16="http://schemas.microsoft.com/office/drawing/2014/main" id="{007DC80B-8DB2-43BD-B160-BCDA3A345544}"/>
              </a:ext>
            </a:extLst>
          </p:cNvPr>
          <p:cNvSpPr/>
          <p:nvPr/>
        </p:nvSpPr>
        <p:spPr>
          <a:xfrm>
            <a:off x="9578622" y="2980267"/>
            <a:ext cx="1535289" cy="282222"/>
          </a:xfrm>
          <a:prstGeom prst="rect">
            <a:avLst/>
          </a:prstGeom>
          <a:noFill/>
          <a:ln w="571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9080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684BB-AC5F-465D-9BA8-CC9A46AACAC3}"/>
              </a:ext>
            </a:extLst>
          </p:cNvPr>
          <p:cNvSpPr>
            <a:spLocks noGrp="1"/>
          </p:cNvSpPr>
          <p:nvPr>
            <p:ph type="title"/>
          </p:nvPr>
        </p:nvSpPr>
        <p:spPr/>
        <p:txBody>
          <a:bodyPr/>
          <a:lstStyle/>
          <a:p>
            <a:r>
              <a:rPr lang="en-US" dirty="0"/>
              <a:t>Additional Resources for </a:t>
            </a:r>
            <a:r>
              <a:rPr lang="en-US" dirty="0" err="1"/>
              <a:t>ePeformance</a:t>
            </a:r>
            <a:endParaRPr lang="en-US" dirty="0"/>
          </a:p>
        </p:txBody>
      </p:sp>
      <p:sp>
        <p:nvSpPr>
          <p:cNvPr id="3" name="Content Placeholder 2">
            <a:extLst>
              <a:ext uri="{FF2B5EF4-FFF2-40B4-BE49-F238E27FC236}">
                <a16:creationId xmlns:a16="http://schemas.microsoft.com/office/drawing/2014/main" id="{7AC71C19-557C-4E6C-8B67-019EE60CC0C5}"/>
              </a:ext>
            </a:extLst>
          </p:cNvPr>
          <p:cNvSpPr>
            <a:spLocks noGrp="1"/>
          </p:cNvSpPr>
          <p:nvPr>
            <p:ph idx="1"/>
          </p:nvPr>
        </p:nvSpPr>
        <p:spPr/>
        <p:txBody>
          <a:bodyPr>
            <a:normAutofit fontScale="92500" lnSpcReduction="10000"/>
          </a:bodyPr>
          <a:lstStyle/>
          <a:p>
            <a:r>
              <a:rPr lang="en-US" dirty="0"/>
              <a:t>Review employee completions of Mandatory Training: </a:t>
            </a:r>
            <a:r>
              <a:rPr lang="en-US" dirty="0">
                <a:hlinkClick r:id="rId3"/>
              </a:rPr>
              <a:t>Mandatory Training Tab</a:t>
            </a:r>
            <a:endParaRPr lang="en-US" b="1" dirty="0"/>
          </a:p>
          <a:p>
            <a:r>
              <a:rPr lang="en-US" dirty="0">
                <a:hlinkClick r:id="rId4"/>
              </a:rPr>
              <a:t>ePerformance FAQs</a:t>
            </a:r>
            <a:endParaRPr lang="en-US" dirty="0"/>
          </a:p>
          <a:p>
            <a:r>
              <a:rPr lang="en-US" dirty="0"/>
              <a:t>In rare situations you may need to acknowledge a performance review on the employee’s behalf: </a:t>
            </a:r>
            <a:r>
              <a:rPr lang="en-US" dirty="0">
                <a:hlinkClick r:id="rId5"/>
              </a:rPr>
              <a:t>Acknowledge / Sign Evaluation on Behalf of Employee</a:t>
            </a:r>
            <a:endParaRPr lang="en-US" dirty="0"/>
          </a:p>
          <a:p>
            <a:r>
              <a:rPr lang="en-US" dirty="0">
                <a:hlinkClick r:id="rId6"/>
              </a:rPr>
              <a:t>UWSP Performance Management</a:t>
            </a:r>
            <a:endParaRPr lang="en-US" dirty="0"/>
          </a:p>
          <a:p>
            <a:r>
              <a:rPr lang="en-US" dirty="0"/>
              <a:t>Email HR at </a:t>
            </a:r>
            <a:r>
              <a:rPr lang="en-US" dirty="0">
                <a:hlinkClick r:id="rId7"/>
              </a:rPr>
              <a:t>hr@uwsp.edu</a:t>
            </a:r>
            <a:endParaRPr lang="en-US" dirty="0"/>
          </a:p>
          <a:p>
            <a:endParaRPr lang="en-US" dirty="0"/>
          </a:p>
        </p:txBody>
      </p:sp>
    </p:spTree>
    <p:extLst>
      <p:ext uri="{BB962C8B-B14F-4D97-AF65-F5344CB8AC3E}">
        <p14:creationId xmlns:p14="http://schemas.microsoft.com/office/powerpoint/2010/main" val="113027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58F85-6D44-4B96-AC6C-40FBFFACA607}"/>
              </a:ext>
            </a:extLst>
          </p:cNvPr>
          <p:cNvSpPr>
            <a:spLocks noGrp="1"/>
          </p:cNvSpPr>
          <p:nvPr>
            <p:ph type="title"/>
          </p:nvPr>
        </p:nvSpPr>
        <p:spPr/>
        <p:txBody>
          <a:bodyPr>
            <a:normAutofit/>
          </a:bodyPr>
          <a:lstStyle/>
          <a:p>
            <a:r>
              <a:rPr lang="en-US" dirty="0"/>
              <a:t>ePerformance Steps Overview Tips</a:t>
            </a:r>
          </a:p>
        </p:txBody>
      </p:sp>
      <p:sp>
        <p:nvSpPr>
          <p:cNvPr id="3" name="Content Placeholder 2">
            <a:extLst>
              <a:ext uri="{FF2B5EF4-FFF2-40B4-BE49-F238E27FC236}">
                <a16:creationId xmlns:a16="http://schemas.microsoft.com/office/drawing/2014/main" id="{96BEEB81-8B38-4B31-AE56-7CBCEC354AFE}"/>
              </a:ext>
            </a:extLst>
          </p:cNvPr>
          <p:cNvSpPr>
            <a:spLocks noGrp="1"/>
          </p:cNvSpPr>
          <p:nvPr>
            <p:ph idx="1"/>
          </p:nvPr>
        </p:nvSpPr>
        <p:spPr/>
        <p:txBody>
          <a:bodyPr>
            <a:normAutofit fontScale="77500" lnSpcReduction="20000"/>
          </a:bodyPr>
          <a:lstStyle/>
          <a:p>
            <a:r>
              <a:rPr lang="en-US" dirty="0">
                <a:hlinkClick r:id="rId3"/>
              </a:rPr>
              <a:t>Flowcharts: Electronic Performance Management in HRS</a:t>
            </a:r>
            <a:endParaRPr lang="en-US" dirty="0"/>
          </a:p>
          <a:p>
            <a:r>
              <a:rPr lang="en-US" dirty="0"/>
              <a:t>Three steps for supervisors in 2021</a:t>
            </a:r>
          </a:p>
          <a:p>
            <a:pPr lvl="1"/>
            <a:r>
              <a:rPr lang="en-US" dirty="0"/>
              <a:t>Define Criteria</a:t>
            </a:r>
          </a:p>
          <a:p>
            <a:pPr lvl="1"/>
            <a:r>
              <a:rPr lang="en-US" dirty="0"/>
              <a:t>Self Evaluation</a:t>
            </a:r>
          </a:p>
          <a:p>
            <a:pPr lvl="1"/>
            <a:r>
              <a:rPr lang="en-US" dirty="0"/>
              <a:t>Manager Evaluation</a:t>
            </a:r>
          </a:p>
          <a:p>
            <a:r>
              <a:rPr lang="en-US" dirty="0"/>
              <a:t>Weighting</a:t>
            </a:r>
          </a:p>
          <a:p>
            <a:pPr lvl="1"/>
            <a:r>
              <a:rPr lang="en-US" dirty="0"/>
              <a:t>Summary weighting</a:t>
            </a:r>
          </a:p>
          <a:p>
            <a:pPr lvl="1"/>
            <a:r>
              <a:rPr lang="en-US" dirty="0"/>
              <a:t>Weighting within the model</a:t>
            </a:r>
          </a:p>
          <a:p>
            <a:r>
              <a:rPr lang="en-US" dirty="0"/>
              <a:t>Seeing employee’s saved draft information</a:t>
            </a:r>
          </a:p>
          <a:p>
            <a:r>
              <a:rPr lang="en-US" dirty="0"/>
              <a:t>Reopen a step: </a:t>
            </a:r>
            <a:r>
              <a:rPr lang="en-US" dirty="0">
                <a:hlinkClick r:id="rId4"/>
              </a:rPr>
              <a:t>Reopen a Completed Step</a:t>
            </a:r>
            <a:endParaRPr lang="en-US" dirty="0"/>
          </a:p>
        </p:txBody>
      </p:sp>
    </p:spTree>
    <p:extLst>
      <p:ext uri="{BB962C8B-B14F-4D97-AF65-F5344CB8AC3E}">
        <p14:creationId xmlns:p14="http://schemas.microsoft.com/office/powerpoint/2010/main" val="651334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0D8F-8ABF-4283-8B28-3BAB1D3D1618}"/>
              </a:ext>
            </a:extLst>
          </p:cNvPr>
          <p:cNvSpPr>
            <a:spLocks noGrp="1"/>
          </p:cNvSpPr>
          <p:nvPr>
            <p:ph type="title"/>
          </p:nvPr>
        </p:nvSpPr>
        <p:spPr/>
        <p:txBody>
          <a:bodyPr>
            <a:normAutofit/>
          </a:bodyPr>
          <a:lstStyle/>
          <a:p>
            <a:r>
              <a:rPr lang="en-US" sz="5400" dirty="0"/>
              <a:t>System Reminder Emails</a:t>
            </a:r>
            <a:endParaRPr lang="en-US" dirty="0"/>
          </a:p>
        </p:txBody>
      </p:sp>
      <p:sp>
        <p:nvSpPr>
          <p:cNvPr id="3" name="Content Placeholder 2">
            <a:extLst>
              <a:ext uri="{FF2B5EF4-FFF2-40B4-BE49-F238E27FC236}">
                <a16:creationId xmlns:a16="http://schemas.microsoft.com/office/drawing/2014/main" id="{77355944-0998-47EE-955B-5C6761CEE5B4}"/>
              </a:ext>
            </a:extLst>
          </p:cNvPr>
          <p:cNvSpPr>
            <a:spLocks noGrp="1"/>
          </p:cNvSpPr>
          <p:nvPr>
            <p:ph idx="1"/>
          </p:nvPr>
        </p:nvSpPr>
        <p:spPr/>
        <p:txBody>
          <a:bodyPr>
            <a:normAutofit/>
          </a:bodyPr>
          <a:lstStyle/>
          <a:p>
            <a:r>
              <a:rPr lang="en-US" sz="3200" dirty="0"/>
              <a:t>Review the </a:t>
            </a:r>
            <a:r>
              <a:rPr lang="en-US" sz="3200" dirty="0">
                <a:hlinkClick r:id="rId3"/>
              </a:rPr>
              <a:t>Automated Emails</a:t>
            </a:r>
            <a:r>
              <a:rPr lang="en-US" sz="3200" dirty="0"/>
              <a:t> tip sheet</a:t>
            </a:r>
          </a:p>
          <a:p>
            <a:r>
              <a:rPr lang="en-US" sz="3200" dirty="0"/>
              <a:t>Reminders are sent to </a:t>
            </a:r>
            <a:r>
              <a:rPr lang="en-US" sz="3200" b="1" dirty="0"/>
              <a:t>both parties </a:t>
            </a:r>
            <a:r>
              <a:rPr lang="en-US" sz="3200" dirty="0"/>
              <a:t>(Manager and employee) even if only one of them needs to complete their portion of a step</a:t>
            </a:r>
          </a:p>
          <a:p>
            <a:r>
              <a:rPr lang="en-US" sz="3200" dirty="0"/>
              <a:t>Reminders of a future step will be sent even if previous steps are not completed</a:t>
            </a:r>
          </a:p>
          <a:p>
            <a:endParaRPr lang="en-US" dirty="0"/>
          </a:p>
        </p:txBody>
      </p:sp>
    </p:spTree>
    <p:extLst>
      <p:ext uri="{BB962C8B-B14F-4D97-AF65-F5344CB8AC3E}">
        <p14:creationId xmlns:p14="http://schemas.microsoft.com/office/powerpoint/2010/main" val="104150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F55A-858F-416D-8091-D2AC13F4C774}"/>
              </a:ext>
            </a:extLst>
          </p:cNvPr>
          <p:cNvSpPr>
            <a:spLocks noGrp="1"/>
          </p:cNvSpPr>
          <p:nvPr>
            <p:ph type="title"/>
          </p:nvPr>
        </p:nvSpPr>
        <p:spPr/>
        <p:txBody>
          <a:bodyPr>
            <a:normAutofit fontScale="90000"/>
          </a:bodyPr>
          <a:lstStyle/>
          <a:p>
            <a:r>
              <a:rPr lang="en-US" dirty="0"/>
              <a:t>General Performance Review Timeline Tips</a:t>
            </a:r>
          </a:p>
        </p:txBody>
      </p:sp>
      <p:sp>
        <p:nvSpPr>
          <p:cNvPr id="3" name="Content Placeholder 2">
            <a:extLst>
              <a:ext uri="{FF2B5EF4-FFF2-40B4-BE49-F238E27FC236}">
                <a16:creationId xmlns:a16="http://schemas.microsoft.com/office/drawing/2014/main" id="{65F13AAF-1295-4A08-B447-47A70CF9469B}"/>
              </a:ext>
            </a:extLst>
          </p:cNvPr>
          <p:cNvSpPr>
            <a:spLocks noGrp="1"/>
          </p:cNvSpPr>
          <p:nvPr>
            <p:ph idx="1"/>
          </p:nvPr>
        </p:nvSpPr>
        <p:spPr>
          <a:xfrm>
            <a:off x="609600" y="1600201"/>
            <a:ext cx="10972800" cy="4241800"/>
          </a:xfrm>
        </p:spPr>
        <p:txBody>
          <a:bodyPr>
            <a:normAutofit fontScale="92500" lnSpcReduction="10000"/>
          </a:bodyPr>
          <a:lstStyle/>
          <a:p>
            <a:r>
              <a:rPr lang="en-US" sz="3000" dirty="0"/>
              <a:t>General timeline reminders</a:t>
            </a:r>
          </a:p>
          <a:p>
            <a:pPr lvl="1"/>
            <a:r>
              <a:rPr lang="en-US" sz="2520" dirty="0"/>
              <a:t>Hired into a role in 2020 or before, must have a performance review completed sometime during 2021</a:t>
            </a:r>
          </a:p>
          <a:p>
            <a:r>
              <a:rPr lang="en-US" sz="3000" dirty="0"/>
              <a:t>Overall timeline: 2021 and 2022</a:t>
            </a:r>
          </a:p>
          <a:p>
            <a:r>
              <a:rPr lang="en-US" sz="3000" dirty="0"/>
              <a:t>Paper review completed between Jan 2021 and prior to ePerformance launch</a:t>
            </a:r>
          </a:p>
          <a:p>
            <a:pPr lvl="1"/>
            <a:r>
              <a:rPr lang="en-US" sz="2520" dirty="0"/>
              <a:t>Strive to complete all steps by </a:t>
            </a:r>
            <a:r>
              <a:rPr lang="en-US" sz="2520" u="sng" dirty="0"/>
              <a:t>November 30, 2021 or early December</a:t>
            </a:r>
          </a:p>
          <a:p>
            <a:r>
              <a:rPr lang="en-US" sz="3000" dirty="0"/>
              <a:t>Completing a review after ePerformance launch in November or December 2021</a:t>
            </a:r>
            <a:endParaRPr lang="en-US" sz="2520" dirty="0"/>
          </a:p>
          <a:p>
            <a:pPr lvl="1"/>
            <a:r>
              <a:rPr lang="en-US" sz="2520" dirty="0"/>
              <a:t>Use the information on the next slide</a:t>
            </a:r>
          </a:p>
        </p:txBody>
      </p:sp>
    </p:spTree>
    <p:extLst>
      <p:ext uri="{BB962C8B-B14F-4D97-AF65-F5344CB8AC3E}">
        <p14:creationId xmlns:p14="http://schemas.microsoft.com/office/powerpoint/2010/main" val="1864733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0968F-18CF-4621-86D3-6F0C68A2DC56}"/>
              </a:ext>
            </a:extLst>
          </p:cNvPr>
          <p:cNvSpPr>
            <a:spLocks noGrp="1"/>
          </p:cNvSpPr>
          <p:nvPr>
            <p:ph type="title"/>
          </p:nvPr>
        </p:nvSpPr>
        <p:spPr/>
        <p:txBody>
          <a:bodyPr>
            <a:normAutofit fontScale="90000"/>
          </a:bodyPr>
          <a:lstStyle/>
          <a:p>
            <a:r>
              <a:rPr lang="en-US" dirty="0"/>
              <a:t>Completing a Performance Review in Nov or Dec 2021 Timeline Details</a:t>
            </a:r>
          </a:p>
        </p:txBody>
      </p:sp>
      <p:sp>
        <p:nvSpPr>
          <p:cNvPr id="3" name="Content Placeholder 2">
            <a:extLst>
              <a:ext uri="{FF2B5EF4-FFF2-40B4-BE49-F238E27FC236}">
                <a16:creationId xmlns:a16="http://schemas.microsoft.com/office/drawing/2014/main" id="{1BD21544-4A2A-4719-9668-AFC72F9F1631}"/>
              </a:ext>
            </a:extLst>
          </p:cNvPr>
          <p:cNvSpPr>
            <a:spLocks noGrp="1"/>
          </p:cNvSpPr>
          <p:nvPr>
            <p:ph idx="1"/>
          </p:nvPr>
        </p:nvSpPr>
        <p:spPr/>
        <p:txBody>
          <a:bodyPr>
            <a:normAutofit fontScale="70000" lnSpcReduction="20000"/>
          </a:bodyPr>
          <a:lstStyle/>
          <a:p>
            <a:r>
              <a:rPr lang="en-US" sz="3600" dirty="0"/>
              <a:t>Define Criteria: </a:t>
            </a:r>
          </a:p>
          <a:p>
            <a:pPr lvl="1"/>
            <a:r>
              <a:rPr lang="en-US" sz="3100" dirty="0"/>
              <a:t>Staff complete the Define Criteria step by November 23, 2021</a:t>
            </a:r>
          </a:p>
          <a:p>
            <a:pPr lvl="1"/>
            <a:r>
              <a:rPr lang="en-US" sz="3100" dirty="0"/>
              <a:t>You review and confirm/approve the step by November 30, 2021</a:t>
            </a:r>
          </a:p>
          <a:p>
            <a:r>
              <a:rPr lang="en-US" sz="3600" dirty="0"/>
              <a:t>Self Evaluation: </a:t>
            </a:r>
          </a:p>
          <a:p>
            <a:pPr lvl="1"/>
            <a:r>
              <a:rPr lang="en-US" sz="3100" dirty="0"/>
              <a:t>System due date by 12/31/2021 (this date is a “fail safe date”– do not have staff wait until this date to submit!)</a:t>
            </a:r>
          </a:p>
          <a:p>
            <a:pPr lvl="1"/>
            <a:r>
              <a:rPr lang="en-US" sz="3100" dirty="0"/>
              <a:t>Staff should strive to complete their Self Evaluation step by December 10, 2021</a:t>
            </a:r>
          </a:p>
          <a:p>
            <a:pPr lvl="1"/>
            <a:r>
              <a:rPr lang="en-US" sz="3100" dirty="0"/>
              <a:t>You review the self-evaluation, draft the manager evaluation, and have the performance review conversation by December 22, 2021.</a:t>
            </a:r>
          </a:p>
          <a:p>
            <a:r>
              <a:rPr lang="en-US" sz="3600" dirty="0"/>
              <a:t>Manager Evaluation:</a:t>
            </a:r>
          </a:p>
          <a:p>
            <a:pPr lvl="1"/>
            <a:r>
              <a:rPr lang="en-US" sz="3100" dirty="0"/>
              <a:t>System due date by January 21, 2022 (“fail safe date”)</a:t>
            </a:r>
          </a:p>
          <a:p>
            <a:pPr lvl="1"/>
            <a:r>
              <a:rPr lang="en-US" sz="3100" dirty="0"/>
              <a:t>Update (if needed) and/or submit the manger evaluation after the performance review conversation with the employee, by December 31, 2021</a:t>
            </a:r>
          </a:p>
          <a:p>
            <a:endParaRPr lang="en-US" sz="3480" dirty="0"/>
          </a:p>
          <a:p>
            <a:pPr marL="0" indent="0">
              <a:buNone/>
            </a:pPr>
            <a:endParaRPr lang="en-US" dirty="0"/>
          </a:p>
          <a:p>
            <a:pPr lvl="1"/>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501906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F517-5517-4D7F-9875-2F050E4E41A1}"/>
              </a:ext>
            </a:extLst>
          </p:cNvPr>
          <p:cNvSpPr>
            <a:spLocks noGrp="1"/>
          </p:cNvSpPr>
          <p:nvPr>
            <p:ph type="title"/>
          </p:nvPr>
        </p:nvSpPr>
        <p:spPr/>
        <p:txBody>
          <a:bodyPr/>
          <a:lstStyle/>
          <a:p>
            <a:r>
              <a:rPr lang="en-US" dirty="0"/>
              <a:t>Define Criteria Foundation</a:t>
            </a:r>
          </a:p>
        </p:txBody>
      </p:sp>
      <p:sp>
        <p:nvSpPr>
          <p:cNvPr id="3" name="Content Placeholder 2">
            <a:extLst>
              <a:ext uri="{FF2B5EF4-FFF2-40B4-BE49-F238E27FC236}">
                <a16:creationId xmlns:a16="http://schemas.microsoft.com/office/drawing/2014/main" id="{02609B5A-1391-4F1F-A3D6-6FD606181B9C}"/>
              </a:ext>
            </a:extLst>
          </p:cNvPr>
          <p:cNvSpPr>
            <a:spLocks noGrp="1"/>
          </p:cNvSpPr>
          <p:nvPr>
            <p:ph idx="1"/>
          </p:nvPr>
        </p:nvSpPr>
        <p:spPr/>
        <p:txBody>
          <a:bodyPr>
            <a:normAutofit/>
          </a:bodyPr>
          <a:lstStyle/>
          <a:p>
            <a:r>
              <a:rPr lang="en-US" sz="3200" dirty="0"/>
              <a:t>Watch </a:t>
            </a:r>
            <a:r>
              <a:rPr lang="en-US" sz="3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Video: Performance Management - Manager</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r>
              <a:rPr lang="en-US" sz="3200" dirty="0">
                <a:latin typeface="Calibri" panose="020F0502020204030204" pitchFamily="34" charset="0"/>
                <a:cs typeface="Times New Roman" panose="02020603050405020304" pitchFamily="18" charset="0"/>
              </a:rPr>
              <a:t>Review the </a:t>
            </a:r>
            <a:r>
              <a:rPr lang="en-US" sz="3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Define Criteria for managers tip sheet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latin typeface="Calibri" panose="020F0502020204030204" pitchFamily="34" charset="0"/>
                <a:ea typeface="Calibri" panose="020F0502020204030204" pitchFamily="34" charset="0"/>
                <a:cs typeface="Times New Roman" panose="02020603050405020304" pitchFamily="18" charset="0"/>
              </a:rPr>
              <a:t>Review the applicable Employee ePerformance Guide(s) located on the </a:t>
            </a:r>
            <a:r>
              <a:rPr lang="en-US" sz="3200" dirty="0">
                <a:latin typeface="Calibri" panose="020F0502020204030204" pitchFamily="34" charset="0"/>
                <a:ea typeface="Calibri" panose="020F0502020204030204" pitchFamily="34" charset="0"/>
                <a:cs typeface="Times New Roman" panose="02020603050405020304" pitchFamily="18" charset="0"/>
                <a:hlinkClick r:id="rId5"/>
              </a:rPr>
              <a:t>UWSP Performance Management webpage</a:t>
            </a:r>
            <a:endParaRPr lang="en-US" sz="272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7447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8FE39-DBE5-489A-A7E4-7E85109B5C6C}"/>
              </a:ext>
            </a:extLst>
          </p:cNvPr>
          <p:cNvSpPr>
            <a:spLocks noGrp="1"/>
          </p:cNvSpPr>
          <p:nvPr>
            <p:ph type="title"/>
          </p:nvPr>
        </p:nvSpPr>
        <p:spPr/>
        <p:txBody>
          <a:bodyPr>
            <a:normAutofit/>
          </a:bodyPr>
          <a:lstStyle/>
          <a:p>
            <a:r>
              <a:rPr lang="en-US" dirty="0"/>
              <a:t>Complete Define Criteria for Goals</a:t>
            </a:r>
          </a:p>
        </p:txBody>
      </p:sp>
      <p:sp>
        <p:nvSpPr>
          <p:cNvPr id="3" name="Content Placeholder 2">
            <a:extLst>
              <a:ext uri="{FF2B5EF4-FFF2-40B4-BE49-F238E27FC236}">
                <a16:creationId xmlns:a16="http://schemas.microsoft.com/office/drawing/2014/main" id="{42FBE776-0940-4D89-A507-FDAB472F8C55}"/>
              </a:ext>
            </a:extLst>
          </p:cNvPr>
          <p:cNvSpPr>
            <a:spLocks noGrp="1"/>
          </p:cNvSpPr>
          <p:nvPr>
            <p:ph idx="1"/>
          </p:nvPr>
        </p:nvSpPr>
        <p:spPr/>
        <p:txBody>
          <a:bodyPr>
            <a:normAutofit fontScale="85000" lnSpcReduction="20000"/>
          </a:bodyPr>
          <a:lstStyle/>
          <a:p>
            <a:r>
              <a:rPr lang="en-US" dirty="0"/>
              <a:t>Ensure the summary weight is 100%</a:t>
            </a:r>
          </a:p>
          <a:p>
            <a:pPr lvl="1"/>
            <a:r>
              <a:rPr lang="en-US" dirty="0"/>
              <a:t>Make 1 competency 100% weight and the other competencies 0% weight. This allows minimal admin later.</a:t>
            </a:r>
          </a:p>
          <a:p>
            <a:pPr lvl="1"/>
            <a:r>
              <a:rPr lang="en-US" dirty="0"/>
              <a:t>Make the Competencies Summary Section Weight 0%</a:t>
            </a:r>
          </a:p>
          <a:p>
            <a:r>
              <a:rPr lang="en-US" dirty="0"/>
              <a:t>Ensure the goal(s) entered align with your expectations </a:t>
            </a:r>
            <a:r>
              <a:rPr lang="en-US" u="sng" dirty="0"/>
              <a:t>and</a:t>
            </a:r>
            <a:r>
              <a:rPr lang="en-US" dirty="0"/>
              <a:t> the instructions of the applicable Employee Define Criteria guide</a:t>
            </a:r>
          </a:p>
          <a:p>
            <a:r>
              <a:rPr lang="en-US" dirty="0"/>
              <a:t>Edit as needed or Release to the Employee if you want them to make updates</a:t>
            </a:r>
          </a:p>
          <a:p>
            <a:r>
              <a:rPr lang="en-US" dirty="0"/>
              <a:t>Approve the step</a:t>
            </a:r>
          </a:p>
        </p:txBody>
      </p:sp>
    </p:spTree>
    <p:extLst>
      <p:ext uri="{BB962C8B-B14F-4D97-AF65-F5344CB8AC3E}">
        <p14:creationId xmlns:p14="http://schemas.microsoft.com/office/powerpoint/2010/main" val="549772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8FE39-DBE5-489A-A7E4-7E85109B5C6C}"/>
              </a:ext>
            </a:extLst>
          </p:cNvPr>
          <p:cNvSpPr>
            <a:spLocks noGrp="1"/>
          </p:cNvSpPr>
          <p:nvPr>
            <p:ph type="title"/>
          </p:nvPr>
        </p:nvSpPr>
        <p:spPr/>
        <p:txBody>
          <a:bodyPr>
            <a:normAutofit fontScale="90000"/>
          </a:bodyPr>
          <a:lstStyle/>
          <a:p>
            <a:r>
              <a:rPr lang="en-US" dirty="0"/>
              <a:t>Complete Define Criteria for Competencies</a:t>
            </a:r>
          </a:p>
        </p:txBody>
      </p:sp>
      <p:sp>
        <p:nvSpPr>
          <p:cNvPr id="3" name="Content Placeholder 2">
            <a:extLst>
              <a:ext uri="{FF2B5EF4-FFF2-40B4-BE49-F238E27FC236}">
                <a16:creationId xmlns:a16="http://schemas.microsoft.com/office/drawing/2014/main" id="{42FBE776-0940-4D89-A507-FDAB472F8C55}"/>
              </a:ext>
            </a:extLst>
          </p:cNvPr>
          <p:cNvSpPr>
            <a:spLocks noGrp="1"/>
          </p:cNvSpPr>
          <p:nvPr>
            <p:ph idx="1"/>
          </p:nvPr>
        </p:nvSpPr>
        <p:spPr/>
        <p:txBody>
          <a:bodyPr>
            <a:normAutofit fontScale="92500" lnSpcReduction="10000"/>
          </a:bodyPr>
          <a:lstStyle/>
          <a:p>
            <a:r>
              <a:rPr lang="en-US" dirty="0"/>
              <a:t>Ensure the summary weight is 100%</a:t>
            </a:r>
          </a:p>
          <a:p>
            <a:pPr lvl="1"/>
            <a:r>
              <a:rPr lang="en-US" dirty="0"/>
              <a:t>Ensure the Goals summary weight is 0%</a:t>
            </a:r>
          </a:p>
          <a:p>
            <a:r>
              <a:rPr lang="en-US" dirty="0"/>
              <a:t>Ensure the weighting of each competency meets your expectations </a:t>
            </a:r>
            <a:r>
              <a:rPr lang="en-US" u="sng" dirty="0"/>
              <a:t>and</a:t>
            </a:r>
            <a:r>
              <a:rPr lang="en-US" dirty="0"/>
              <a:t> the instructions of the applicable Employee Define Criteria guide</a:t>
            </a:r>
          </a:p>
          <a:p>
            <a:r>
              <a:rPr lang="en-US" dirty="0"/>
              <a:t>Edit as needed or Release to the Employee if you want them to make updates</a:t>
            </a:r>
          </a:p>
          <a:p>
            <a:r>
              <a:rPr lang="en-US" dirty="0"/>
              <a:t>Approve the step</a:t>
            </a:r>
          </a:p>
        </p:txBody>
      </p:sp>
    </p:spTree>
    <p:extLst>
      <p:ext uri="{BB962C8B-B14F-4D97-AF65-F5344CB8AC3E}">
        <p14:creationId xmlns:p14="http://schemas.microsoft.com/office/powerpoint/2010/main" val="1234038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F9A7-F531-4207-910B-A33A933CF02A}"/>
              </a:ext>
            </a:extLst>
          </p:cNvPr>
          <p:cNvSpPr>
            <a:spLocks noGrp="1"/>
          </p:cNvSpPr>
          <p:nvPr>
            <p:ph type="title"/>
          </p:nvPr>
        </p:nvSpPr>
        <p:spPr/>
        <p:txBody>
          <a:bodyPr>
            <a:normAutofit/>
          </a:bodyPr>
          <a:lstStyle/>
          <a:p>
            <a:r>
              <a:rPr lang="en-US" dirty="0"/>
              <a:t>Complete the Self Evaluation Step</a:t>
            </a:r>
          </a:p>
        </p:txBody>
      </p:sp>
      <p:sp>
        <p:nvSpPr>
          <p:cNvPr id="3" name="Content Placeholder 2">
            <a:extLst>
              <a:ext uri="{FF2B5EF4-FFF2-40B4-BE49-F238E27FC236}">
                <a16:creationId xmlns:a16="http://schemas.microsoft.com/office/drawing/2014/main" id="{1DD25950-3D5B-4E3E-AA60-81CB944D1AAD}"/>
              </a:ext>
            </a:extLst>
          </p:cNvPr>
          <p:cNvSpPr>
            <a:spLocks noGrp="1"/>
          </p:cNvSpPr>
          <p:nvPr>
            <p:ph idx="1"/>
          </p:nvPr>
        </p:nvSpPr>
        <p:spPr/>
        <p:txBody>
          <a:bodyPr>
            <a:normAutofit lnSpcReduction="10000"/>
          </a:bodyPr>
          <a:lstStyle/>
          <a:p>
            <a:r>
              <a:rPr lang="en-US" dirty="0"/>
              <a:t>Review the employee’s self evaluation</a:t>
            </a:r>
          </a:p>
          <a:p>
            <a:r>
              <a:rPr lang="en-US" dirty="0"/>
              <a:t>Ensure the system is set up to ignore the model not being used (see the applicable Employee Guide)</a:t>
            </a:r>
          </a:p>
          <a:p>
            <a:r>
              <a:rPr lang="en-US" dirty="0"/>
              <a:t>Send back to employee if changes are needed</a:t>
            </a:r>
          </a:p>
          <a:p>
            <a:r>
              <a:rPr lang="en-US" dirty="0"/>
              <a:t>Draft your manager evaluation </a:t>
            </a:r>
            <a:r>
              <a:rPr lang="en-US" u="sng" dirty="0"/>
              <a:t>and</a:t>
            </a:r>
            <a:r>
              <a:rPr lang="en-US" dirty="0"/>
              <a:t> save </a:t>
            </a:r>
          </a:p>
          <a:p>
            <a:r>
              <a:rPr lang="en-US" dirty="0"/>
              <a:t>Meet with the employee for the performance review discussion (if not already completed)</a:t>
            </a:r>
          </a:p>
        </p:txBody>
      </p:sp>
    </p:spTree>
    <p:extLst>
      <p:ext uri="{BB962C8B-B14F-4D97-AF65-F5344CB8AC3E}">
        <p14:creationId xmlns:p14="http://schemas.microsoft.com/office/powerpoint/2010/main" val="2597124597"/>
      </p:ext>
    </p:extLst>
  </p:cSld>
  <p:clrMapOvr>
    <a:masterClrMapping/>
  </p:clrMapOvr>
</p:sld>
</file>

<file path=ppt/theme/theme1.xml><?xml version="1.0" encoding="utf-8"?>
<a:theme xmlns:a="http://schemas.openxmlformats.org/drawingml/2006/main" name="UWSP Widescreen General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WSP Widescreen General PPT" id="{AD2CF980-39D5-4F96-B3A5-17FF8AB926D8}" vid="{23419809-7B40-4855-96EA-0A2707CB32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811A6ACFAE1540A5A1C2B15C71453F" ma:contentTypeVersion="2" ma:contentTypeDescription="Create a new document." ma:contentTypeScope="" ma:versionID="3066c54ab60c59bc00836d51ae0a6026">
  <xsd:schema xmlns:xsd="http://www.w3.org/2001/XMLSchema" xmlns:xs="http://www.w3.org/2001/XMLSchema" xmlns:p="http://schemas.microsoft.com/office/2006/metadata/properties" xmlns:ns1="http://schemas.microsoft.com/sharepoint/v3" xmlns:ns2="beaf5f31-8cd1-41e4-a47a-7a8ecc96f470" targetNamespace="http://schemas.microsoft.com/office/2006/metadata/properties" ma:root="true" ma:fieldsID="5322d691205687339a375eabd466c221" ns1:_="" ns2:_="">
    <xsd:import namespace="http://schemas.microsoft.com/sharepoint/v3"/>
    <xsd:import namespace="beaf5f31-8cd1-41e4-a47a-7a8ecc96f47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af5f31-8cd1-41e4-a47a-7a8ecc96f4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F63D668-F8E6-48BB-A4AB-A79C0539FDE6}"/>
</file>

<file path=customXml/itemProps2.xml><?xml version="1.0" encoding="utf-8"?>
<ds:datastoreItem xmlns:ds="http://schemas.openxmlformats.org/officeDocument/2006/customXml" ds:itemID="{D2448BF4-DB1F-4795-AF74-6D1819719999}"/>
</file>

<file path=customXml/itemProps3.xml><?xml version="1.0" encoding="utf-8"?>
<ds:datastoreItem xmlns:ds="http://schemas.openxmlformats.org/officeDocument/2006/customXml" ds:itemID="{6D51EA58-3EB5-44A5-828D-D7FA535CF353}"/>
</file>

<file path=docProps/app.xml><?xml version="1.0" encoding="utf-8"?>
<Properties xmlns="http://schemas.openxmlformats.org/officeDocument/2006/extended-properties" xmlns:vt="http://schemas.openxmlformats.org/officeDocument/2006/docPropsVTypes">
  <Template>UWSP Widescreen General PPT</Template>
  <TotalTime>1058</TotalTime>
  <Words>1829</Words>
  <Application>Microsoft Office PowerPoint</Application>
  <PresentationFormat>Widescreen</PresentationFormat>
  <Paragraphs>140</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UWSP Widescreen General PPT</vt:lpstr>
      <vt:lpstr>Supervisor ePerformance 2021 Tips and Best Practices</vt:lpstr>
      <vt:lpstr>ePerformance Steps Overview Tips</vt:lpstr>
      <vt:lpstr>System Reminder Emails</vt:lpstr>
      <vt:lpstr>General Performance Review Timeline Tips</vt:lpstr>
      <vt:lpstr>Completing a Performance Review in Nov or Dec 2021 Timeline Details</vt:lpstr>
      <vt:lpstr>Define Criteria Foundation</vt:lpstr>
      <vt:lpstr>Complete Define Criteria for Goals</vt:lpstr>
      <vt:lpstr>Complete Define Criteria for Competencies</vt:lpstr>
      <vt:lpstr>Complete the Self Evaluation Step</vt:lpstr>
      <vt:lpstr>Complete the Manager Evaluation</vt:lpstr>
      <vt:lpstr>Additional Resources for ePeformance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and Total Compensation</dc:title>
  <dc:creator>Schaufenbuel, Lisa</dc:creator>
  <cp:lastModifiedBy>Schaufenbuel, Lisa</cp:lastModifiedBy>
  <cp:revision>21</cp:revision>
  <dcterms:created xsi:type="dcterms:W3CDTF">2021-03-24T13:36:30Z</dcterms:created>
  <dcterms:modified xsi:type="dcterms:W3CDTF">2021-11-15T02:12:35Z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0x01010020811A6ACFAE1540A5A1C2B15C71453F</vt:lpwstr>
  </property>
</Properties>
</file>