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6.xml" ContentType="application/vnd.openxmlformats-officedocument.presentationml.slide+xml"/>
  <Override PartName="/ppt/slides/slide7.xml" ContentType="application/vnd.openxmlformats-officedocument.presentationml.slide+xml"/>
  <Override PartName="/ppt/slides/slide1.xml" ContentType="application/vnd.openxmlformats-officedocument.presentationml.slide+xml"/>
  <Override PartName="/ppt/slides/slide8.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5.xml" ContentType="application/vnd.openxmlformats-officedocument.presentationml.slide+xml"/>
  <Override PartName="/ppt/notesSlides/notesSlide3.xml" ContentType="application/vnd.openxmlformats-officedocument.presentationml.notesSlide+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notesSlides/notesSlide2.xml" ContentType="application/vnd.openxmlformats-officedocument.presentationml.notesSlide+xml"/>
  <Override PartName="/ppt/notesSlides/notesSlide1.xml" ContentType="application/vnd.openxmlformats-officedocument.presentationml.notesSlide+xml"/>
  <Override PartName="/ppt/slideLayouts/slideLayout11.xml" ContentType="application/vnd.openxmlformats-officedocument.presentationml.slideLayout+xml"/>
  <Override PartName="/ppt/theme/theme2.xml" ContentType="application/vnd.openxmlformats-officedocument.theme+xml"/>
  <Override PartName="/ppt/theme/theme1.xml" ContentType="application/vnd.openxmlformats-officedocument.theme+xml"/>
  <Override PartName="/ppt/notesMasters/notesMaster1.xml" ContentType="application/vnd.openxmlformats-officedocument.presentationml.notesMaster+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75" r:id="rId2"/>
    <p:sldId id="256" r:id="rId3"/>
    <p:sldId id="258" r:id="rId4"/>
    <p:sldId id="259" r:id="rId5"/>
    <p:sldId id="260" r:id="rId6"/>
    <p:sldId id="263" r:id="rId7"/>
    <p:sldId id="269" r:id="rId8"/>
    <p:sldId id="264" r:id="rId9"/>
    <p:sldId id="266" r:id="rId10"/>
    <p:sldId id="270" r:id="rId11"/>
    <p:sldId id="271" r:id="rId12"/>
    <p:sldId id="272" r:id="rId13"/>
    <p:sldId id="273" r:id="rId14"/>
    <p:sldId id="267" r:id="rId15"/>
    <p:sldId id="268"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2457" autoAdjust="0"/>
  </p:normalViewPr>
  <p:slideViewPr>
    <p:cSldViewPr>
      <p:cViewPr varScale="1">
        <p:scale>
          <a:sx n="119" d="100"/>
          <a:sy n="119" d="100"/>
        </p:scale>
        <p:origin x="-1404" y="-10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ustomXml" Target="../customXml/item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ustomXml" Target="../customXml/item2.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ustomXml" Target="../customXml/item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BCC8005-1888-4ADC-8C94-7E5E06193C5C}" type="datetimeFigureOut">
              <a:rPr lang="en-US" smtClean="0"/>
              <a:t>10/7/2014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93FDF95-55A5-4817-8058-8D4BF7F64D88}" type="slidenum">
              <a:rPr lang="en-US" smtClean="0"/>
              <a:t>‹#›</a:t>
            </a:fld>
            <a:endParaRPr lang="en-US"/>
          </a:p>
        </p:txBody>
      </p:sp>
    </p:spTree>
    <p:extLst>
      <p:ext uri="{BB962C8B-B14F-4D97-AF65-F5344CB8AC3E}">
        <p14:creationId xmlns:p14="http://schemas.microsoft.com/office/powerpoint/2010/main" val="10522507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First,</a:t>
            </a:r>
            <a:r>
              <a:rPr lang="en-US" baseline="0" dirty="0" smtClean="0"/>
              <a:t> the FEMA map shows the land in the floodplain. </a:t>
            </a:r>
            <a:r>
              <a:rPr lang="en-US" dirty="0" smtClean="0"/>
              <a:t>In this case, the </a:t>
            </a:r>
            <a:r>
              <a:rPr lang="en-US" dirty="0" err="1" smtClean="0"/>
              <a:t>bfe</a:t>
            </a:r>
            <a:r>
              <a:rPr lang="en-US" baseline="0" dirty="0" smtClean="0"/>
              <a:t> is 837.99 but the </a:t>
            </a:r>
            <a:r>
              <a:rPr lang="en-US" baseline="0" dirty="0" err="1" smtClean="0"/>
              <a:t>BFE</a:t>
            </a:r>
            <a:r>
              <a:rPr lang="en-US" baseline="0" dirty="0" smtClean="0"/>
              <a:t> was mapped at 840. If you look at the contour lines, 838 is on the lot. We recommended to this landowner to get a survey of the lot with the floodplain delineated before planning this project not only for the location of the floodplain but </a:t>
            </a:r>
            <a:r>
              <a:rPr lang="en-US" baseline="0" dirty="0" err="1" smtClean="0"/>
              <a:t>dryland</a:t>
            </a:r>
            <a:r>
              <a:rPr lang="en-US" baseline="0" dirty="0" smtClean="0"/>
              <a:t> access. This is flood fringe.</a:t>
            </a:r>
            <a:endParaRPr lang="en-US" dirty="0"/>
          </a:p>
        </p:txBody>
      </p:sp>
      <p:sp>
        <p:nvSpPr>
          <p:cNvPr id="4" name="Slide Number Placeholder 3"/>
          <p:cNvSpPr>
            <a:spLocks noGrp="1"/>
          </p:cNvSpPr>
          <p:nvPr>
            <p:ph type="sldNum" sz="quarter" idx="10"/>
          </p:nvPr>
        </p:nvSpPr>
        <p:spPr/>
        <p:txBody>
          <a:bodyPr/>
          <a:lstStyle/>
          <a:p>
            <a:fld id="{B5DFF119-F0E9-4DC1-A3CC-102F52328BFB}" type="slidenum">
              <a:rPr lang="en-US" smtClean="0">
                <a:solidFill>
                  <a:prstClr val="black"/>
                </a:solidFill>
              </a:rPr>
              <a:pPr/>
              <a:t>6</a:t>
            </a:fld>
            <a:endParaRPr lang="en-US">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Blue line is the floodplain, existing home is in the </a:t>
            </a:r>
            <a:r>
              <a:rPr lang="en-US" dirty="0" err="1" smtClean="0"/>
              <a:t>gary</a:t>
            </a:r>
            <a:r>
              <a:rPr lang="en-US" dirty="0" smtClean="0"/>
              <a:t>, new proposed home is the green.  What is</a:t>
            </a:r>
            <a:r>
              <a:rPr lang="en-US" baseline="0" dirty="0" smtClean="0"/>
              <a:t> required?</a:t>
            </a:r>
          </a:p>
          <a:p>
            <a:endParaRPr lang="en-US" baseline="0" dirty="0" smtClean="0"/>
          </a:p>
          <a:p>
            <a:r>
              <a:rPr lang="en-US" baseline="0" dirty="0" smtClean="0"/>
              <a:t>Trick question: Old home was in the floodplain because the exposed basement touched it. New home is proposed outside of floodplain. No floodplain requirements. </a:t>
            </a:r>
            <a:endParaRPr lang="en-US" dirty="0"/>
          </a:p>
        </p:txBody>
      </p:sp>
      <p:sp>
        <p:nvSpPr>
          <p:cNvPr id="4" name="Slide Number Placeholder 3"/>
          <p:cNvSpPr>
            <a:spLocks noGrp="1"/>
          </p:cNvSpPr>
          <p:nvPr>
            <p:ph type="sldNum" sz="quarter" idx="10"/>
          </p:nvPr>
        </p:nvSpPr>
        <p:spPr/>
        <p:txBody>
          <a:bodyPr/>
          <a:lstStyle/>
          <a:p>
            <a:fld id="{B5DFF119-F0E9-4DC1-A3CC-102F52328BFB}" type="slidenum">
              <a:rPr lang="en-US" smtClean="0">
                <a:solidFill>
                  <a:prstClr val="black"/>
                </a:solidFill>
              </a:rPr>
              <a:pPr/>
              <a:t>9</a:t>
            </a:fld>
            <a:endParaRPr lang="en-US">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Just</a:t>
            </a:r>
            <a:r>
              <a:rPr lang="en-US" baseline="0" dirty="0" smtClean="0"/>
              <a:t> have to make sure it is less than 50%.  This was permitted before the flood and then flood came after. </a:t>
            </a:r>
            <a:endParaRPr lang="en-US" dirty="0"/>
          </a:p>
        </p:txBody>
      </p:sp>
      <p:sp>
        <p:nvSpPr>
          <p:cNvPr id="4" name="Slide Number Placeholder 3"/>
          <p:cNvSpPr>
            <a:spLocks noGrp="1"/>
          </p:cNvSpPr>
          <p:nvPr>
            <p:ph type="sldNum" sz="quarter" idx="10"/>
          </p:nvPr>
        </p:nvSpPr>
        <p:spPr/>
        <p:txBody>
          <a:bodyPr/>
          <a:lstStyle/>
          <a:p>
            <a:fld id="{B5DFF119-F0E9-4DC1-A3CC-102F52328BFB}" type="slidenum">
              <a:rPr lang="en-US" smtClean="0">
                <a:solidFill>
                  <a:prstClr val="black"/>
                </a:solidFill>
              </a:rPr>
              <a:pPr/>
              <a:t>14</a:t>
            </a:fld>
            <a:endParaRPr lang="en-US">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7958AEB-8638-42E4-9FA2-0348647D6FA7}" type="datetimeFigureOut">
              <a:rPr lang="en-US" smtClean="0"/>
              <a:t>10/7/2014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119692-5D7B-4D87-B374-0F5A047F5FDE}" type="slidenum">
              <a:rPr lang="en-US" smtClean="0"/>
              <a:t>‹#›</a:t>
            </a:fld>
            <a:endParaRPr lang="en-US"/>
          </a:p>
        </p:txBody>
      </p:sp>
    </p:spTree>
    <p:extLst>
      <p:ext uri="{BB962C8B-B14F-4D97-AF65-F5344CB8AC3E}">
        <p14:creationId xmlns:p14="http://schemas.microsoft.com/office/powerpoint/2010/main" val="38983420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7958AEB-8638-42E4-9FA2-0348647D6FA7}" type="datetimeFigureOut">
              <a:rPr lang="en-US" smtClean="0"/>
              <a:t>10/7/2014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119692-5D7B-4D87-B374-0F5A047F5FDE}" type="slidenum">
              <a:rPr lang="en-US" smtClean="0"/>
              <a:t>‹#›</a:t>
            </a:fld>
            <a:endParaRPr lang="en-US"/>
          </a:p>
        </p:txBody>
      </p:sp>
    </p:spTree>
    <p:extLst>
      <p:ext uri="{BB962C8B-B14F-4D97-AF65-F5344CB8AC3E}">
        <p14:creationId xmlns:p14="http://schemas.microsoft.com/office/powerpoint/2010/main" val="2910005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7958AEB-8638-42E4-9FA2-0348647D6FA7}" type="datetimeFigureOut">
              <a:rPr lang="en-US" smtClean="0"/>
              <a:t>10/7/2014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119692-5D7B-4D87-B374-0F5A047F5FDE}" type="slidenum">
              <a:rPr lang="en-US" smtClean="0"/>
              <a:t>‹#›</a:t>
            </a:fld>
            <a:endParaRPr lang="en-US"/>
          </a:p>
        </p:txBody>
      </p:sp>
    </p:spTree>
    <p:extLst>
      <p:ext uri="{BB962C8B-B14F-4D97-AF65-F5344CB8AC3E}">
        <p14:creationId xmlns:p14="http://schemas.microsoft.com/office/powerpoint/2010/main" val="21282465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7958AEB-8638-42E4-9FA2-0348647D6FA7}" type="datetimeFigureOut">
              <a:rPr lang="en-US" smtClean="0"/>
              <a:t>10/7/2014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119692-5D7B-4D87-B374-0F5A047F5FDE}" type="slidenum">
              <a:rPr lang="en-US" smtClean="0"/>
              <a:t>‹#›</a:t>
            </a:fld>
            <a:endParaRPr lang="en-US"/>
          </a:p>
        </p:txBody>
      </p:sp>
    </p:spTree>
    <p:extLst>
      <p:ext uri="{BB962C8B-B14F-4D97-AF65-F5344CB8AC3E}">
        <p14:creationId xmlns:p14="http://schemas.microsoft.com/office/powerpoint/2010/main" val="7795328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7958AEB-8638-42E4-9FA2-0348647D6FA7}" type="datetimeFigureOut">
              <a:rPr lang="en-US" smtClean="0"/>
              <a:t>10/7/2014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119692-5D7B-4D87-B374-0F5A047F5FDE}" type="slidenum">
              <a:rPr lang="en-US" smtClean="0"/>
              <a:t>‹#›</a:t>
            </a:fld>
            <a:endParaRPr lang="en-US"/>
          </a:p>
        </p:txBody>
      </p:sp>
    </p:spTree>
    <p:extLst>
      <p:ext uri="{BB962C8B-B14F-4D97-AF65-F5344CB8AC3E}">
        <p14:creationId xmlns:p14="http://schemas.microsoft.com/office/powerpoint/2010/main" val="24306138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7958AEB-8638-42E4-9FA2-0348647D6FA7}" type="datetimeFigureOut">
              <a:rPr lang="en-US" smtClean="0"/>
              <a:t>10/7/2014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119692-5D7B-4D87-B374-0F5A047F5FDE}" type="slidenum">
              <a:rPr lang="en-US" smtClean="0"/>
              <a:t>‹#›</a:t>
            </a:fld>
            <a:endParaRPr lang="en-US"/>
          </a:p>
        </p:txBody>
      </p:sp>
    </p:spTree>
    <p:extLst>
      <p:ext uri="{BB962C8B-B14F-4D97-AF65-F5344CB8AC3E}">
        <p14:creationId xmlns:p14="http://schemas.microsoft.com/office/powerpoint/2010/main" val="34137037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7958AEB-8638-42E4-9FA2-0348647D6FA7}" type="datetimeFigureOut">
              <a:rPr lang="en-US" smtClean="0"/>
              <a:t>10/7/2014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C119692-5D7B-4D87-B374-0F5A047F5FDE}" type="slidenum">
              <a:rPr lang="en-US" smtClean="0"/>
              <a:t>‹#›</a:t>
            </a:fld>
            <a:endParaRPr lang="en-US"/>
          </a:p>
        </p:txBody>
      </p:sp>
    </p:spTree>
    <p:extLst>
      <p:ext uri="{BB962C8B-B14F-4D97-AF65-F5344CB8AC3E}">
        <p14:creationId xmlns:p14="http://schemas.microsoft.com/office/powerpoint/2010/main" val="35603067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7958AEB-8638-42E4-9FA2-0348647D6FA7}" type="datetimeFigureOut">
              <a:rPr lang="en-US" smtClean="0"/>
              <a:t>10/7/2014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C119692-5D7B-4D87-B374-0F5A047F5FDE}" type="slidenum">
              <a:rPr lang="en-US" smtClean="0"/>
              <a:t>‹#›</a:t>
            </a:fld>
            <a:endParaRPr lang="en-US"/>
          </a:p>
        </p:txBody>
      </p:sp>
    </p:spTree>
    <p:extLst>
      <p:ext uri="{BB962C8B-B14F-4D97-AF65-F5344CB8AC3E}">
        <p14:creationId xmlns:p14="http://schemas.microsoft.com/office/powerpoint/2010/main" val="27150459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7958AEB-8638-42E4-9FA2-0348647D6FA7}" type="datetimeFigureOut">
              <a:rPr lang="en-US" smtClean="0"/>
              <a:t>10/7/2014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C119692-5D7B-4D87-B374-0F5A047F5FDE}" type="slidenum">
              <a:rPr lang="en-US" smtClean="0"/>
              <a:t>‹#›</a:t>
            </a:fld>
            <a:endParaRPr lang="en-US"/>
          </a:p>
        </p:txBody>
      </p:sp>
    </p:spTree>
    <p:extLst>
      <p:ext uri="{BB962C8B-B14F-4D97-AF65-F5344CB8AC3E}">
        <p14:creationId xmlns:p14="http://schemas.microsoft.com/office/powerpoint/2010/main" val="147955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7958AEB-8638-42E4-9FA2-0348647D6FA7}" type="datetimeFigureOut">
              <a:rPr lang="en-US" smtClean="0"/>
              <a:t>10/7/2014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119692-5D7B-4D87-B374-0F5A047F5FDE}" type="slidenum">
              <a:rPr lang="en-US" smtClean="0"/>
              <a:t>‹#›</a:t>
            </a:fld>
            <a:endParaRPr lang="en-US"/>
          </a:p>
        </p:txBody>
      </p:sp>
    </p:spTree>
    <p:extLst>
      <p:ext uri="{BB962C8B-B14F-4D97-AF65-F5344CB8AC3E}">
        <p14:creationId xmlns:p14="http://schemas.microsoft.com/office/powerpoint/2010/main" val="40117630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7958AEB-8638-42E4-9FA2-0348647D6FA7}" type="datetimeFigureOut">
              <a:rPr lang="en-US" smtClean="0"/>
              <a:t>10/7/2014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119692-5D7B-4D87-B374-0F5A047F5FDE}" type="slidenum">
              <a:rPr lang="en-US" smtClean="0"/>
              <a:t>‹#›</a:t>
            </a:fld>
            <a:endParaRPr lang="en-US"/>
          </a:p>
        </p:txBody>
      </p:sp>
    </p:spTree>
    <p:extLst>
      <p:ext uri="{BB962C8B-B14F-4D97-AF65-F5344CB8AC3E}">
        <p14:creationId xmlns:p14="http://schemas.microsoft.com/office/powerpoint/2010/main" val="41718126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7958AEB-8638-42E4-9FA2-0348647D6FA7}" type="datetimeFigureOut">
              <a:rPr lang="en-US" smtClean="0"/>
              <a:t>10/7/2014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119692-5D7B-4D87-B374-0F5A047F5FDE}" type="slidenum">
              <a:rPr lang="en-US" smtClean="0"/>
              <a:t>‹#›</a:t>
            </a:fld>
            <a:endParaRPr lang="en-US"/>
          </a:p>
        </p:txBody>
      </p:sp>
    </p:spTree>
    <p:extLst>
      <p:ext uri="{BB962C8B-B14F-4D97-AF65-F5344CB8AC3E}">
        <p14:creationId xmlns:p14="http://schemas.microsoft.com/office/powerpoint/2010/main" val="40364697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Flood Plain Permitting </a:t>
            </a:r>
            <a:endParaRPr lang="en-US" dirty="0"/>
          </a:p>
        </p:txBody>
      </p:sp>
      <p:sp>
        <p:nvSpPr>
          <p:cNvPr id="4" name="Content Placeholder 3"/>
          <p:cNvSpPr>
            <a:spLocks noGrp="1"/>
          </p:cNvSpPr>
          <p:nvPr>
            <p:ph idx="1"/>
          </p:nvPr>
        </p:nvSpPr>
        <p:spPr>
          <a:xfrm>
            <a:off x="457200" y="1371600"/>
            <a:ext cx="8229600" cy="5257800"/>
          </a:xfrm>
        </p:spPr>
        <p:txBody>
          <a:bodyPr>
            <a:normAutofit fontScale="85000" lnSpcReduction="20000"/>
          </a:bodyPr>
          <a:lstStyle/>
          <a:p>
            <a:r>
              <a:rPr lang="en-US" dirty="0" smtClean="0"/>
              <a:t>This Power Point is a collection of real life examples of requests submitted to the Jefferson County Planning and Zoning Department. Jefferson County uses </a:t>
            </a:r>
            <a:r>
              <a:rPr lang="en-US" dirty="0" err="1" smtClean="0"/>
              <a:t>DNR</a:t>
            </a:r>
            <a:r>
              <a:rPr lang="en-US" dirty="0" smtClean="0"/>
              <a:t> approved model ordinance. Please use current </a:t>
            </a:r>
            <a:r>
              <a:rPr lang="en-US" dirty="0" err="1" smtClean="0"/>
              <a:t>DNR</a:t>
            </a:r>
            <a:r>
              <a:rPr lang="en-US" dirty="0" smtClean="0"/>
              <a:t> floodplain model ordinance for reference. </a:t>
            </a:r>
          </a:p>
          <a:p>
            <a:r>
              <a:rPr lang="en-US" dirty="0" smtClean="0"/>
              <a:t>Please answer each scenario as you were issuing a permit. </a:t>
            </a:r>
          </a:p>
          <a:p>
            <a:r>
              <a:rPr lang="en-US" dirty="0" smtClean="0"/>
              <a:t>If you need more information, please write down what information is needed to complete the permit. If you have enough information, write out your process for issuance or denial of the permit with your supporting explanation and/or information. In addition, you can cite DNR floodplain model Ordinance to support your answers. </a:t>
            </a:r>
          </a:p>
        </p:txBody>
      </p:sp>
    </p:spTree>
    <p:extLst>
      <p:ext uri="{BB962C8B-B14F-4D97-AF65-F5344CB8AC3E}">
        <p14:creationId xmlns:p14="http://schemas.microsoft.com/office/powerpoint/2010/main" val="275745489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772400" cy="868362"/>
          </a:xfrm>
        </p:spPr>
        <p:txBody>
          <a:bodyPr/>
          <a:lstStyle/>
          <a:p>
            <a:r>
              <a:rPr lang="en-US" dirty="0" smtClean="0"/>
              <a:t>Permitting Scenario 6</a:t>
            </a:r>
            <a:endParaRPr lang="en-US" dirty="0"/>
          </a:p>
        </p:txBody>
      </p:sp>
      <p:sp>
        <p:nvSpPr>
          <p:cNvPr id="3" name="Content Placeholder 2"/>
          <p:cNvSpPr>
            <a:spLocks noGrp="1"/>
          </p:cNvSpPr>
          <p:nvPr>
            <p:ph idx="1"/>
          </p:nvPr>
        </p:nvSpPr>
        <p:spPr>
          <a:xfrm>
            <a:off x="304800" y="1066800"/>
            <a:ext cx="8229600" cy="1905000"/>
          </a:xfrm>
        </p:spPr>
        <p:txBody>
          <a:bodyPr>
            <a:normAutofit lnSpcReduction="10000"/>
          </a:bodyPr>
          <a:lstStyle/>
          <a:p>
            <a:r>
              <a:rPr lang="en-US" dirty="0" smtClean="0"/>
              <a:t>Landowner received a permit to raise this structure and add an garage addition. Structure is  the floodway of the Rock River with no dry land access. </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79232" y="2895600"/>
            <a:ext cx="4692051" cy="3544114"/>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6835" y="3011905"/>
            <a:ext cx="4112397" cy="2727264"/>
          </a:xfrm>
          <a:prstGeom prst="rect">
            <a:avLst/>
          </a:prstGeom>
        </p:spPr>
      </p:pic>
    </p:spTree>
    <p:extLst>
      <p:ext uri="{BB962C8B-B14F-4D97-AF65-F5344CB8AC3E}">
        <p14:creationId xmlns:p14="http://schemas.microsoft.com/office/powerpoint/2010/main" val="375015759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Permitting Scenario 6</a:t>
            </a:r>
            <a:endParaRPr lang="en-US" dirty="0"/>
          </a:p>
        </p:txBody>
      </p:sp>
      <p:sp>
        <p:nvSpPr>
          <p:cNvPr id="3" name="Content Placeholder 2"/>
          <p:cNvSpPr>
            <a:spLocks noGrp="1"/>
          </p:cNvSpPr>
          <p:nvPr>
            <p:ph idx="1"/>
          </p:nvPr>
        </p:nvSpPr>
        <p:spPr>
          <a:xfrm>
            <a:off x="457200" y="1600201"/>
            <a:ext cx="8229600" cy="1219200"/>
          </a:xfrm>
        </p:spPr>
        <p:txBody>
          <a:bodyPr/>
          <a:lstStyle/>
          <a:p>
            <a:r>
              <a:rPr lang="en-US" dirty="0" smtClean="0"/>
              <a:t>Our department received a complaint that the owner was rebuilding the structure. </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80347" y="2667000"/>
            <a:ext cx="5410200" cy="4076881"/>
          </a:xfrm>
          <a:prstGeom prst="rect">
            <a:avLst/>
          </a:prstGeom>
        </p:spPr>
      </p:pic>
    </p:spTree>
    <p:extLst>
      <p:ext uri="{BB962C8B-B14F-4D97-AF65-F5344CB8AC3E}">
        <p14:creationId xmlns:p14="http://schemas.microsoft.com/office/powerpoint/2010/main" val="108510797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76200"/>
            <a:ext cx="6324600" cy="533400"/>
          </a:xfrm>
        </p:spPr>
        <p:txBody>
          <a:bodyPr>
            <a:normAutofit fontScale="90000"/>
          </a:bodyPr>
          <a:lstStyle/>
          <a:p>
            <a:r>
              <a:rPr lang="en-US" dirty="0" smtClean="0"/>
              <a:t>Permitting Scenario 6</a:t>
            </a:r>
            <a:endParaRPr lang="en-US" dirty="0"/>
          </a:p>
        </p:txBody>
      </p:sp>
      <p:sp>
        <p:nvSpPr>
          <p:cNvPr id="3" name="Content Placeholder 2"/>
          <p:cNvSpPr>
            <a:spLocks noGrp="1"/>
          </p:cNvSpPr>
          <p:nvPr>
            <p:ph idx="1"/>
          </p:nvPr>
        </p:nvSpPr>
        <p:spPr>
          <a:xfrm>
            <a:off x="228600" y="609600"/>
            <a:ext cx="5029200" cy="1600200"/>
          </a:xfrm>
        </p:spPr>
        <p:txBody>
          <a:bodyPr>
            <a:normAutofit fontScale="92500"/>
          </a:bodyPr>
          <a:lstStyle/>
          <a:p>
            <a:r>
              <a:rPr lang="en-US" sz="2800" dirty="0" smtClean="0"/>
              <a:t>Our department contacted the owner for an interior inspection.</a:t>
            </a:r>
          </a:p>
          <a:p>
            <a:r>
              <a:rPr lang="en-US" sz="2800" dirty="0" smtClean="0"/>
              <a:t>Photo’s of interior inspection. </a:t>
            </a:r>
            <a:endParaRPr lang="en-US" sz="28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200" y="2057400"/>
            <a:ext cx="3626106" cy="4800600"/>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6000" y="28074"/>
            <a:ext cx="2438401" cy="3243533"/>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62400" y="3314700"/>
            <a:ext cx="4724400" cy="3543300"/>
          </a:xfrm>
          <a:prstGeom prst="rect">
            <a:avLst/>
          </a:prstGeom>
        </p:spPr>
      </p:pic>
      <p:sp>
        <p:nvSpPr>
          <p:cNvPr id="7" name="TextBox 6"/>
          <p:cNvSpPr txBox="1"/>
          <p:nvPr/>
        </p:nvSpPr>
        <p:spPr>
          <a:xfrm>
            <a:off x="3702306" y="2362200"/>
            <a:ext cx="2469894" cy="646331"/>
          </a:xfrm>
          <a:prstGeom prst="rect">
            <a:avLst/>
          </a:prstGeom>
          <a:noFill/>
        </p:spPr>
        <p:txBody>
          <a:bodyPr wrap="square" rtlCol="0">
            <a:spAutoFit/>
          </a:bodyPr>
          <a:lstStyle/>
          <a:p>
            <a:r>
              <a:rPr lang="en-US" dirty="0" smtClean="0"/>
              <a:t>Photo’s of main section of the structure</a:t>
            </a:r>
            <a:endParaRPr lang="en-US" dirty="0"/>
          </a:p>
        </p:txBody>
      </p:sp>
    </p:spTree>
    <p:extLst>
      <p:ext uri="{BB962C8B-B14F-4D97-AF65-F5344CB8AC3E}">
        <p14:creationId xmlns:p14="http://schemas.microsoft.com/office/powerpoint/2010/main" val="190815280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5334000" cy="563562"/>
          </a:xfrm>
        </p:spPr>
        <p:txBody>
          <a:bodyPr>
            <a:normAutofit fontScale="90000"/>
          </a:bodyPr>
          <a:lstStyle/>
          <a:p>
            <a:r>
              <a:rPr lang="en-US" dirty="0" smtClean="0"/>
              <a:t>Permitting Scenario 6</a:t>
            </a:r>
            <a:endParaRPr lang="en-US" dirty="0"/>
          </a:p>
        </p:txBody>
      </p:sp>
      <p:sp>
        <p:nvSpPr>
          <p:cNvPr id="3" name="Content Placeholder 2"/>
          <p:cNvSpPr>
            <a:spLocks noGrp="1"/>
          </p:cNvSpPr>
          <p:nvPr>
            <p:ph idx="1"/>
          </p:nvPr>
        </p:nvSpPr>
        <p:spPr>
          <a:xfrm>
            <a:off x="457200" y="990600"/>
            <a:ext cx="8229600" cy="5135563"/>
          </a:xfrm>
        </p:spPr>
        <p:txBody>
          <a:bodyPr>
            <a:normAutofit lnSpcReduction="10000"/>
          </a:bodyPr>
          <a:lstStyle/>
          <a:p>
            <a:r>
              <a:rPr lang="en-US" dirty="0" smtClean="0"/>
              <a:t>Is this a violation of the original permit issued for raising the structure and garage addition? </a:t>
            </a:r>
          </a:p>
          <a:p>
            <a:r>
              <a:rPr lang="en-US" dirty="0" smtClean="0"/>
              <a:t>If it is a violation, can you issue a permit for the additional work? </a:t>
            </a:r>
          </a:p>
          <a:p>
            <a:r>
              <a:rPr lang="en-US" dirty="0" smtClean="0"/>
              <a:t>If you can </a:t>
            </a:r>
            <a:r>
              <a:rPr lang="en-US" smtClean="0"/>
              <a:t>issue a permit</a:t>
            </a:r>
            <a:r>
              <a:rPr lang="en-US" dirty="0" smtClean="0"/>
              <a:t>, what additional information do you need?</a:t>
            </a:r>
          </a:p>
          <a:p>
            <a:r>
              <a:rPr lang="en-US" dirty="0" smtClean="0"/>
              <a:t>If you can’t issue a permit, what would be required to rectify the violation?</a:t>
            </a:r>
          </a:p>
          <a:p>
            <a:endParaRPr lang="en-US" dirty="0"/>
          </a:p>
          <a:p>
            <a:r>
              <a:rPr lang="en-US" dirty="0" smtClean="0"/>
              <a:t>Please explain all answers. </a:t>
            </a:r>
            <a:endParaRPr lang="en-US" dirty="0"/>
          </a:p>
        </p:txBody>
      </p:sp>
    </p:spTree>
    <p:extLst>
      <p:ext uri="{BB962C8B-B14F-4D97-AF65-F5344CB8AC3E}">
        <p14:creationId xmlns:p14="http://schemas.microsoft.com/office/powerpoint/2010/main" val="186269140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152400"/>
            <a:ext cx="8229600" cy="1143000"/>
          </a:xfrm>
        </p:spPr>
        <p:txBody>
          <a:bodyPr/>
          <a:lstStyle/>
          <a:p>
            <a:r>
              <a:rPr lang="en-US" dirty="0" smtClean="0"/>
              <a:t>Permitting Scenario Number 7</a:t>
            </a:r>
            <a:endParaRPr lang="en-US" dirty="0"/>
          </a:p>
        </p:txBody>
      </p:sp>
      <p:sp>
        <p:nvSpPr>
          <p:cNvPr id="6" name="TextBox 5"/>
          <p:cNvSpPr txBox="1"/>
          <p:nvPr/>
        </p:nvSpPr>
        <p:spPr>
          <a:xfrm>
            <a:off x="1125415" y="838200"/>
            <a:ext cx="6781800" cy="646331"/>
          </a:xfrm>
          <a:prstGeom prst="rect">
            <a:avLst/>
          </a:prstGeom>
          <a:noFill/>
        </p:spPr>
        <p:txBody>
          <a:bodyPr wrap="square" rtlCol="0">
            <a:spAutoFit/>
          </a:bodyPr>
          <a:lstStyle/>
          <a:p>
            <a:r>
              <a:rPr lang="en-US" dirty="0" smtClean="0">
                <a:solidFill>
                  <a:prstClr val="black"/>
                </a:solidFill>
              </a:rPr>
              <a:t>Owner would like to build a 2</a:t>
            </a:r>
            <a:r>
              <a:rPr lang="en-US" baseline="30000" dirty="0" smtClean="0">
                <a:solidFill>
                  <a:prstClr val="black"/>
                </a:solidFill>
              </a:rPr>
              <a:t>nd</a:t>
            </a:r>
            <a:r>
              <a:rPr lang="en-US" dirty="0" smtClean="0">
                <a:solidFill>
                  <a:prstClr val="black"/>
                </a:solidFill>
              </a:rPr>
              <a:t> story addition on this structure that is located in the Floodway but there is dry land access is available.  </a:t>
            </a:r>
            <a:endParaRPr lang="en-US" dirty="0">
              <a:solidFill>
                <a:prstClr val="black"/>
              </a:solidFill>
            </a:endParaRPr>
          </a:p>
        </p:txBody>
      </p:sp>
      <p:pic>
        <p:nvPicPr>
          <p:cNvPr id="7" name="Picture 2" descr="W:\Floodplain Info\2008 Flood Pictures\July 2 2008\100MSDCF\DSC00005.JPG"/>
          <p:cNvPicPr>
            <a:picLocks noChangeAspect="1" noChangeArrowheads="1"/>
          </p:cNvPicPr>
          <p:nvPr/>
        </p:nvPicPr>
        <p:blipFill>
          <a:blip r:embed="rId3" cstate="print"/>
          <a:srcRect/>
          <a:stretch>
            <a:fillRect/>
          </a:stretch>
        </p:blipFill>
        <p:spPr bwMode="auto">
          <a:xfrm>
            <a:off x="1447800" y="1600200"/>
            <a:ext cx="6477000" cy="4857750"/>
          </a:xfrm>
          <a:prstGeom prst="rect">
            <a:avLst/>
          </a:prstGeom>
          <a:noFill/>
        </p:spPr>
      </p:pic>
    </p:spTree>
    <p:extLst>
      <p:ext uri="{BB962C8B-B14F-4D97-AF65-F5344CB8AC3E}">
        <p14:creationId xmlns:p14="http://schemas.microsoft.com/office/powerpoint/2010/main" val="137590374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wetboat house photo.JPG"/>
          <p:cNvPicPr>
            <a:picLocks noChangeAspect="1"/>
          </p:cNvPicPr>
          <p:nvPr/>
        </p:nvPicPr>
        <p:blipFill>
          <a:blip r:embed="rId2" cstate="print"/>
          <a:stretch>
            <a:fillRect/>
          </a:stretch>
        </p:blipFill>
        <p:spPr>
          <a:xfrm>
            <a:off x="1219200" y="1066800"/>
            <a:ext cx="6959600" cy="5219700"/>
          </a:xfrm>
          <a:prstGeom prst="rect">
            <a:avLst/>
          </a:prstGeom>
        </p:spPr>
      </p:pic>
      <p:sp>
        <p:nvSpPr>
          <p:cNvPr id="5" name="Rectangle 4"/>
          <p:cNvSpPr/>
          <p:nvPr/>
        </p:nvSpPr>
        <p:spPr>
          <a:xfrm>
            <a:off x="1905000" y="65782"/>
            <a:ext cx="5715000" cy="1077218"/>
          </a:xfrm>
          <a:prstGeom prst="rect">
            <a:avLst/>
          </a:prstGeom>
        </p:spPr>
        <p:txBody>
          <a:bodyPr wrap="square">
            <a:spAutoFit/>
          </a:bodyPr>
          <a:lstStyle/>
          <a:p>
            <a:r>
              <a:rPr lang="en-US" sz="3200" dirty="0" smtClean="0">
                <a:solidFill>
                  <a:prstClr val="black"/>
                </a:solidFill>
              </a:rPr>
              <a:t>Permitting Scenario 8</a:t>
            </a:r>
          </a:p>
          <a:p>
            <a:r>
              <a:rPr lang="en-US" sz="3200" dirty="0" smtClean="0">
                <a:solidFill>
                  <a:prstClr val="black"/>
                </a:solidFill>
              </a:rPr>
              <a:t>Are Floodplain Permits required?</a:t>
            </a:r>
            <a:endParaRPr lang="en-US" sz="3200" dirty="0">
              <a:solidFill>
                <a:prstClr val="black"/>
              </a:solidFill>
            </a:endParaRPr>
          </a:p>
        </p:txBody>
      </p:sp>
    </p:spTree>
    <p:extLst>
      <p:ext uri="{BB962C8B-B14F-4D97-AF65-F5344CB8AC3E}">
        <p14:creationId xmlns:p14="http://schemas.microsoft.com/office/powerpoint/2010/main" val="35776437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4470" y="0"/>
            <a:ext cx="8875059" cy="6858000"/>
          </a:xfrm>
          <a:prstGeom prst="rect">
            <a:avLst/>
          </a:prstGeom>
        </p:spPr>
      </p:pic>
      <p:sp>
        <p:nvSpPr>
          <p:cNvPr id="6" name="TextBox 5"/>
          <p:cNvSpPr txBox="1"/>
          <p:nvPr/>
        </p:nvSpPr>
        <p:spPr>
          <a:xfrm>
            <a:off x="3200400" y="348734"/>
            <a:ext cx="2057401" cy="584775"/>
          </a:xfrm>
          <a:prstGeom prst="rect">
            <a:avLst/>
          </a:prstGeom>
          <a:noFill/>
        </p:spPr>
        <p:txBody>
          <a:bodyPr wrap="square" rtlCol="0">
            <a:spAutoFit/>
          </a:bodyPr>
          <a:lstStyle/>
          <a:p>
            <a:r>
              <a:rPr lang="en-US" sz="3200" b="1" dirty="0" smtClean="0">
                <a:solidFill>
                  <a:srgbClr val="FF0000"/>
                </a:solidFill>
              </a:rPr>
              <a:t>PERMIT 1</a:t>
            </a:r>
            <a:r>
              <a:rPr lang="en-US" sz="3200" dirty="0" smtClean="0"/>
              <a:t> </a:t>
            </a:r>
            <a:r>
              <a:rPr lang="en-US" dirty="0" smtClean="0"/>
              <a:t>!</a:t>
            </a:r>
            <a:endParaRPr lang="en-US" dirty="0"/>
          </a:p>
        </p:txBody>
      </p:sp>
    </p:spTree>
    <p:extLst>
      <p:ext uri="{BB962C8B-B14F-4D97-AF65-F5344CB8AC3E}">
        <p14:creationId xmlns:p14="http://schemas.microsoft.com/office/powerpoint/2010/main" val="190543663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dirty="0" smtClean="0"/>
              <a:t>Permitting Scenario 1</a:t>
            </a:r>
            <a:endParaRPr lang="en-US" dirty="0"/>
          </a:p>
        </p:txBody>
      </p:sp>
      <p:sp>
        <p:nvSpPr>
          <p:cNvPr id="3" name="Content Placeholder 2"/>
          <p:cNvSpPr>
            <a:spLocks noGrp="1"/>
          </p:cNvSpPr>
          <p:nvPr>
            <p:ph idx="1"/>
          </p:nvPr>
        </p:nvSpPr>
        <p:spPr>
          <a:xfrm>
            <a:off x="457200" y="990600"/>
            <a:ext cx="8229600" cy="5410200"/>
          </a:xfrm>
        </p:spPr>
        <p:txBody>
          <a:bodyPr>
            <a:normAutofit fontScale="85000" lnSpcReduction="20000"/>
          </a:bodyPr>
          <a:lstStyle/>
          <a:p>
            <a:r>
              <a:rPr lang="en-US" dirty="0" smtClean="0"/>
              <a:t>In 2008, this property in the Town of </a:t>
            </a:r>
            <a:r>
              <a:rPr lang="en-US" dirty="0" err="1" smtClean="0"/>
              <a:t>Koshkonong</a:t>
            </a:r>
            <a:r>
              <a:rPr lang="en-US" dirty="0" smtClean="0"/>
              <a:t> on Lamp Rd sustained flood damage. </a:t>
            </a:r>
            <a:r>
              <a:rPr lang="en-US" dirty="0" err="1" smtClean="0"/>
              <a:t>RFE</a:t>
            </a:r>
            <a:r>
              <a:rPr lang="en-US" dirty="0" smtClean="0"/>
              <a:t> for Lake </a:t>
            </a:r>
            <a:r>
              <a:rPr lang="en-US" dirty="0" err="1" smtClean="0"/>
              <a:t>Koshkonong</a:t>
            </a:r>
            <a:r>
              <a:rPr lang="en-US" dirty="0" smtClean="0"/>
              <a:t> is 784.2. The property owners are coming in for a flood damage repair permit. 13 inches of water was over the first floor. The property does not have dry land access.</a:t>
            </a:r>
          </a:p>
          <a:p>
            <a:pPr lvl="1"/>
            <a:r>
              <a:rPr lang="en-US" dirty="0" smtClean="0"/>
              <a:t>Explain the process for issuing a flood damage repair permit. What types of items are included in a flood damage repair permit?</a:t>
            </a:r>
          </a:p>
          <a:p>
            <a:pPr lvl="1"/>
            <a:r>
              <a:rPr lang="en-US" dirty="0" smtClean="0"/>
              <a:t>What information would you need from the owner to issue this permit?</a:t>
            </a:r>
          </a:p>
          <a:p>
            <a:pPr lvl="1"/>
            <a:r>
              <a:rPr lang="en-US" dirty="0" smtClean="0"/>
              <a:t>Can you issue a permit for this property? Explain your answer.   </a:t>
            </a:r>
          </a:p>
          <a:p>
            <a:pPr lvl="1"/>
            <a:r>
              <a:rPr lang="en-US" dirty="0" smtClean="0"/>
              <a:t>If you can’t issue a permit, what would the owners have to do to make this structure compliant? </a:t>
            </a:r>
            <a:endParaRPr lang="en-US" dirty="0"/>
          </a:p>
        </p:txBody>
      </p:sp>
    </p:spTree>
    <p:extLst>
      <p:ext uri="{BB962C8B-B14F-4D97-AF65-F5344CB8AC3E}">
        <p14:creationId xmlns:p14="http://schemas.microsoft.com/office/powerpoint/2010/main" val="154779597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lstStyle/>
          <a:p>
            <a:r>
              <a:rPr lang="en-US" dirty="0"/>
              <a:t>Permitting Scenario </a:t>
            </a:r>
            <a:r>
              <a:rPr lang="en-US" dirty="0" smtClean="0"/>
              <a:t>2</a:t>
            </a:r>
            <a:endParaRPr lang="en-US" dirty="0"/>
          </a:p>
        </p:txBody>
      </p:sp>
      <p:sp>
        <p:nvSpPr>
          <p:cNvPr id="3" name="Content Placeholder 2"/>
          <p:cNvSpPr>
            <a:spLocks noGrp="1"/>
          </p:cNvSpPr>
          <p:nvPr>
            <p:ph idx="1"/>
          </p:nvPr>
        </p:nvSpPr>
        <p:spPr>
          <a:xfrm>
            <a:off x="527858" y="609600"/>
            <a:ext cx="8229600" cy="1143000"/>
          </a:xfrm>
        </p:spPr>
        <p:txBody>
          <a:bodyPr>
            <a:normAutofit fontScale="92500"/>
          </a:bodyPr>
          <a:lstStyle/>
          <a:p>
            <a:r>
              <a:rPr lang="en-US" dirty="0" smtClean="0"/>
              <a:t>Same property in 2014, the owners would now like to add an addition onto the structure. </a:t>
            </a:r>
            <a:endParaRPr lang="en-US" dirty="0"/>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t="8504" b="22188"/>
          <a:stretch/>
        </p:blipFill>
        <p:spPr>
          <a:xfrm>
            <a:off x="1922318" y="1600200"/>
            <a:ext cx="5440680" cy="4800600"/>
          </a:xfrm>
          <a:prstGeom prst="rect">
            <a:avLst/>
          </a:prstGeom>
        </p:spPr>
      </p:pic>
    </p:spTree>
    <p:extLst>
      <p:ext uri="{BB962C8B-B14F-4D97-AF65-F5344CB8AC3E}">
        <p14:creationId xmlns:p14="http://schemas.microsoft.com/office/powerpoint/2010/main" val="170938486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52400"/>
            <a:ext cx="5029200" cy="1146175"/>
          </a:xfrm>
        </p:spPr>
        <p:txBody>
          <a:bodyPr>
            <a:normAutofit fontScale="90000"/>
          </a:bodyPr>
          <a:lstStyle/>
          <a:p>
            <a:r>
              <a:rPr lang="en-US" dirty="0"/>
              <a:t>Permitting Scenario </a:t>
            </a:r>
            <a:r>
              <a:rPr lang="en-US" dirty="0" smtClean="0"/>
              <a:t>2</a:t>
            </a:r>
            <a:endParaRPr lang="en-US" dirty="0"/>
          </a:p>
        </p:txBody>
      </p:sp>
      <p:sp>
        <p:nvSpPr>
          <p:cNvPr id="3" name="Subtitle 2"/>
          <p:cNvSpPr>
            <a:spLocks noGrp="1"/>
          </p:cNvSpPr>
          <p:nvPr>
            <p:ph type="subTitle" idx="1"/>
          </p:nvPr>
        </p:nvSpPr>
        <p:spPr>
          <a:xfrm>
            <a:off x="1371600" y="1219200"/>
            <a:ext cx="6400800" cy="2133600"/>
          </a:xfrm>
        </p:spPr>
        <p:txBody>
          <a:bodyPr>
            <a:normAutofit lnSpcReduction="10000"/>
          </a:bodyPr>
          <a:lstStyle/>
          <a:p>
            <a:pPr marL="457200" indent="-457200" algn="l">
              <a:buFont typeface="Arial" panose="020B0604020202020204" pitchFamily="34" charset="0"/>
              <a:buChar char="•"/>
            </a:pPr>
            <a:r>
              <a:rPr lang="en-US" dirty="0" smtClean="0">
                <a:solidFill>
                  <a:schemeClr val="tx1"/>
                </a:solidFill>
              </a:rPr>
              <a:t>What information do you need in order to issue this permit?</a:t>
            </a:r>
          </a:p>
          <a:p>
            <a:pPr marL="457200" indent="-457200" algn="l">
              <a:buFont typeface="Arial" panose="020B0604020202020204" pitchFamily="34" charset="0"/>
              <a:buChar char="•"/>
            </a:pPr>
            <a:r>
              <a:rPr lang="en-US" dirty="0" smtClean="0">
                <a:solidFill>
                  <a:schemeClr val="tx1"/>
                </a:solidFill>
              </a:rPr>
              <a:t>Can you issue a permit? Explain your answer. </a:t>
            </a:r>
          </a:p>
          <a:p>
            <a:endParaRPr lang="en-US" dirty="0"/>
          </a:p>
        </p:txBody>
      </p:sp>
    </p:spTree>
    <p:extLst>
      <p:ext uri="{BB962C8B-B14F-4D97-AF65-F5344CB8AC3E}">
        <p14:creationId xmlns:p14="http://schemas.microsoft.com/office/powerpoint/2010/main" val="146513145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lstStyle/>
          <a:p>
            <a:r>
              <a:rPr lang="en-US" dirty="0" smtClean="0"/>
              <a:t>Permitting Scenario 3</a:t>
            </a:r>
            <a:endParaRPr lang="en-US" dirty="0"/>
          </a:p>
        </p:txBody>
      </p:sp>
      <p:sp>
        <p:nvSpPr>
          <p:cNvPr id="3" name="Content Placeholder 2"/>
          <p:cNvSpPr>
            <a:spLocks noGrp="1"/>
          </p:cNvSpPr>
          <p:nvPr>
            <p:ph idx="1"/>
          </p:nvPr>
        </p:nvSpPr>
        <p:spPr>
          <a:xfrm>
            <a:off x="0" y="762000"/>
            <a:ext cx="9144000" cy="609600"/>
          </a:xfrm>
        </p:spPr>
        <p:txBody>
          <a:bodyPr>
            <a:normAutofit fontScale="55000" lnSpcReduction="20000"/>
          </a:bodyPr>
          <a:lstStyle/>
          <a:p>
            <a:r>
              <a:rPr lang="en-US" dirty="0" smtClean="0"/>
              <a:t>Owners want to build a new home on this lot in the floodplain. Is the proposed home in FP? </a:t>
            </a:r>
            <a:endParaRPr lang="en-US" dirty="0"/>
          </a:p>
          <a:p>
            <a:pPr marL="0" indent="0">
              <a:buNone/>
            </a:pPr>
            <a:r>
              <a:rPr lang="en-US" dirty="0" smtClean="0"/>
              <a:t> </a:t>
            </a:r>
          </a:p>
        </p:txBody>
      </p:sp>
      <p:pic>
        <p:nvPicPr>
          <p:cNvPr id="5" name="Picture 4"/>
          <p:cNvPicPr>
            <a:picLocks noChangeAspect="1"/>
          </p:cNvPicPr>
          <p:nvPr/>
        </p:nvPicPr>
        <p:blipFill rotWithShape="1">
          <a:blip r:embed="rId3" cstate="print"/>
          <a:srcRect t="1482" b="4226"/>
          <a:stretch/>
        </p:blipFill>
        <p:spPr>
          <a:xfrm>
            <a:off x="457200" y="1409237"/>
            <a:ext cx="8153400" cy="5735516"/>
          </a:xfrm>
          <a:prstGeom prst="rect">
            <a:avLst/>
          </a:prstGeom>
        </p:spPr>
      </p:pic>
      <p:sp>
        <p:nvSpPr>
          <p:cNvPr id="6" name="TextBox 5"/>
          <p:cNvSpPr txBox="1"/>
          <p:nvPr/>
        </p:nvSpPr>
        <p:spPr>
          <a:xfrm>
            <a:off x="2895600" y="883023"/>
            <a:ext cx="4343400" cy="369332"/>
          </a:xfrm>
          <a:prstGeom prst="rect">
            <a:avLst/>
          </a:prstGeom>
          <a:noFill/>
        </p:spPr>
        <p:txBody>
          <a:bodyPr wrap="square" rtlCol="0">
            <a:spAutoFit/>
          </a:bodyPr>
          <a:lstStyle/>
          <a:p>
            <a:r>
              <a:rPr lang="en-US" dirty="0" err="1" smtClean="0">
                <a:solidFill>
                  <a:prstClr val="black"/>
                </a:solidFill>
              </a:rPr>
              <a:t>BFE</a:t>
            </a:r>
            <a:r>
              <a:rPr lang="en-US" dirty="0" smtClean="0">
                <a:solidFill>
                  <a:prstClr val="black"/>
                </a:solidFill>
              </a:rPr>
              <a:t>  837.99   FEMA Mapped </a:t>
            </a:r>
            <a:r>
              <a:rPr lang="en-US" dirty="0" err="1" smtClean="0">
                <a:solidFill>
                  <a:prstClr val="black"/>
                </a:solidFill>
              </a:rPr>
              <a:t>BFE</a:t>
            </a:r>
            <a:r>
              <a:rPr lang="en-US" dirty="0" smtClean="0">
                <a:solidFill>
                  <a:prstClr val="black"/>
                </a:solidFill>
              </a:rPr>
              <a:t> 840</a:t>
            </a:r>
            <a:endParaRPr lang="en-US" dirty="0">
              <a:solidFill>
                <a:prstClr val="black"/>
              </a:solidFill>
            </a:endParaRPr>
          </a:p>
        </p:txBody>
      </p:sp>
      <p:sp>
        <p:nvSpPr>
          <p:cNvPr id="11" name="Left Arrow 10"/>
          <p:cNvSpPr/>
          <p:nvPr/>
        </p:nvSpPr>
        <p:spPr>
          <a:xfrm rot="19661995">
            <a:off x="3394036" y="1730949"/>
            <a:ext cx="1272964" cy="23776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TextBox 11"/>
          <p:cNvSpPr txBox="1"/>
          <p:nvPr/>
        </p:nvSpPr>
        <p:spPr>
          <a:xfrm>
            <a:off x="4343400" y="1102660"/>
            <a:ext cx="2286000" cy="369332"/>
          </a:xfrm>
          <a:prstGeom prst="rect">
            <a:avLst/>
          </a:prstGeom>
          <a:noFill/>
        </p:spPr>
        <p:txBody>
          <a:bodyPr wrap="square" rtlCol="0">
            <a:spAutoFit/>
          </a:bodyPr>
          <a:lstStyle/>
          <a:p>
            <a:r>
              <a:rPr lang="en-US" dirty="0" smtClean="0">
                <a:solidFill>
                  <a:prstClr val="black"/>
                </a:solidFill>
              </a:rPr>
              <a:t>838 Elevation Contour</a:t>
            </a:r>
            <a:endParaRPr lang="en-US" dirty="0">
              <a:solidFill>
                <a:prstClr val="black"/>
              </a:solidFill>
            </a:endParaRPr>
          </a:p>
        </p:txBody>
      </p:sp>
    </p:spTree>
    <p:extLst>
      <p:ext uri="{BB962C8B-B14F-4D97-AF65-F5344CB8AC3E}">
        <p14:creationId xmlns:p14="http://schemas.microsoft.com/office/powerpoint/2010/main" val="325663726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Permitting Scenario 3</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What information would you need to determine if the property is in the floodplain?</a:t>
            </a:r>
          </a:p>
          <a:p>
            <a:r>
              <a:rPr lang="en-US" dirty="0" smtClean="0"/>
              <a:t>If this property is in the floodplain, what information would you need </a:t>
            </a:r>
            <a:r>
              <a:rPr lang="en-US" u="sng" dirty="0" smtClean="0"/>
              <a:t>before</a:t>
            </a:r>
            <a:r>
              <a:rPr lang="en-US" dirty="0" smtClean="0"/>
              <a:t> you considered issuing a permit?</a:t>
            </a:r>
          </a:p>
          <a:p>
            <a:r>
              <a:rPr lang="en-US" dirty="0" smtClean="0"/>
              <a:t>Can you issue a permit for a new home on this lot? Explain your answer. </a:t>
            </a:r>
          </a:p>
          <a:p>
            <a:r>
              <a:rPr lang="en-US" dirty="0" smtClean="0"/>
              <a:t>If you could issue a permit for this property, what information would you need to issue a new home permit in the floodplain?</a:t>
            </a:r>
            <a:endParaRPr lang="en-US" dirty="0"/>
          </a:p>
        </p:txBody>
      </p:sp>
    </p:spTree>
    <p:extLst>
      <p:ext uri="{BB962C8B-B14F-4D97-AF65-F5344CB8AC3E}">
        <p14:creationId xmlns:p14="http://schemas.microsoft.com/office/powerpoint/2010/main" val="65826218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76200"/>
            <a:ext cx="8229600" cy="990600"/>
          </a:xfrm>
        </p:spPr>
        <p:txBody>
          <a:bodyPr/>
          <a:lstStyle/>
          <a:p>
            <a:r>
              <a:rPr lang="en-US" dirty="0" smtClean="0"/>
              <a:t>Permitting Scenario </a:t>
            </a:r>
            <a:r>
              <a:rPr lang="en-US" dirty="0"/>
              <a:t>4</a:t>
            </a:r>
          </a:p>
        </p:txBody>
      </p:sp>
      <p:sp>
        <p:nvSpPr>
          <p:cNvPr id="3" name="Content Placeholder 2"/>
          <p:cNvSpPr>
            <a:spLocks noGrp="1"/>
          </p:cNvSpPr>
          <p:nvPr>
            <p:ph idx="1"/>
          </p:nvPr>
        </p:nvSpPr>
        <p:spPr>
          <a:xfrm>
            <a:off x="152400" y="838200"/>
            <a:ext cx="8839200" cy="533400"/>
          </a:xfrm>
        </p:spPr>
        <p:txBody>
          <a:bodyPr>
            <a:normAutofit fontScale="85000" lnSpcReduction="20000"/>
          </a:bodyPr>
          <a:lstStyle/>
          <a:p>
            <a:r>
              <a:rPr lang="en-US" sz="2000" dirty="0" smtClean="0"/>
              <a:t>Owners on Blackhawk Island Rd. want to raise an existing home in the floodway. This area does not have dry land access.  </a:t>
            </a:r>
            <a:endParaRPr lang="en-US" sz="2000" dirty="0"/>
          </a:p>
        </p:txBody>
      </p:sp>
      <p:pic>
        <p:nvPicPr>
          <p:cNvPr id="2050" name="Picture 2" descr="E:\July 23\DSC00015.JPG"/>
          <p:cNvPicPr>
            <a:picLocks noChangeAspect="1" noChangeArrowheads="1"/>
          </p:cNvPicPr>
          <p:nvPr/>
        </p:nvPicPr>
        <p:blipFill>
          <a:blip r:embed="rId2" cstate="print"/>
          <a:srcRect/>
          <a:stretch>
            <a:fillRect/>
          </a:stretch>
        </p:blipFill>
        <p:spPr bwMode="auto">
          <a:xfrm>
            <a:off x="4114800" y="3048000"/>
            <a:ext cx="4876800" cy="3657600"/>
          </a:xfrm>
          <a:prstGeom prst="rect">
            <a:avLst/>
          </a:prstGeom>
          <a:noFill/>
        </p:spPr>
      </p:pic>
      <p:pic>
        <p:nvPicPr>
          <p:cNvPr id="4" name="Picture 3" descr="DSC00016.JPG"/>
          <p:cNvPicPr>
            <a:picLocks noChangeAspect="1"/>
          </p:cNvPicPr>
          <p:nvPr/>
        </p:nvPicPr>
        <p:blipFill rotWithShape="1">
          <a:blip r:embed="rId3" cstate="print"/>
          <a:srcRect l="20729"/>
          <a:stretch/>
        </p:blipFill>
        <p:spPr>
          <a:xfrm>
            <a:off x="152400" y="1532021"/>
            <a:ext cx="3810000" cy="3591844"/>
          </a:xfrm>
          <a:prstGeom prst="rect">
            <a:avLst/>
          </a:prstGeom>
        </p:spPr>
      </p:pic>
      <p:sp>
        <p:nvSpPr>
          <p:cNvPr id="5" name="TextBox 4"/>
          <p:cNvSpPr txBox="1"/>
          <p:nvPr/>
        </p:nvSpPr>
        <p:spPr>
          <a:xfrm>
            <a:off x="4873869" y="1981200"/>
            <a:ext cx="3810000" cy="646331"/>
          </a:xfrm>
          <a:prstGeom prst="rect">
            <a:avLst/>
          </a:prstGeom>
          <a:noFill/>
        </p:spPr>
        <p:txBody>
          <a:bodyPr wrap="square" rtlCol="0">
            <a:spAutoFit/>
          </a:bodyPr>
          <a:lstStyle/>
          <a:p>
            <a:r>
              <a:rPr lang="en-US" dirty="0" smtClean="0"/>
              <a:t>Again, for permitting purposes, what information do you need?</a:t>
            </a:r>
            <a:endParaRPr lang="en-US" dirty="0"/>
          </a:p>
        </p:txBody>
      </p:sp>
    </p:spTree>
    <p:extLst>
      <p:ext uri="{BB962C8B-B14F-4D97-AF65-F5344CB8AC3E}">
        <p14:creationId xmlns:p14="http://schemas.microsoft.com/office/powerpoint/2010/main" val="389878006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Rock River Example.jpg"/>
          <p:cNvPicPr>
            <a:picLocks noChangeAspect="1"/>
          </p:cNvPicPr>
          <p:nvPr/>
        </p:nvPicPr>
        <p:blipFill rotWithShape="1">
          <a:blip r:embed="rId3" cstate="print"/>
          <a:srcRect r="19049" b="8839"/>
          <a:stretch/>
        </p:blipFill>
        <p:spPr>
          <a:xfrm>
            <a:off x="137948" y="-381000"/>
            <a:ext cx="8244052" cy="7159870"/>
          </a:xfrm>
          <a:prstGeom prst="rect">
            <a:avLst/>
          </a:prstGeom>
        </p:spPr>
      </p:pic>
      <p:sp>
        <p:nvSpPr>
          <p:cNvPr id="2" name="Title 1"/>
          <p:cNvSpPr>
            <a:spLocks noGrp="1"/>
          </p:cNvSpPr>
          <p:nvPr>
            <p:ph type="title"/>
          </p:nvPr>
        </p:nvSpPr>
        <p:spPr>
          <a:xfrm>
            <a:off x="-609600" y="533400"/>
            <a:ext cx="3657600" cy="1143000"/>
          </a:xfrm>
        </p:spPr>
        <p:txBody>
          <a:bodyPr>
            <a:normAutofit fontScale="90000"/>
          </a:bodyPr>
          <a:lstStyle/>
          <a:p>
            <a:r>
              <a:rPr lang="en-US" dirty="0"/>
              <a:t>Permitting Scenario 5</a:t>
            </a:r>
          </a:p>
        </p:txBody>
      </p:sp>
      <p:sp>
        <p:nvSpPr>
          <p:cNvPr id="3" name="TextBox 2"/>
          <p:cNvSpPr txBox="1"/>
          <p:nvPr/>
        </p:nvSpPr>
        <p:spPr>
          <a:xfrm>
            <a:off x="6790592" y="0"/>
            <a:ext cx="2362200" cy="2862322"/>
          </a:xfrm>
          <a:prstGeom prst="rect">
            <a:avLst/>
          </a:prstGeom>
          <a:noFill/>
        </p:spPr>
        <p:txBody>
          <a:bodyPr wrap="square" rtlCol="0">
            <a:spAutoFit/>
          </a:bodyPr>
          <a:lstStyle/>
          <a:p>
            <a:r>
              <a:rPr lang="en-US" dirty="0" smtClean="0"/>
              <a:t>Owners wants to raze the existing house and construct a new residence. Blue </a:t>
            </a:r>
            <a:r>
              <a:rPr lang="en-US" dirty="0"/>
              <a:t>line is the floodplain, existing home is in the </a:t>
            </a:r>
            <a:r>
              <a:rPr lang="en-US" dirty="0" smtClean="0"/>
              <a:t>gray, </a:t>
            </a:r>
            <a:r>
              <a:rPr lang="en-US" dirty="0"/>
              <a:t>new proposed home is the green.  What is required?</a:t>
            </a:r>
          </a:p>
          <a:p>
            <a:endParaRPr lang="en-US" dirty="0"/>
          </a:p>
        </p:txBody>
      </p:sp>
    </p:spTree>
    <p:extLst>
      <p:ext uri="{BB962C8B-B14F-4D97-AF65-F5344CB8AC3E}">
        <p14:creationId xmlns:p14="http://schemas.microsoft.com/office/powerpoint/2010/main" val="107030020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2C36E9AC86174642B20E835789D8A787" ma:contentTypeVersion="2" ma:contentTypeDescription="Create a new document." ma:contentTypeScope="" ma:versionID="a751f8a25f549853a4c224d05dcbccd3">
  <xsd:schema xmlns:xsd="http://www.w3.org/2001/XMLSchema" xmlns:xs="http://www.w3.org/2001/XMLSchema" xmlns:p="http://schemas.microsoft.com/office/2006/metadata/properties" xmlns:ns1="http://schemas.microsoft.com/sharepoint/v3" xmlns:ns2="beaf5f31-8cd1-41e4-a47a-7a8ecc96f470" targetNamespace="http://schemas.microsoft.com/office/2006/metadata/properties" ma:root="true" ma:fieldsID="5322d691205687339a375eabd466c221" ns1:_="" ns2:_="">
    <xsd:import namespace="http://schemas.microsoft.com/sharepoint/v3"/>
    <xsd:import namespace="beaf5f31-8cd1-41e4-a47a-7a8ecc96f470"/>
    <xsd:element name="properties">
      <xsd:complexType>
        <xsd:sequence>
          <xsd:element name="documentManagement">
            <xsd:complexType>
              <xsd:all>
                <xsd:element ref="ns1:PublishingStartDate" minOccurs="0"/>
                <xsd:element ref="ns1:PublishingExpirationDate"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beaf5f31-8cd1-41e4-a47a-7a8ecc96f470"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86677155-8689-4DF2-A4D7-41F63BF28EC4}"/>
</file>

<file path=customXml/itemProps2.xml><?xml version="1.0" encoding="utf-8"?>
<ds:datastoreItem xmlns:ds="http://schemas.openxmlformats.org/officeDocument/2006/customXml" ds:itemID="{3A34835F-C871-43A2-A917-EDDAD2028503}"/>
</file>

<file path=customXml/itemProps3.xml><?xml version="1.0" encoding="utf-8"?>
<ds:datastoreItem xmlns:ds="http://schemas.openxmlformats.org/officeDocument/2006/customXml" ds:itemID="{1CA56701-3866-4E28-8207-1F9ECD37576C}"/>
</file>

<file path=docProps/app.xml><?xml version="1.0" encoding="utf-8"?>
<Properties xmlns="http://schemas.openxmlformats.org/officeDocument/2006/extended-properties" xmlns:vt="http://schemas.openxmlformats.org/officeDocument/2006/docPropsVTypes">
  <TotalTime>752</TotalTime>
  <Words>822</Words>
  <Application>Microsoft Office PowerPoint</Application>
  <PresentationFormat>On-screen Show (4:3)</PresentationFormat>
  <Paragraphs>58</Paragraphs>
  <Slides>15</Slides>
  <Notes>3</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Office Theme</vt:lpstr>
      <vt:lpstr>Flood Plain Permitting </vt:lpstr>
      <vt:lpstr>PowerPoint Presentation</vt:lpstr>
      <vt:lpstr>Permitting Scenario 1</vt:lpstr>
      <vt:lpstr>Permitting Scenario 2</vt:lpstr>
      <vt:lpstr>Permitting Scenario 2</vt:lpstr>
      <vt:lpstr>Permitting Scenario 3</vt:lpstr>
      <vt:lpstr>Permitting Scenario 3</vt:lpstr>
      <vt:lpstr>Permitting Scenario 4</vt:lpstr>
      <vt:lpstr>Permitting Scenario 5</vt:lpstr>
      <vt:lpstr>Permitting Scenario 6</vt:lpstr>
      <vt:lpstr>Permitting Scenario 6</vt:lpstr>
      <vt:lpstr>Permitting Scenario 6</vt:lpstr>
      <vt:lpstr>Permitting Scenario 6</vt:lpstr>
      <vt:lpstr>Permitting Scenario Number 7</vt:lpstr>
      <vt:lpstr>PowerPoint Presentation</vt:lpstr>
    </vt:vector>
  </TitlesOfParts>
  <Company>Jefferson County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Michelle Staff</dc:creator>
  <cp:lastModifiedBy>Michelle Staff</cp:lastModifiedBy>
  <cp:revision>28</cp:revision>
  <dcterms:created xsi:type="dcterms:W3CDTF">2014-09-26T18:31:32Z</dcterms:created>
  <dcterms:modified xsi:type="dcterms:W3CDTF">2014-10-07T20:33:40Z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0x0101002C36E9AC86174642B20E835789D8A787</vt:lpwstr>
  </property>
</Properties>
</file>